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619" r:id="rId2"/>
    <p:sldId id="299" r:id="rId3"/>
    <p:sldId id="282" r:id="rId4"/>
    <p:sldId id="297" r:id="rId5"/>
    <p:sldId id="281" r:id="rId6"/>
    <p:sldId id="294" r:id="rId7"/>
    <p:sldId id="293" r:id="rId8"/>
    <p:sldId id="298" r:id="rId9"/>
    <p:sldId id="287" r:id="rId10"/>
    <p:sldId id="336" r:id="rId11"/>
    <p:sldId id="290" r:id="rId12"/>
    <p:sldId id="292" r:id="rId13"/>
    <p:sldId id="342" r:id="rId14"/>
    <p:sldId id="300" r:id="rId15"/>
    <p:sldId id="343" r:id="rId16"/>
    <p:sldId id="309" r:id="rId17"/>
    <p:sldId id="345" r:id="rId18"/>
    <p:sldId id="332" r:id="rId19"/>
    <p:sldId id="333" r:id="rId20"/>
    <p:sldId id="318" r:id="rId21"/>
    <p:sldId id="344" r:id="rId22"/>
    <p:sldId id="621" r:id="rId23"/>
    <p:sldId id="623" r:id="rId24"/>
    <p:sldId id="624" r:id="rId25"/>
    <p:sldId id="622" r:id="rId26"/>
    <p:sldId id="62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494"/>
    <a:srgbClr val="445F51"/>
    <a:srgbClr val="5579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8"/>
    <p:restoredTop sz="96327"/>
  </p:normalViewPr>
  <p:slideViewPr>
    <p:cSldViewPr snapToGrid="0">
      <p:cViewPr varScale="1">
        <p:scale>
          <a:sx n="122" d="100"/>
          <a:sy n="122" d="100"/>
        </p:scale>
        <p:origin x="22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583D40-53F5-43D4-9B1E-0D1C6A38187A}" type="doc">
      <dgm:prSet loTypeId="urn:microsoft.com/office/officeart/2016/7/layout/LinearArrowProcessNumbered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27FA79-3247-40EB-A7F0-504B5C4F83D4}">
      <dgm:prSet custT="1"/>
      <dgm:spPr/>
      <dgm:t>
        <a:bodyPr/>
        <a:lstStyle/>
        <a:p>
          <a:r>
            <a:rPr lang="en-CA" sz="1800"/>
            <a:t>Question Formation</a:t>
          </a:r>
          <a:endParaRPr lang="en-US" sz="1800"/>
        </a:p>
      </dgm:t>
    </dgm:pt>
    <dgm:pt modelId="{FE7256EB-1DC2-47FC-9165-2E6C72A948D8}" type="parTrans" cxnId="{B1F6FB33-FC32-4B14-B6BD-5325538A24C4}">
      <dgm:prSet/>
      <dgm:spPr/>
      <dgm:t>
        <a:bodyPr/>
        <a:lstStyle/>
        <a:p>
          <a:endParaRPr lang="en-US"/>
        </a:p>
      </dgm:t>
    </dgm:pt>
    <dgm:pt modelId="{2D837BCB-F2F8-4046-9C2B-1F258479532D}" type="sibTrans" cxnId="{B1F6FB33-FC32-4B14-B6BD-5325538A24C4}">
      <dgm:prSet phldrT="1" phldr="0"/>
      <dgm:spPr>
        <a:solidFill>
          <a:srgbClr val="445F51"/>
        </a:solidFill>
      </dgm:spPr>
      <dgm:t>
        <a:bodyPr/>
        <a:lstStyle/>
        <a:p>
          <a:r>
            <a:rPr lang="en-US"/>
            <a:t>1</a:t>
          </a:r>
        </a:p>
      </dgm:t>
    </dgm:pt>
    <dgm:pt modelId="{B8CC0B64-942D-4A8D-8667-7C4AF2DD5640}">
      <dgm:prSet custT="1"/>
      <dgm:spPr/>
      <dgm:t>
        <a:bodyPr/>
        <a:lstStyle/>
        <a:p>
          <a:r>
            <a:rPr lang="en-CA" sz="1800"/>
            <a:t>Protocol Formation</a:t>
          </a:r>
          <a:endParaRPr lang="en-US" sz="1800"/>
        </a:p>
      </dgm:t>
    </dgm:pt>
    <dgm:pt modelId="{7F601302-893A-431B-B20D-7E3ACDB96872}" type="parTrans" cxnId="{5137667C-AC9B-4CCB-97A2-0ABFB1B459D9}">
      <dgm:prSet/>
      <dgm:spPr/>
      <dgm:t>
        <a:bodyPr/>
        <a:lstStyle/>
        <a:p>
          <a:endParaRPr lang="en-US"/>
        </a:p>
      </dgm:t>
    </dgm:pt>
    <dgm:pt modelId="{420748FE-026B-4DDB-B155-F61EEE2B1215}" type="sibTrans" cxnId="{5137667C-AC9B-4CCB-97A2-0ABFB1B459D9}">
      <dgm:prSet phldrT="2" phldr="0"/>
      <dgm:spPr>
        <a:solidFill>
          <a:srgbClr val="445F51"/>
        </a:solidFill>
      </dgm:spPr>
      <dgm:t>
        <a:bodyPr/>
        <a:lstStyle/>
        <a:p>
          <a:r>
            <a:rPr lang="en-US"/>
            <a:t>2</a:t>
          </a:r>
        </a:p>
      </dgm:t>
    </dgm:pt>
    <dgm:pt modelId="{FC94FA44-D73A-41F0-AA46-553C5DB1847E}">
      <dgm:prSet custT="1"/>
      <dgm:spPr/>
      <dgm:t>
        <a:bodyPr/>
        <a:lstStyle/>
        <a:p>
          <a:r>
            <a:rPr lang="en-CA" sz="1800"/>
            <a:t>Search Strategy / Literature Searching</a:t>
          </a:r>
          <a:endParaRPr lang="en-US" sz="1800"/>
        </a:p>
      </dgm:t>
    </dgm:pt>
    <dgm:pt modelId="{8A003B96-4526-4E4D-B193-F9928CBBCE3C}" type="parTrans" cxnId="{E1719177-26F8-4567-A5DB-B23F3F0526BE}">
      <dgm:prSet/>
      <dgm:spPr/>
      <dgm:t>
        <a:bodyPr/>
        <a:lstStyle/>
        <a:p>
          <a:endParaRPr lang="en-US"/>
        </a:p>
      </dgm:t>
    </dgm:pt>
    <dgm:pt modelId="{830289B1-BA86-465C-AAD2-21156AD73D9F}" type="sibTrans" cxnId="{E1719177-26F8-4567-A5DB-B23F3F0526BE}">
      <dgm:prSet phldrT="3" phldr="0"/>
      <dgm:spPr>
        <a:solidFill>
          <a:srgbClr val="445F51"/>
        </a:solidFill>
      </dgm:spPr>
      <dgm:t>
        <a:bodyPr/>
        <a:lstStyle/>
        <a:p>
          <a:r>
            <a:rPr lang="en-US"/>
            <a:t>3</a:t>
          </a:r>
        </a:p>
      </dgm:t>
    </dgm:pt>
    <dgm:pt modelId="{3682BFCC-F504-49DA-98B6-630ADB9E8053}">
      <dgm:prSet custT="1"/>
      <dgm:spPr/>
      <dgm:t>
        <a:bodyPr/>
        <a:lstStyle/>
        <a:p>
          <a:r>
            <a:rPr lang="en-CA" sz="1800"/>
            <a:t>Article Screening / Relevance Assessment</a:t>
          </a:r>
          <a:endParaRPr lang="en-US" sz="1800"/>
        </a:p>
      </dgm:t>
    </dgm:pt>
    <dgm:pt modelId="{A26DFC12-476B-448C-AADD-ECF46C87B56A}" type="parTrans" cxnId="{D05FA96C-38F3-4F1C-96BF-CDCDC6FAB4A3}">
      <dgm:prSet/>
      <dgm:spPr/>
      <dgm:t>
        <a:bodyPr/>
        <a:lstStyle/>
        <a:p>
          <a:endParaRPr lang="en-US"/>
        </a:p>
      </dgm:t>
    </dgm:pt>
    <dgm:pt modelId="{07E290C9-44D3-4E66-8C23-68AF1BB6886D}" type="sibTrans" cxnId="{D05FA96C-38F3-4F1C-96BF-CDCDC6FAB4A3}">
      <dgm:prSet phldrT="4" phldr="0"/>
      <dgm:spPr>
        <a:solidFill>
          <a:srgbClr val="445F51"/>
        </a:solidFill>
      </dgm:spPr>
      <dgm:t>
        <a:bodyPr/>
        <a:lstStyle/>
        <a:p>
          <a:r>
            <a:rPr lang="en-US"/>
            <a:t>4</a:t>
          </a:r>
        </a:p>
      </dgm:t>
    </dgm:pt>
    <dgm:pt modelId="{28582D18-91B3-4DAF-84E6-E6CED180BE13}">
      <dgm:prSet custT="1"/>
      <dgm:spPr/>
      <dgm:t>
        <a:bodyPr/>
        <a:lstStyle/>
        <a:p>
          <a:r>
            <a:rPr lang="en-CA" sz="1800"/>
            <a:t>Critical Appraisal / Data Extraction</a:t>
          </a:r>
          <a:endParaRPr lang="en-US" sz="1800"/>
        </a:p>
      </dgm:t>
    </dgm:pt>
    <dgm:pt modelId="{0704BA77-A332-41F7-9575-209EFCE8B5E1}" type="parTrans" cxnId="{54193ABC-81C0-48C3-B983-B8BA3D503A3E}">
      <dgm:prSet/>
      <dgm:spPr/>
      <dgm:t>
        <a:bodyPr/>
        <a:lstStyle/>
        <a:p>
          <a:endParaRPr lang="en-US"/>
        </a:p>
      </dgm:t>
    </dgm:pt>
    <dgm:pt modelId="{28E3CD2B-38FB-46C8-A7F5-3141AAFA2563}" type="sibTrans" cxnId="{54193ABC-81C0-48C3-B983-B8BA3D503A3E}">
      <dgm:prSet phldrT="5" phldr="0"/>
      <dgm:spPr>
        <a:solidFill>
          <a:srgbClr val="445F51"/>
        </a:solidFill>
      </dgm:spPr>
      <dgm:t>
        <a:bodyPr/>
        <a:lstStyle/>
        <a:p>
          <a:r>
            <a:rPr lang="en-US"/>
            <a:t>5</a:t>
          </a:r>
        </a:p>
      </dgm:t>
    </dgm:pt>
    <dgm:pt modelId="{8F260CE1-3195-46C2-9D3D-76EFFB5E58C7}">
      <dgm:prSet custT="1"/>
      <dgm:spPr/>
      <dgm:t>
        <a:bodyPr/>
        <a:lstStyle/>
        <a:p>
          <a:r>
            <a:rPr lang="en-CA" sz="1800"/>
            <a:t>Evidence Synthesis</a:t>
          </a:r>
          <a:endParaRPr lang="en-US" sz="1800"/>
        </a:p>
      </dgm:t>
    </dgm:pt>
    <dgm:pt modelId="{CD4CF0D9-C406-45E9-9FDB-24FA84204788}" type="parTrans" cxnId="{C30D4627-3CF4-4002-BD38-E55AC92FBF1F}">
      <dgm:prSet/>
      <dgm:spPr/>
      <dgm:t>
        <a:bodyPr/>
        <a:lstStyle/>
        <a:p>
          <a:endParaRPr lang="en-US"/>
        </a:p>
      </dgm:t>
    </dgm:pt>
    <dgm:pt modelId="{DF092477-F13A-49DC-AEDF-CA86EA95209E}" type="sibTrans" cxnId="{C30D4627-3CF4-4002-BD38-E55AC92FBF1F}">
      <dgm:prSet phldrT="6" phldr="0"/>
      <dgm:spPr>
        <a:solidFill>
          <a:srgbClr val="445F51"/>
        </a:solidFill>
      </dgm:spPr>
      <dgm:t>
        <a:bodyPr/>
        <a:lstStyle/>
        <a:p>
          <a:r>
            <a:rPr lang="en-US"/>
            <a:t>6</a:t>
          </a:r>
        </a:p>
      </dgm:t>
    </dgm:pt>
    <dgm:pt modelId="{CFCBFE83-DC04-4D55-90CF-195BE6D36124}">
      <dgm:prSet custT="1"/>
      <dgm:spPr/>
      <dgm:t>
        <a:bodyPr/>
        <a:lstStyle/>
        <a:p>
          <a:r>
            <a:rPr lang="en-CA" sz="1800"/>
            <a:t>Reporting / Dissemination</a:t>
          </a:r>
          <a:endParaRPr lang="en-US" sz="1800"/>
        </a:p>
      </dgm:t>
    </dgm:pt>
    <dgm:pt modelId="{03D609D8-05D8-4C87-BB4B-65212937135C}" type="parTrans" cxnId="{991F5F9D-BE29-4FB1-A5B7-318C945BF716}">
      <dgm:prSet/>
      <dgm:spPr/>
      <dgm:t>
        <a:bodyPr/>
        <a:lstStyle/>
        <a:p>
          <a:endParaRPr lang="en-US"/>
        </a:p>
      </dgm:t>
    </dgm:pt>
    <dgm:pt modelId="{66FA4CB5-1727-4C8A-BF64-AB8A80882007}" type="sibTrans" cxnId="{991F5F9D-BE29-4FB1-A5B7-318C945BF716}">
      <dgm:prSet phldrT="7" phldr="0"/>
      <dgm:spPr>
        <a:solidFill>
          <a:srgbClr val="445F51"/>
        </a:solidFill>
      </dgm:spPr>
      <dgm:t>
        <a:bodyPr/>
        <a:lstStyle/>
        <a:p>
          <a:r>
            <a:rPr lang="en-US"/>
            <a:t>7</a:t>
          </a:r>
        </a:p>
      </dgm:t>
    </dgm:pt>
    <dgm:pt modelId="{F975430B-D882-0642-B3A5-02C43E758CD0}" type="pres">
      <dgm:prSet presAssocID="{36583D40-53F5-43D4-9B1E-0D1C6A38187A}" presName="linearFlow" presStyleCnt="0">
        <dgm:presLayoutVars>
          <dgm:dir/>
          <dgm:animLvl val="lvl"/>
          <dgm:resizeHandles val="exact"/>
        </dgm:presLayoutVars>
      </dgm:prSet>
      <dgm:spPr/>
    </dgm:pt>
    <dgm:pt modelId="{A8EB28B7-DAAC-1544-AEC5-EA44CA44AB2D}" type="pres">
      <dgm:prSet presAssocID="{0627FA79-3247-40EB-A7F0-504B5C4F83D4}" presName="compositeNode" presStyleCnt="0"/>
      <dgm:spPr/>
    </dgm:pt>
    <dgm:pt modelId="{408593EC-B84A-E241-99AE-7C0EA7A6B020}" type="pres">
      <dgm:prSet presAssocID="{0627FA79-3247-40EB-A7F0-504B5C4F83D4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F2D234E-DBCD-B84A-904C-BE049C38822B}" type="pres">
      <dgm:prSet presAssocID="{0627FA79-3247-40EB-A7F0-504B5C4F83D4}" presName="parSh" presStyleCnt="0"/>
      <dgm:spPr/>
    </dgm:pt>
    <dgm:pt modelId="{7238142C-A39D-9F4A-BAB5-B833E8A67BF5}" type="pres">
      <dgm:prSet presAssocID="{0627FA79-3247-40EB-A7F0-504B5C4F83D4}" presName="lineNode" presStyleLbl="alignAccFollowNode1" presStyleIdx="0" presStyleCnt="21"/>
      <dgm:spPr/>
    </dgm:pt>
    <dgm:pt modelId="{151FA936-0639-7B46-B8D0-3D30C0DA8357}" type="pres">
      <dgm:prSet presAssocID="{0627FA79-3247-40EB-A7F0-504B5C4F83D4}" presName="lineArrowNode" presStyleLbl="alignAccFollowNode1" presStyleIdx="1" presStyleCnt="21"/>
      <dgm:spPr/>
    </dgm:pt>
    <dgm:pt modelId="{DD8DE224-FDD3-3941-935D-2F3FC1F543DE}" type="pres">
      <dgm:prSet presAssocID="{2D837BCB-F2F8-4046-9C2B-1F258479532D}" presName="sibTransNodeCircle" presStyleLbl="alignNode1" presStyleIdx="0" presStyleCnt="7">
        <dgm:presLayoutVars>
          <dgm:chMax val="0"/>
          <dgm:bulletEnabled/>
        </dgm:presLayoutVars>
      </dgm:prSet>
      <dgm:spPr/>
    </dgm:pt>
    <dgm:pt modelId="{21F6D510-B910-D342-9F53-7026B6522E82}" type="pres">
      <dgm:prSet presAssocID="{2D837BCB-F2F8-4046-9C2B-1F258479532D}" presName="spacerBetweenCircleAndCallout" presStyleCnt="0">
        <dgm:presLayoutVars/>
      </dgm:prSet>
      <dgm:spPr/>
    </dgm:pt>
    <dgm:pt modelId="{ACB38EB0-9383-CE44-900E-3A02A26DE74C}" type="pres">
      <dgm:prSet presAssocID="{0627FA79-3247-40EB-A7F0-504B5C4F83D4}" presName="nodeText" presStyleLbl="alignAccFollowNode1" presStyleIdx="2" presStyleCnt="21">
        <dgm:presLayoutVars>
          <dgm:bulletEnabled val="1"/>
        </dgm:presLayoutVars>
      </dgm:prSet>
      <dgm:spPr/>
    </dgm:pt>
    <dgm:pt modelId="{DEFFAD4D-B0CD-3143-AE05-E9206CF30319}" type="pres">
      <dgm:prSet presAssocID="{2D837BCB-F2F8-4046-9C2B-1F258479532D}" presName="sibTransComposite" presStyleCnt="0"/>
      <dgm:spPr/>
    </dgm:pt>
    <dgm:pt modelId="{39027D11-2D82-D141-8D29-0307B8FB8B60}" type="pres">
      <dgm:prSet presAssocID="{B8CC0B64-942D-4A8D-8667-7C4AF2DD5640}" presName="compositeNode" presStyleCnt="0"/>
      <dgm:spPr/>
    </dgm:pt>
    <dgm:pt modelId="{8147C660-B527-164A-B8AD-A0A8BB7DF6AD}" type="pres">
      <dgm:prSet presAssocID="{B8CC0B64-942D-4A8D-8667-7C4AF2DD564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B7F486A-06D7-B64B-95C0-4BA882384377}" type="pres">
      <dgm:prSet presAssocID="{B8CC0B64-942D-4A8D-8667-7C4AF2DD5640}" presName="parSh" presStyleCnt="0"/>
      <dgm:spPr/>
    </dgm:pt>
    <dgm:pt modelId="{5674A094-377C-A046-B22A-4ED2D0622C79}" type="pres">
      <dgm:prSet presAssocID="{B8CC0B64-942D-4A8D-8667-7C4AF2DD5640}" presName="lineNode" presStyleLbl="alignAccFollowNode1" presStyleIdx="3" presStyleCnt="21"/>
      <dgm:spPr/>
    </dgm:pt>
    <dgm:pt modelId="{E0F769A7-7EDC-F146-8995-4D0DEEF1E0C7}" type="pres">
      <dgm:prSet presAssocID="{B8CC0B64-942D-4A8D-8667-7C4AF2DD5640}" presName="lineArrowNode" presStyleLbl="alignAccFollowNode1" presStyleIdx="4" presStyleCnt="21"/>
      <dgm:spPr/>
    </dgm:pt>
    <dgm:pt modelId="{99708FD0-6DCE-3D47-A9C9-D6653F9B3BB7}" type="pres">
      <dgm:prSet presAssocID="{420748FE-026B-4DDB-B155-F61EEE2B1215}" presName="sibTransNodeCircle" presStyleLbl="alignNode1" presStyleIdx="1" presStyleCnt="7">
        <dgm:presLayoutVars>
          <dgm:chMax val="0"/>
          <dgm:bulletEnabled/>
        </dgm:presLayoutVars>
      </dgm:prSet>
      <dgm:spPr/>
    </dgm:pt>
    <dgm:pt modelId="{3C6EFF54-0640-3D4E-8FF7-76528867361F}" type="pres">
      <dgm:prSet presAssocID="{420748FE-026B-4DDB-B155-F61EEE2B1215}" presName="spacerBetweenCircleAndCallout" presStyleCnt="0">
        <dgm:presLayoutVars/>
      </dgm:prSet>
      <dgm:spPr/>
    </dgm:pt>
    <dgm:pt modelId="{1826ABE2-498F-C14B-9734-B95093F0DA39}" type="pres">
      <dgm:prSet presAssocID="{B8CC0B64-942D-4A8D-8667-7C4AF2DD5640}" presName="nodeText" presStyleLbl="alignAccFollowNode1" presStyleIdx="5" presStyleCnt="21">
        <dgm:presLayoutVars>
          <dgm:bulletEnabled val="1"/>
        </dgm:presLayoutVars>
      </dgm:prSet>
      <dgm:spPr/>
    </dgm:pt>
    <dgm:pt modelId="{875A006B-B533-EB4F-8639-AA36E6AA6659}" type="pres">
      <dgm:prSet presAssocID="{420748FE-026B-4DDB-B155-F61EEE2B1215}" presName="sibTransComposite" presStyleCnt="0"/>
      <dgm:spPr/>
    </dgm:pt>
    <dgm:pt modelId="{6EC9494F-51CE-A249-A9BA-BA65B669D515}" type="pres">
      <dgm:prSet presAssocID="{FC94FA44-D73A-41F0-AA46-553C5DB1847E}" presName="compositeNode" presStyleCnt="0"/>
      <dgm:spPr/>
    </dgm:pt>
    <dgm:pt modelId="{44E4E645-D6ED-C842-B44F-C67E3F42827B}" type="pres">
      <dgm:prSet presAssocID="{FC94FA44-D73A-41F0-AA46-553C5DB1847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84DA9D9-D687-AB45-A43F-E107CC1777C6}" type="pres">
      <dgm:prSet presAssocID="{FC94FA44-D73A-41F0-AA46-553C5DB1847E}" presName="parSh" presStyleCnt="0"/>
      <dgm:spPr/>
    </dgm:pt>
    <dgm:pt modelId="{0BAA11B7-2DB1-AF4F-9CA5-EC3179C91E88}" type="pres">
      <dgm:prSet presAssocID="{FC94FA44-D73A-41F0-AA46-553C5DB1847E}" presName="lineNode" presStyleLbl="alignAccFollowNode1" presStyleIdx="6" presStyleCnt="21"/>
      <dgm:spPr/>
    </dgm:pt>
    <dgm:pt modelId="{C5AC1D5A-0068-C844-9B0C-10D82A69E033}" type="pres">
      <dgm:prSet presAssocID="{FC94FA44-D73A-41F0-AA46-553C5DB1847E}" presName="lineArrowNode" presStyleLbl="alignAccFollowNode1" presStyleIdx="7" presStyleCnt="21"/>
      <dgm:spPr/>
    </dgm:pt>
    <dgm:pt modelId="{1442DC84-24BD-774F-9A21-1A3E1042D46E}" type="pres">
      <dgm:prSet presAssocID="{830289B1-BA86-465C-AAD2-21156AD73D9F}" presName="sibTransNodeCircle" presStyleLbl="alignNode1" presStyleIdx="2" presStyleCnt="7">
        <dgm:presLayoutVars>
          <dgm:chMax val="0"/>
          <dgm:bulletEnabled/>
        </dgm:presLayoutVars>
      </dgm:prSet>
      <dgm:spPr/>
    </dgm:pt>
    <dgm:pt modelId="{2DD7A7F1-BEB4-8E40-AD9C-EDDF919215B6}" type="pres">
      <dgm:prSet presAssocID="{830289B1-BA86-465C-AAD2-21156AD73D9F}" presName="spacerBetweenCircleAndCallout" presStyleCnt="0">
        <dgm:presLayoutVars/>
      </dgm:prSet>
      <dgm:spPr/>
    </dgm:pt>
    <dgm:pt modelId="{A722553C-F93C-FE42-A4E7-86FFC7D4B2C6}" type="pres">
      <dgm:prSet presAssocID="{FC94FA44-D73A-41F0-AA46-553C5DB1847E}" presName="nodeText" presStyleLbl="alignAccFollowNode1" presStyleIdx="8" presStyleCnt="21">
        <dgm:presLayoutVars>
          <dgm:bulletEnabled val="1"/>
        </dgm:presLayoutVars>
      </dgm:prSet>
      <dgm:spPr/>
    </dgm:pt>
    <dgm:pt modelId="{096745A0-E4EA-8340-860A-2AE3ED614C81}" type="pres">
      <dgm:prSet presAssocID="{830289B1-BA86-465C-AAD2-21156AD73D9F}" presName="sibTransComposite" presStyleCnt="0"/>
      <dgm:spPr/>
    </dgm:pt>
    <dgm:pt modelId="{A13D60A4-7C82-604D-BD20-B201636EDDF6}" type="pres">
      <dgm:prSet presAssocID="{3682BFCC-F504-49DA-98B6-630ADB9E8053}" presName="compositeNode" presStyleCnt="0"/>
      <dgm:spPr/>
    </dgm:pt>
    <dgm:pt modelId="{EA0648BD-0E74-C844-A536-539BA557577B}" type="pres">
      <dgm:prSet presAssocID="{3682BFCC-F504-49DA-98B6-630ADB9E805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FFFC557-2671-C043-8761-8A371FAA9F44}" type="pres">
      <dgm:prSet presAssocID="{3682BFCC-F504-49DA-98B6-630ADB9E8053}" presName="parSh" presStyleCnt="0"/>
      <dgm:spPr/>
    </dgm:pt>
    <dgm:pt modelId="{2EA3CA8B-A23E-4848-8408-32520670E969}" type="pres">
      <dgm:prSet presAssocID="{3682BFCC-F504-49DA-98B6-630ADB9E8053}" presName="lineNode" presStyleLbl="alignAccFollowNode1" presStyleIdx="9" presStyleCnt="21"/>
      <dgm:spPr/>
    </dgm:pt>
    <dgm:pt modelId="{4B26A2AC-44AA-3648-AB43-5F98486883A3}" type="pres">
      <dgm:prSet presAssocID="{3682BFCC-F504-49DA-98B6-630ADB9E8053}" presName="lineArrowNode" presStyleLbl="alignAccFollowNode1" presStyleIdx="10" presStyleCnt="21"/>
      <dgm:spPr/>
    </dgm:pt>
    <dgm:pt modelId="{F5EBCE31-0B25-CF4E-B101-D99D2EFD4312}" type="pres">
      <dgm:prSet presAssocID="{07E290C9-44D3-4E66-8C23-68AF1BB6886D}" presName="sibTransNodeCircle" presStyleLbl="alignNode1" presStyleIdx="3" presStyleCnt="7">
        <dgm:presLayoutVars>
          <dgm:chMax val="0"/>
          <dgm:bulletEnabled/>
        </dgm:presLayoutVars>
      </dgm:prSet>
      <dgm:spPr/>
    </dgm:pt>
    <dgm:pt modelId="{99EBEBBE-66E7-7540-8242-A74339BC86E8}" type="pres">
      <dgm:prSet presAssocID="{07E290C9-44D3-4E66-8C23-68AF1BB6886D}" presName="spacerBetweenCircleAndCallout" presStyleCnt="0">
        <dgm:presLayoutVars/>
      </dgm:prSet>
      <dgm:spPr/>
    </dgm:pt>
    <dgm:pt modelId="{4BE0B7DD-1498-D64C-B473-4C59FAED9405}" type="pres">
      <dgm:prSet presAssocID="{3682BFCC-F504-49DA-98B6-630ADB9E8053}" presName="nodeText" presStyleLbl="alignAccFollowNode1" presStyleIdx="11" presStyleCnt="21">
        <dgm:presLayoutVars>
          <dgm:bulletEnabled val="1"/>
        </dgm:presLayoutVars>
      </dgm:prSet>
      <dgm:spPr/>
    </dgm:pt>
    <dgm:pt modelId="{F84D27B0-C316-1D4A-A36C-930EF8554A03}" type="pres">
      <dgm:prSet presAssocID="{07E290C9-44D3-4E66-8C23-68AF1BB6886D}" presName="sibTransComposite" presStyleCnt="0"/>
      <dgm:spPr/>
    </dgm:pt>
    <dgm:pt modelId="{F3A88CD0-0406-AC44-87E7-70202EC297E1}" type="pres">
      <dgm:prSet presAssocID="{28582D18-91B3-4DAF-84E6-E6CED180BE13}" presName="compositeNode" presStyleCnt="0"/>
      <dgm:spPr/>
    </dgm:pt>
    <dgm:pt modelId="{9FC22AB8-2444-D247-8656-C5FE9F1B05EE}" type="pres">
      <dgm:prSet presAssocID="{28582D18-91B3-4DAF-84E6-E6CED180BE1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0D06900-3DED-EC4B-BA7F-F9F830763A8F}" type="pres">
      <dgm:prSet presAssocID="{28582D18-91B3-4DAF-84E6-E6CED180BE13}" presName="parSh" presStyleCnt="0"/>
      <dgm:spPr/>
    </dgm:pt>
    <dgm:pt modelId="{D1392C88-8C51-D04E-AA46-CE10613B2518}" type="pres">
      <dgm:prSet presAssocID="{28582D18-91B3-4DAF-84E6-E6CED180BE13}" presName="lineNode" presStyleLbl="alignAccFollowNode1" presStyleIdx="12" presStyleCnt="21"/>
      <dgm:spPr/>
    </dgm:pt>
    <dgm:pt modelId="{426D0787-392A-0C44-BF0A-3A3B4124CAA1}" type="pres">
      <dgm:prSet presAssocID="{28582D18-91B3-4DAF-84E6-E6CED180BE13}" presName="lineArrowNode" presStyleLbl="alignAccFollowNode1" presStyleIdx="13" presStyleCnt="21"/>
      <dgm:spPr/>
    </dgm:pt>
    <dgm:pt modelId="{3304911A-5B52-A54D-A903-E4B66CE0A377}" type="pres">
      <dgm:prSet presAssocID="{28E3CD2B-38FB-46C8-A7F5-3141AAFA2563}" presName="sibTransNodeCircle" presStyleLbl="alignNode1" presStyleIdx="4" presStyleCnt="7">
        <dgm:presLayoutVars>
          <dgm:chMax val="0"/>
          <dgm:bulletEnabled/>
        </dgm:presLayoutVars>
      </dgm:prSet>
      <dgm:spPr/>
    </dgm:pt>
    <dgm:pt modelId="{59AFA608-93C3-C941-9E40-A9588B898964}" type="pres">
      <dgm:prSet presAssocID="{28E3CD2B-38FB-46C8-A7F5-3141AAFA2563}" presName="spacerBetweenCircleAndCallout" presStyleCnt="0">
        <dgm:presLayoutVars/>
      </dgm:prSet>
      <dgm:spPr/>
    </dgm:pt>
    <dgm:pt modelId="{6B9A2B62-9106-6044-BA09-3DE02D239015}" type="pres">
      <dgm:prSet presAssocID="{28582D18-91B3-4DAF-84E6-E6CED180BE13}" presName="nodeText" presStyleLbl="alignAccFollowNode1" presStyleIdx="14" presStyleCnt="21">
        <dgm:presLayoutVars>
          <dgm:bulletEnabled val="1"/>
        </dgm:presLayoutVars>
      </dgm:prSet>
      <dgm:spPr/>
    </dgm:pt>
    <dgm:pt modelId="{E0A66010-17DD-8942-8890-4F31AB012466}" type="pres">
      <dgm:prSet presAssocID="{28E3CD2B-38FB-46C8-A7F5-3141AAFA2563}" presName="sibTransComposite" presStyleCnt="0"/>
      <dgm:spPr/>
    </dgm:pt>
    <dgm:pt modelId="{57A668EC-239D-6D4A-B453-81AE34C0BCBC}" type="pres">
      <dgm:prSet presAssocID="{8F260CE1-3195-46C2-9D3D-76EFFB5E58C7}" presName="compositeNode" presStyleCnt="0"/>
      <dgm:spPr/>
    </dgm:pt>
    <dgm:pt modelId="{66479146-B50F-D243-9350-7BDA19E5EB9B}" type="pres">
      <dgm:prSet presAssocID="{8F260CE1-3195-46C2-9D3D-76EFFB5E58C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9C85560-D730-874F-81AE-0AABB1EE1F0E}" type="pres">
      <dgm:prSet presAssocID="{8F260CE1-3195-46C2-9D3D-76EFFB5E58C7}" presName="parSh" presStyleCnt="0"/>
      <dgm:spPr/>
    </dgm:pt>
    <dgm:pt modelId="{8C42D492-9042-9C43-9FD1-4A8D92690C9F}" type="pres">
      <dgm:prSet presAssocID="{8F260CE1-3195-46C2-9D3D-76EFFB5E58C7}" presName="lineNode" presStyleLbl="alignAccFollowNode1" presStyleIdx="15" presStyleCnt="21"/>
      <dgm:spPr/>
    </dgm:pt>
    <dgm:pt modelId="{6470CB75-57EF-804A-AE2C-349895198A12}" type="pres">
      <dgm:prSet presAssocID="{8F260CE1-3195-46C2-9D3D-76EFFB5E58C7}" presName="lineArrowNode" presStyleLbl="alignAccFollowNode1" presStyleIdx="16" presStyleCnt="21"/>
      <dgm:spPr/>
    </dgm:pt>
    <dgm:pt modelId="{17C2F151-DCD7-C445-B3F0-D72CED07048B}" type="pres">
      <dgm:prSet presAssocID="{DF092477-F13A-49DC-AEDF-CA86EA95209E}" presName="sibTransNodeCircle" presStyleLbl="alignNode1" presStyleIdx="5" presStyleCnt="7">
        <dgm:presLayoutVars>
          <dgm:chMax val="0"/>
          <dgm:bulletEnabled/>
        </dgm:presLayoutVars>
      </dgm:prSet>
      <dgm:spPr/>
    </dgm:pt>
    <dgm:pt modelId="{EE261CC9-7536-904A-8D70-D528D875D04C}" type="pres">
      <dgm:prSet presAssocID="{DF092477-F13A-49DC-AEDF-CA86EA95209E}" presName="spacerBetweenCircleAndCallout" presStyleCnt="0">
        <dgm:presLayoutVars/>
      </dgm:prSet>
      <dgm:spPr/>
    </dgm:pt>
    <dgm:pt modelId="{F7AC4487-5F9A-A444-BE1C-D9D05EA17DE3}" type="pres">
      <dgm:prSet presAssocID="{8F260CE1-3195-46C2-9D3D-76EFFB5E58C7}" presName="nodeText" presStyleLbl="alignAccFollowNode1" presStyleIdx="17" presStyleCnt="21">
        <dgm:presLayoutVars>
          <dgm:bulletEnabled val="1"/>
        </dgm:presLayoutVars>
      </dgm:prSet>
      <dgm:spPr/>
    </dgm:pt>
    <dgm:pt modelId="{3250B2AB-3EE6-BC4D-B46E-C71A827924DD}" type="pres">
      <dgm:prSet presAssocID="{DF092477-F13A-49DC-AEDF-CA86EA95209E}" presName="sibTransComposite" presStyleCnt="0"/>
      <dgm:spPr/>
    </dgm:pt>
    <dgm:pt modelId="{B83A2DF9-8629-6143-9331-D3F7806FA45B}" type="pres">
      <dgm:prSet presAssocID="{CFCBFE83-DC04-4D55-90CF-195BE6D36124}" presName="compositeNode" presStyleCnt="0"/>
      <dgm:spPr/>
    </dgm:pt>
    <dgm:pt modelId="{B69F5D14-01D4-C844-920C-34B2D66EE419}" type="pres">
      <dgm:prSet presAssocID="{CFCBFE83-DC04-4D55-90CF-195BE6D36124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E96A0B0-6980-384F-B122-791E4D246DF7}" type="pres">
      <dgm:prSet presAssocID="{CFCBFE83-DC04-4D55-90CF-195BE6D36124}" presName="parSh" presStyleCnt="0"/>
      <dgm:spPr/>
    </dgm:pt>
    <dgm:pt modelId="{09003750-AFEB-714A-B37E-A6712388301E}" type="pres">
      <dgm:prSet presAssocID="{CFCBFE83-DC04-4D55-90CF-195BE6D36124}" presName="lineNode" presStyleLbl="alignAccFollowNode1" presStyleIdx="18" presStyleCnt="21"/>
      <dgm:spPr/>
    </dgm:pt>
    <dgm:pt modelId="{A92E5ADF-B88D-2942-BB60-EF9121607625}" type="pres">
      <dgm:prSet presAssocID="{CFCBFE83-DC04-4D55-90CF-195BE6D36124}" presName="lineArrowNode" presStyleLbl="alignAccFollowNode1" presStyleIdx="19" presStyleCnt="21"/>
      <dgm:spPr/>
    </dgm:pt>
    <dgm:pt modelId="{A64A611D-F505-3F4E-9D52-C0B9BBA944F2}" type="pres">
      <dgm:prSet presAssocID="{66FA4CB5-1727-4C8A-BF64-AB8A80882007}" presName="sibTransNodeCircle" presStyleLbl="alignNode1" presStyleIdx="6" presStyleCnt="7">
        <dgm:presLayoutVars>
          <dgm:chMax val="0"/>
          <dgm:bulletEnabled/>
        </dgm:presLayoutVars>
      </dgm:prSet>
      <dgm:spPr/>
    </dgm:pt>
    <dgm:pt modelId="{20B1B8D9-E175-9D44-AE68-68755B7D2437}" type="pres">
      <dgm:prSet presAssocID="{66FA4CB5-1727-4C8A-BF64-AB8A80882007}" presName="spacerBetweenCircleAndCallout" presStyleCnt="0">
        <dgm:presLayoutVars/>
      </dgm:prSet>
      <dgm:spPr/>
    </dgm:pt>
    <dgm:pt modelId="{914C1C1A-FA53-DB44-896A-E1D85F5592FF}" type="pres">
      <dgm:prSet presAssocID="{CFCBFE83-DC04-4D55-90CF-195BE6D36124}" presName="nodeText" presStyleLbl="alignAccFollowNode1" presStyleIdx="20" presStyleCnt="21">
        <dgm:presLayoutVars>
          <dgm:bulletEnabled val="1"/>
        </dgm:presLayoutVars>
      </dgm:prSet>
      <dgm:spPr/>
    </dgm:pt>
  </dgm:ptLst>
  <dgm:cxnLst>
    <dgm:cxn modelId="{4EE0E406-5811-7241-AE2D-9DC194FE4CAB}" type="presOf" srcId="{3682BFCC-F504-49DA-98B6-630ADB9E8053}" destId="{4BE0B7DD-1498-D64C-B473-4C59FAED9405}" srcOrd="0" destOrd="0" presId="urn:microsoft.com/office/officeart/2016/7/layout/LinearArrowProcessNumbered"/>
    <dgm:cxn modelId="{E692D61A-6338-4F42-B23F-10F1EAB15D69}" type="presOf" srcId="{B8CC0B64-942D-4A8D-8667-7C4AF2DD5640}" destId="{1826ABE2-498F-C14B-9734-B95093F0DA39}" srcOrd="0" destOrd="0" presId="urn:microsoft.com/office/officeart/2016/7/layout/LinearArrowProcessNumbered"/>
    <dgm:cxn modelId="{C30D4627-3CF4-4002-BD38-E55AC92FBF1F}" srcId="{36583D40-53F5-43D4-9B1E-0D1C6A38187A}" destId="{8F260CE1-3195-46C2-9D3D-76EFFB5E58C7}" srcOrd="5" destOrd="0" parTransId="{CD4CF0D9-C406-45E9-9FDB-24FA84204788}" sibTransId="{DF092477-F13A-49DC-AEDF-CA86EA95209E}"/>
    <dgm:cxn modelId="{B1F6FB33-FC32-4B14-B6BD-5325538A24C4}" srcId="{36583D40-53F5-43D4-9B1E-0D1C6A38187A}" destId="{0627FA79-3247-40EB-A7F0-504B5C4F83D4}" srcOrd="0" destOrd="0" parTransId="{FE7256EB-1DC2-47FC-9165-2E6C72A948D8}" sibTransId="{2D837BCB-F2F8-4046-9C2B-1F258479532D}"/>
    <dgm:cxn modelId="{504D513B-5FC1-874D-BE6C-D77033E8B84F}" type="presOf" srcId="{830289B1-BA86-465C-AAD2-21156AD73D9F}" destId="{1442DC84-24BD-774F-9A21-1A3E1042D46E}" srcOrd="0" destOrd="0" presId="urn:microsoft.com/office/officeart/2016/7/layout/LinearArrowProcessNumbered"/>
    <dgm:cxn modelId="{F003CD3C-FD0A-E643-8767-1E036F49E8A8}" type="presOf" srcId="{FC94FA44-D73A-41F0-AA46-553C5DB1847E}" destId="{A722553C-F93C-FE42-A4E7-86FFC7D4B2C6}" srcOrd="0" destOrd="0" presId="urn:microsoft.com/office/officeart/2016/7/layout/LinearArrowProcessNumbered"/>
    <dgm:cxn modelId="{519E365D-BE83-D045-9689-DB78DEAABBB0}" type="presOf" srcId="{2D837BCB-F2F8-4046-9C2B-1F258479532D}" destId="{DD8DE224-FDD3-3941-935D-2F3FC1F543DE}" srcOrd="0" destOrd="0" presId="urn:microsoft.com/office/officeart/2016/7/layout/LinearArrowProcessNumbered"/>
    <dgm:cxn modelId="{D05FA96C-38F3-4F1C-96BF-CDCDC6FAB4A3}" srcId="{36583D40-53F5-43D4-9B1E-0D1C6A38187A}" destId="{3682BFCC-F504-49DA-98B6-630ADB9E8053}" srcOrd="3" destOrd="0" parTransId="{A26DFC12-476B-448C-AADD-ECF46C87B56A}" sibTransId="{07E290C9-44D3-4E66-8C23-68AF1BB6886D}"/>
    <dgm:cxn modelId="{2E164B6D-F076-0245-93BF-A97D463FD100}" type="presOf" srcId="{07E290C9-44D3-4E66-8C23-68AF1BB6886D}" destId="{F5EBCE31-0B25-CF4E-B101-D99D2EFD4312}" srcOrd="0" destOrd="0" presId="urn:microsoft.com/office/officeart/2016/7/layout/LinearArrowProcessNumbered"/>
    <dgm:cxn modelId="{82B31F71-352F-4445-B74F-77115604AC10}" type="presOf" srcId="{66FA4CB5-1727-4C8A-BF64-AB8A80882007}" destId="{A64A611D-F505-3F4E-9D52-C0B9BBA944F2}" srcOrd="0" destOrd="0" presId="urn:microsoft.com/office/officeart/2016/7/layout/LinearArrowProcessNumbered"/>
    <dgm:cxn modelId="{E1719177-26F8-4567-A5DB-B23F3F0526BE}" srcId="{36583D40-53F5-43D4-9B1E-0D1C6A38187A}" destId="{FC94FA44-D73A-41F0-AA46-553C5DB1847E}" srcOrd="2" destOrd="0" parTransId="{8A003B96-4526-4E4D-B193-F9928CBBCE3C}" sibTransId="{830289B1-BA86-465C-AAD2-21156AD73D9F}"/>
    <dgm:cxn modelId="{5137667C-AC9B-4CCB-97A2-0ABFB1B459D9}" srcId="{36583D40-53F5-43D4-9B1E-0D1C6A38187A}" destId="{B8CC0B64-942D-4A8D-8667-7C4AF2DD5640}" srcOrd="1" destOrd="0" parTransId="{7F601302-893A-431B-B20D-7E3ACDB96872}" sibTransId="{420748FE-026B-4DDB-B155-F61EEE2B1215}"/>
    <dgm:cxn modelId="{3CD7F57E-A129-104F-A3FC-4454657215E5}" type="presOf" srcId="{28E3CD2B-38FB-46C8-A7F5-3141AAFA2563}" destId="{3304911A-5B52-A54D-A903-E4B66CE0A377}" srcOrd="0" destOrd="0" presId="urn:microsoft.com/office/officeart/2016/7/layout/LinearArrowProcessNumbered"/>
    <dgm:cxn modelId="{CD32728C-ECAA-C146-9741-B0966FBD9958}" type="presOf" srcId="{420748FE-026B-4DDB-B155-F61EEE2B1215}" destId="{99708FD0-6DCE-3D47-A9C9-D6653F9B3BB7}" srcOrd="0" destOrd="0" presId="urn:microsoft.com/office/officeart/2016/7/layout/LinearArrowProcessNumbered"/>
    <dgm:cxn modelId="{2619688E-5C6D-0F47-9BC4-85FBE4B6FA42}" type="presOf" srcId="{36583D40-53F5-43D4-9B1E-0D1C6A38187A}" destId="{F975430B-D882-0642-B3A5-02C43E758CD0}" srcOrd="0" destOrd="0" presId="urn:microsoft.com/office/officeart/2016/7/layout/LinearArrowProcessNumbered"/>
    <dgm:cxn modelId="{E4EC039C-A20C-5643-91CA-4A207C5ABA92}" type="presOf" srcId="{CFCBFE83-DC04-4D55-90CF-195BE6D36124}" destId="{914C1C1A-FA53-DB44-896A-E1D85F5592FF}" srcOrd="0" destOrd="0" presId="urn:microsoft.com/office/officeart/2016/7/layout/LinearArrowProcessNumbered"/>
    <dgm:cxn modelId="{991F5F9D-BE29-4FB1-A5B7-318C945BF716}" srcId="{36583D40-53F5-43D4-9B1E-0D1C6A38187A}" destId="{CFCBFE83-DC04-4D55-90CF-195BE6D36124}" srcOrd="6" destOrd="0" parTransId="{03D609D8-05D8-4C87-BB4B-65212937135C}" sibTransId="{66FA4CB5-1727-4C8A-BF64-AB8A80882007}"/>
    <dgm:cxn modelId="{20DC3EA0-FE83-A54C-9F41-3E87F9545F81}" type="presOf" srcId="{8F260CE1-3195-46C2-9D3D-76EFFB5E58C7}" destId="{F7AC4487-5F9A-A444-BE1C-D9D05EA17DE3}" srcOrd="0" destOrd="0" presId="urn:microsoft.com/office/officeart/2016/7/layout/LinearArrowProcessNumbered"/>
    <dgm:cxn modelId="{3C0C97A2-91F2-3E41-95AA-EA8336B10B45}" type="presOf" srcId="{0627FA79-3247-40EB-A7F0-504B5C4F83D4}" destId="{ACB38EB0-9383-CE44-900E-3A02A26DE74C}" srcOrd="0" destOrd="0" presId="urn:microsoft.com/office/officeart/2016/7/layout/LinearArrowProcessNumbered"/>
    <dgm:cxn modelId="{54193ABC-81C0-48C3-B983-B8BA3D503A3E}" srcId="{36583D40-53F5-43D4-9B1E-0D1C6A38187A}" destId="{28582D18-91B3-4DAF-84E6-E6CED180BE13}" srcOrd="4" destOrd="0" parTransId="{0704BA77-A332-41F7-9575-209EFCE8B5E1}" sibTransId="{28E3CD2B-38FB-46C8-A7F5-3141AAFA2563}"/>
    <dgm:cxn modelId="{BBE852EB-BB91-A249-8D42-C5D11F9BB8BC}" type="presOf" srcId="{28582D18-91B3-4DAF-84E6-E6CED180BE13}" destId="{6B9A2B62-9106-6044-BA09-3DE02D239015}" srcOrd="0" destOrd="0" presId="urn:microsoft.com/office/officeart/2016/7/layout/LinearArrowProcessNumbered"/>
    <dgm:cxn modelId="{5D12ADF9-6F05-154E-B979-D50C91368D15}" type="presOf" srcId="{DF092477-F13A-49DC-AEDF-CA86EA95209E}" destId="{17C2F151-DCD7-C445-B3F0-D72CED07048B}" srcOrd="0" destOrd="0" presId="urn:microsoft.com/office/officeart/2016/7/layout/LinearArrowProcessNumbered"/>
    <dgm:cxn modelId="{0BA1ABA0-67D5-D249-98A3-C91D58C84D35}" type="presParOf" srcId="{F975430B-D882-0642-B3A5-02C43E758CD0}" destId="{A8EB28B7-DAAC-1544-AEC5-EA44CA44AB2D}" srcOrd="0" destOrd="0" presId="urn:microsoft.com/office/officeart/2016/7/layout/LinearArrowProcessNumbered"/>
    <dgm:cxn modelId="{3361A25F-C715-0A49-9307-0BFB2BBC853E}" type="presParOf" srcId="{A8EB28B7-DAAC-1544-AEC5-EA44CA44AB2D}" destId="{408593EC-B84A-E241-99AE-7C0EA7A6B020}" srcOrd="0" destOrd="0" presId="urn:microsoft.com/office/officeart/2016/7/layout/LinearArrowProcessNumbered"/>
    <dgm:cxn modelId="{977AC643-84EA-CF4D-8F48-A5625E9F9906}" type="presParOf" srcId="{A8EB28B7-DAAC-1544-AEC5-EA44CA44AB2D}" destId="{9F2D234E-DBCD-B84A-904C-BE049C38822B}" srcOrd="1" destOrd="0" presId="urn:microsoft.com/office/officeart/2016/7/layout/LinearArrowProcessNumbered"/>
    <dgm:cxn modelId="{EEE08F98-A0F7-BF48-9763-9E5137D07AA2}" type="presParOf" srcId="{9F2D234E-DBCD-B84A-904C-BE049C38822B}" destId="{7238142C-A39D-9F4A-BAB5-B833E8A67BF5}" srcOrd="0" destOrd="0" presId="urn:microsoft.com/office/officeart/2016/7/layout/LinearArrowProcessNumbered"/>
    <dgm:cxn modelId="{B5D347B7-9CED-F547-AF9D-4FAC2FE27182}" type="presParOf" srcId="{9F2D234E-DBCD-B84A-904C-BE049C38822B}" destId="{151FA936-0639-7B46-B8D0-3D30C0DA8357}" srcOrd="1" destOrd="0" presId="urn:microsoft.com/office/officeart/2016/7/layout/LinearArrowProcessNumbered"/>
    <dgm:cxn modelId="{5DAB60CE-F3B6-3448-96ED-D3B146E7782B}" type="presParOf" srcId="{9F2D234E-DBCD-B84A-904C-BE049C38822B}" destId="{DD8DE224-FDD3-3941-935D-2F3FC1F543DE}" srcOrd="2" destOrd="0" presId="urn:microsoft.com/office/officeart/2016/7/layout/LinearArrowProcessNumbered"/>
    <dgm:cxn modelId="{83289769-04F8-AA4A-8BA7-F89FB6C9EF4F}" type="presParOf" srcId="{9F2D234E-DBCD-B84A-904C-BE049C38822B}" destId="{21F6D510-B910-D342-9F53-7026B6522E82}" srcOrd="3" destOrd="0" presId="urn:microsoft.com/office/officeart/2016/7/layout/LinearArrowProcessNumbered"/>
    <dgm:cxn modelId="{1A7305AE-E9D8-E346-B2FD-5DAF83B353B4}" type="presParOf" srcId="{A8EB28B7-DAAC-1544-AEC5-EA44CA44AB2D}" destId="{ACB38EB0-9383-CE44-900E-3A02A26DE74C}" srcOrd="2" destOrd="0" presId="urn:microsoft.com/office/officeart/2016/7/layout/LinearArrowProcessNumbered"/>
    <dgm:cxn modelId="{BA418ED3-1066-B044-BC31-B4450E0FFF07}" type="presParOf" srcId="{F975430B-D882-0642-B3A5-02C43E758CD0}" destId="{DEFFAD4D-B0CD-3143-AE05-E9206CF30319}" srcOrd="1" destOrd="0" presId="urn:microsoft.com/office/officeart/2016/7/layout/LinearArrowProcessNumbered"/>
    <dgm:cxn modelId="{3260624E-0026-274D-A0DB-149CA80C9FD9}" type="presParOf" srcId="{F975430B-D882-0642-B3A5-02C43E758CD0}" destId="{39027D11-2D82-D141-8D29-0307B8FB8B60}" srcOrd="2" destOrd="0" presId="urn:microsoft.com/office/officeart/2016/7/layout/LinearArrowProcessNumbered"/>
    <dgm:cxn modelId="{C7AC0789-4C13-994C-945F-DCF12B892AED}" type="presParOf" srcId="{39027D11-2D82-D141-8D29-0307B8FB8B60}" destId="{8147C660-B527-164A-B8AD-A0A8BB7DF6AD}" srcOrd="0" destOrd="0" presId="urn:microsoft.com/office/officeart/2016/7/layout/LinearArrowProcessNumbered"/>
    <dgm:cxn modelId="{9D5B0135-ABAF-9344-A969-C71033F2C2FD}" type="presParOf" srcId="{39027D11-2D82-D141-8D29-0307B8FB8B60}" destId="{6B7F486A-06D7-B64B-95C0-4BA882384377}" srcOrd="1" destOrd="0" presId="urn:microsoft.com/office/officeart/2016/7/layout/LinearArrowProcessNumbered"/>
    <dgm:cxn modelId="{F7EC5DC8-3929-AB4A-A492-DB301FC350DB}" type="presParOf" srcId="{6B7F486A-06D7-B64B-95C0-4BA882384377}" destId="{5674A094-377C-A046-B22A-4ED2D0622C79}" srcOrd="0" destOrd="0" presId="urn:microsoft.com/office/officeart/2016/7/layout/LinearArrowProcessNumbered"/>
    <dgm:cxn modelId="{150831D0-73E2-CB48-B2E5-F5F2E1FC7753}" type="presParOf" srcId="{6B7F486A-06D7-B64B-95C0-4BA882384377}" destId="{E0F769A7-7EDC-F146-8995-4D0DEEF1E0C7}" srcOrd="1" destOrd="0" presId="urn:microsoft.com/office/officeart/2016/7/layout/LinearArrowProcessNumbered"/>
    <dgm:cxn modelId="{37593C36-D776-A842-8849-1E941A90B42C}" type="presParOf" srcId="{6B7F486A-06D7-B64B-95C0-4BA882384377}" destId="{99708FD0-6DCE-3D47-A9C9-D6653F9B3BB7}" srcOrd="2" destOrd="0" presId="urn:microsoft.com/office/officeart/2016/7/layout/LinearArrowProcessNumbered"/>
    <dgm:cxn modelId="{BC67B55F-A942-2F4C-B73A-20FE9CD4B7CD}" type="presParOf" srcId="{6B7F486A-06D7-B64B-95C0-4BA882384377}" destId="{3C6EFF54-0640-3D4E-8FF7-76528867361F}" srcOrd="3" destOrd="0" presId="urn:microsoft.com/office/officeart/2016/7/layout/LinearArrowProcessNumbered"/>
    <dgm:cxn modelId="{C3757145-C9D8-4644-8AC7-46ABE7C4E901}" type="presParOf" srcId="{39027D11-2D82-D141-8D29-0307B8FB8B60}" destId="{1826ABE2-498F-C14B-9734-B95093F0DA39}" srcOrd="2" destOrd="0" presId="urn:microsoft.com/office/officeart/2016/7/layout/LinearArrowProcessNumbered"/>
    <dgm:cxn modelId="{7464A2D0-4BBB-834A-A7DC-C19BA061EBC6}" type="presParOf" srcId="{F975430B-D882-0642-B3A5-02C43E758CD0}" destId="{875A006B-B533-EB4F-8639-AA36E6AA6659}" srcOrd="3" destOrd="0" presId="urn:microsoft.com/office/officeart/2016/7/layout/LinearArrowProcessNumbered"/>
    <dgm:cxn modelId="{7D8BE9AC-C641-E94D-85E4-D28FC86594A3}" type="presParOf" srcId="{F975430B-D882-0642-B3A5-02C43E758CD0}" destId="{6EC9494F-51CE-A249-A9BA-BA65B669D515}" srcOrd="4" destOrd="0" presId="urn:microsoft.com/office/officeart/2016/7/layout/LinearArrowProcessNumbered"/>
    <dgm:cxn modelId="{A3BAAEBB-D3BB-2A4B-8DDA-E1B91A46E2C8}" type="presParOf" srcId="{6EC9494F-51CE-A249-A9BA-BA65B669D515}" destId="{44E4E645-D6ED-C842-B44F-C67E3F42827B}" srcOrd="0" destOrd="0" presId="urn:microsoft.com/office/officeart/2016/7/layout/LinearArrowProcessNumbered"/>
    <dgm:cxn modelId="{1085287B-556A-D84A-8252-82898577124C}" type="presParOf" srcId="{6EC9494F-51CE-A249-A9BA-BA65B669D515}" destId="{084DA9D9-D687-AB45-A43F-E107CC1777C6}" srcOrd="1" destOrd="0" presId="urn:microsoft.com/office/officeart/2016/7/layout/LinearArrowProcessNumbered"/>
    <dgm:cxn modelId="{9404B628-6BF6-1542-99DD-E999ED1661A9}" type="presParOf" srcId="{084DA9D9-D687-AB45-A43F-E107CC1777C6}" destId="{0BAA11B7-2DB1-AF4F-9CA5-EC3179C91E88}" srcOrd="0" destOrd="0" presId="urn:microsoft.com/office/officeart/2016/7/layout/LinearArrowProcessNumbered"/>
    <dgm:cxn modelId="{6F405E35-69E0-EC47-83A5-5EE87578B491}" type="presParOf" srcId="{084DA9D9-D687-AB45-A43F-E107CC1777C6}" destId="{C5AC1D5A-0068-C844-9B0C-10D82A69E033}" srcOrd="1" destOrd="0" presId="urn:microsoft.com/office/officeart/2016/7/layout/LinearArrowProcessNumbered"/>
    <dgm:cxn modelId="{AED26345-932C-6647-BC5A-B1E1ECDA9DA1}" type="presParOf" srcId="{084DA9D9-D687-AB45-A43F-E107CC1777C6}" destId="{1442DC84-24BD-774F-9A21-1A3E1042D46E}" srcOrd="2" destOrd="0" presId="urn:microsoft.com/office/officeart/2016/7/layout/LinearArrowProcessNumbered"/>
    <dgm:cxn modelId="{AA6C75E5-11CB-AF46-8E57-4AB5D09E3AEE}" type="presParOf" srcId="{084DA9D9-D687-AB45-A43F-E107CC1777C6}" destId="{2DD7A7F1-BEB4-8E40-AD9C-EDDF919215B6}" srcOrd="3" destOrd="0" presId="urn:microsoft.com/office/officeart/2016/7/layout/LinearArrowProcessNumbered"/>
    <dgm:cxn modelId="{E415D87B-E468-CA4B-B56C-09718DD5814D}" type="presParOf" srcId="{6EC9494F-51CE-A249-A9BA-BA65B669D515}" destId="{A722553C-F93C-FE42-A4E7-86FFC7D4B2C6}" srcOrd="2" destOrd="0" presId="urn:microsoft.com/office/officeart/2016/7/layout/LinearArrowProcessNumbered"/>
    <dgm:cxn modelId="{97A4E974-C10B-954C-B375-F38175737A50}" type="presParOf" srcId="{F975430B-D882-0642-B3A5-02C43E758CD0}" destId="{096745A0-E4EA-8340-860A-2AE3ED614C81}" srcOrd="5" destOrd="0" presId="urn:microsoft.com/office/officeart/2016/7/layout/LinearArrowProcessNumbered"/>
    <dgm:cxn modelId="{9E1710E7-42F3-3A4F-8BBF-333159E69C8B}" type="presParOf" srcId="{F975430B-D882-0642-B3A5-02C43E758CD0}" destId="{A13D60A4-7C82-604D-BD20-B201636EDDF6}" srcOrd="6" destOrd="0" presId="urn:microsoft.com/office/officeart/2016/7/layout/LinearArrowProcessNumbered"/>
    <dgm:cxn modelId="{BF776B1D-7CE0-C04E-9B88-27486798978F}" type="presParOf" srcId="{A13D60A4-7C82-604D-BD20-B201636EDDF6}" destId="{EA0648BD-0E74-C844-A536-539BA557577B}" srcOrd="0" destOrd="0" presId="urn:microsoft.com/office/officeart/2016/7/layout/LinearArrowProcessNumbered"/>
    <dgm:cxn modelId="{5204B0DB-5276-4E4E-9947-8E3AD1689930}" type="presParOf" srcId="{A13D60A4-7C82-604D-BD20-B201636EDDF6}" destId="{9FFFC557-2671-C043-8761-8A371FAA9F44}" srcOrd="1" destOrd="0" presId="urn:microsoft.com/office/officeart/2016/7/layout/LinearArrowProcessNumbered"/>
    <dgm:cxn modelId="{99CD25A1-6DF8-A447-A9EC-2B3ECDE5D2D4}" type="presParOf" srcId="{9FFFC557-2671-C043-8761-8A371FAA9F44}" destId="{2EA3CA8B-A23E-4848-8408-32520670E969}" srcOrd="0" destOrd="0" presId="urn:microsoft.com/office/officeart/2016/7/layout/LinearArrowProcessNumbered"/>
    <dgm:cxn modelId="{1DCEB5E4-1269-E244-9A26-244938AF0629}" type="presParOf" srcId="{9FFFC557-2671-C043-8761-8A371FAA9F44}" destId="{4B26A2AC-44AA-3648-AB43-5F98486883A3}" srcOrd="1" destOrd="0" presId="urn:microsoft.com/office/officeart/2016/7/layout/LinearArrowProcessNumbered"/>
    <dgm:cxn modelId="{93956F60-669F-FF46-AAA5-443F363D4413}" type="presParOf" srcId="{9FFFC557-2671-C043-8761-8A371FAA9F44}" destId="{F5EBCE31-0B25-CF4E-B101-D99D2EFD4312}" srcOrd="2" destOrd="0" presId="urn:microsoft.com/office/officeart/2016/7/layout/LinearArrowProcessNumbered"/>
    <dgm:cxn modelId="{9F0136B9-7551-8A48-837F-947CD7D590EF}" type="presParOf" srcId="{9FFFC557-2671-C043-8761-8A371FAA9F44}" destId="{99EBEBBE-66E7-7540-8242-A74339BC86E8}" srcOrd="3" destOrd="0" presId="urn:microsoft.com/office/officeart/2016/7/layout/LinearArrowProcessNumbered"/>
    <dgm:cxn modelId="{91951443-A366-184E-813F-A0934EC441F6}" type="presParOf" srcId="{A13D60A4-7C82-604D-BD20-B201636EDDF6}" destId="{4BE0B7DD-1498-D64C-B473-4C59FAED9405}" srcOrd="2" destOrd="0" presId="urn:microsoft.com/office/officeart/2016/7/layout/LinearArrowProcessNumbered"/>
    <dgm:cxn modelId="{B978219C-F92D-9B4A-B507-72CB74EB7A8E}" type="presParOf" srcId="{F975430B-D882-0642-B3A5-02C43E758CD0}" destId="{F84D27B0-C316-1D4A-A36C-930EF8554A03}" srcOrd="7" destOrd="0" presId="urn:microsoft.com/office/officeart/2016/7/layout/LinearArrowProcessNumbered"/>
    <dgm:cxn modelId="{6DCAB1E8-9C89-8E4A-BCCF-D36AD160D6F9}" type="presParOf" srcId="{F975430B-D882-0642-B3A5-02C43E758CD0}" destId="{F3A88CD0-0406-AC44-87E7-70202EC297E1}" srcOrd="8" destOrd="0" presId="urn:microsoft.com/office/officeart/2016/7/layout/LinearArrowProcessNumbered"/>
    <dgm:cxn modelId="{D3B696DB-8E47-7E4D-830D-67E145DBF87D}" type="presParOf" srcId="{F3A88CD0-0406-AC44-87E7-70202EC297E1}" destId="{9FC22AB8-2444-D247-8656-C5FE9F1B05EE}" srcOrd="0" destOrd="0" presId="urn:microsoft.com/office/officeart/2016/7/layout/LinearArrowProcessNumbered"/>
    <dgm:cxn modelId="{A6979516-1CAC-D346-8CC5-3EFC22E72BF2}" type="presParOf" srcId="{F3A88CD0-0406-AC44-87E7-70202EC297E1}" destId="{20D06900-3DED-EC4B-BA7F-F9F830763A8F}" srcOrd="1" destOrd="0" presId="urn:microsoft.com/office/officeart/2016/7/layout/LinearArrowProcessNumbered"/>
    <dgm:cxn modelId="{54F7D2DD-9A55-2944-BB1A-0BB1BD20C1F0}" type="presParOf" srcId="{20D06900-3DED-EC4B-BA7F-F9F830763A8F}" destId="{D1392C88-8C51-D04E-AA46-CE10613B2518}" srcOrd="0" destOrd="0" presId="urn:microsoft.com/office/officeart/2016/7/layout/LinearArrowProcessNumbered"/>
    <dgm:cxn modelId="{4083A6C0-9419-D54B-86AC-468AED443A6A}" type="presParOf" srcId="{20D06900-3DED-EC4B-BA7F-F9F830763A8F}" destId="{426D0787-392A-0C44-BF0A-3A3B4124CAA1}" srcOrd="1" destOrd="0" presId="urn:microsoft.com/office/officeart/2016/7/layout/LinearArrowProcessNumbered"/>
    <dgm:cxn modelId="{FD0C9AAE-4507-C540-AB85-E095C58C1AAF}" type="presParOf" srcId="{20D06900-3DED-EC4B-BA7F-F9F830763A8F}" destId="{3304911A-5B52-A54D-A903-E4B66CE0A377}" srcOrd="2" destOrd="0" presId="urn:microsoft.com/office/officeart/2016/7/layout/LinearArrowProcessNumbered"/>
    <dgm:cxn modelId="{CA6879C6-92B7-F145-8C46-97F7A5F78A9A}" type="presParOf" srcId="{20D06900-3DED-EC4B-BA7F-F9F830763A8F}" destId="{59AFA608-93C3-C941-9E40-A9588B898964}" srcOrd="3" destOrd="0" presId="urn:microsoft.com/office/officeart/2016/7/layout/LinearArrowProcessNumbered"/>
    <dgm:cxn modelId="{BEF89EC1-1AEB-E640-93BF-73DAF16508DF}" type="presParOf" srcId="{F3A88CD0-0406-AC44-87E7-70202EC297E1}" destId="{6B9A2B62-9106-6044-BA09-3DE02D239015}" srcOrd="2" destOrd="0" presId="urn:microsoft.com/office/officeart/2016/7/layout/LinearArrowProcessNumbered"/>
    <dgm:cxn modelId="{E8DABC1D-67C3-3640-B8BD-39726B56F9C8}" type="presParOf" srcId="{F975430B-D882-0642-B3A5-02C43E758CD0}" destId="{E0A66010-17DD-8942-8890-4F31AB012466}" srcOrd="9" destOrd="0" presId="urn:microsoft.com/office/officeart/2016/7/layout/LinearArrowProcessNumbered"/>
    <dgm:cxn modelId="{B56F9185-F6CD-0041-9C80-34287D662F57}" type="presParOf" srcId="{F975430B-D882-0642-B3A5-02C43E758CD0}" destId="{57A668EC-239D-6D4A-B453-81AE34C0BCBC}" srcOrd="10" destOrd="0" presId="urn:microsoft.com/office/officeart/2016/7/layout/LinearArrowProcessNumbered"/>
    <dgm:cxn modelId="{21A135BB-3120-BF4F-9A5E-946B42B0D2F4}" type="presParOf" srcId="{57A668EC-239D-6D4A-B453-81AE34C0BCBC}" destId="{66479146-B50F-D243-9350-7BDA19E5EB9B}" srcOrd="0" destOrd="0" presId="urn:microsoft.com/office/officeart/2016/7/layout/LinearArrowProcessNumbered"/>
    <dgm:cxn modelId="{1B1F46A3-1636-0649-8795-28A06A42F127}" type="presParOf" srcId="{57A668EC-239D-6D4A-B453-81AE34C0BCBC}" destId="{69C85560-D730-874F-81AE-0AABB1EE1F0E}" srcOrd="1" destOrd="0" presId="urn:microsoft.com/office/officeart/2016/7/layout/LinearArrowProcessNumbered"/>
    <dgm:cxn modelId="{8FE9AB10-9EEF-AE40-9367-D98294604C7A}" type="presParOf" srcId="{69C85560-D730-874F-81AE-0AABB1EE1F0E}" destId="{8C42D492-9042-9C43-9FD1-4A8D92690C9F}" srcOrd="0" destOrd="0" presId="urn:microsoft.com/office/officeart/2016/7/layout/LinearArrowProcessNumbered"/>
    <dgm:cxn modelId="{DF3298B2-248A-9140-BE31-8AFBBD26557E}" type="presParOf" srcId="{69C85560-D730-874F-81AE-0AABB1EE1F0E}" destId="{6470CB75-57EF-804A-AE2C-349895198A12}" srcOrd="1" destOrd="0" presId="urn:microsoft.com/office/officeart/2016/7/layout/LinearArrowProcessNumbered"/>
    <dgm:cxn modelId="{662FA5E1-B8D4-B94E-8B0F-105AD0C5FC77}" type="presParOf" srcId="{69C85560-D730-874F-81AE-0AABB1EE1F0E}" destId="{17C2F151-DCD7-C445-B3F0-D72CED07048B}" srcOrd="2" destOrd="0" presId="urn:microsoft.com/office/officeart/2016/7/layout/LinearArrowProcessNumbered"/>
    <dgm:cxn modelId="{03EFDCB4-CFCD-EE49-8829-78BC71A66D5D}" type="presParOf" srcId="{69C85560-D730-874F-81AE-0AABB1EE1F0E}" destId="{EE261CC9-7536-904A-8D70-D528D875D04C}" srcOrd="3" destOrd="0" presId="urn:microsoft.com/office/officeart/2016/7/layout/LinearArrowProcessNumbered"/>
    <dgm:cxn modelId="{20956A70-A53C-5944-8269-646C9E4D686F}" type="presParOf" srcId="{57A668EC-239D-6D4A-B453-81AE34C0BCBC}" destId="{F7AC4487-5F9A-A444-BE1C-D9D05EA17DE3}" srcOrd="2" destOrd="0" presId="urn:microsoft.com/office/officeart/2016/7/layout/LinearArrowProcessNumbered"/>
    <dgm:cxn modelId="{F1923B1C-0FBE-184B-B6F3-AB722ED78EC9}" type="presParOf" srcId="{F975430B-D882-0642-B3A5-02C43E758CD0}" destId="{3250B2AB-3EE6-BC4D-B46E-C71A827924DD}" srcOrd="11" destOrd="0" presId="urn:microsoft.com/office/officeart/2016/7/layout/LinearArrowProcessNumbered"/>
    <dgm:cxn modelId="{008BDCFE-0797-BC4E-9A59-357E74155C24}" type="presParOf" srcId="{F975430B-D882-0642-B3A5-02C43E758CD0}" destId="{B83A2DF9-8629-6143-9331-D3F7806FA45B}" srcOrd="12" destOrd="0" presId="urn:microsoft.com/office/officeart/2016/7/layout/LinearArrowProcessNumbered"/>
    <dgm:cxn modelId="{50E14750-1AC7-DB42-A99F-6F6A2656F7F6}" type="presParOf" srcId="{B83A2DF9-8629-6143-9331-D3F7806FA45B}" destId="{B69F5D14-01D4-C844-920C-34B2D66EE419}" srcOrd="0" destOrd="0" presId="urn:microsoft.com/office/officeart/2016/7/layout/LinearArrowProcessNumbered"/>
    <dgm:cxn modelId="{C2DB03D2-5F7C-954C-8DC0-BE751907D6BE}" type="presParOf" srcId="{B83A2DF9-8629-6143-9331-D3F7806FA45B}" destId="{BE96A0B0-6980-384F-B122-791E4D246DF7}" srcOrd="1" destOrd="0" presId="urn:microsoft.com/office/officeart/2016/7/layout/LinearArrowProcessNumbered"/>
    <dgm:cxn modelId="{F87E6146-5371-8D41-A284-BD0AE6147702}" type="presParOf" srcId="{BE96A0B0-6980-384F-B122-791E4D246DF7}" destId="{09003750-AFEB-714A-B37E-A6712388301E}" srcOrd="0" destOrd="0" presId="urn:microsoft.com/office/officeart/2016/7/layout/LinearArrowProcessNumbered"/>
    <dgm:cxn modelId="{337230A3-AA67-2D4D-9B22-EE2B672B7E99}" type="presParOf" srcId="{BE96A0B0-6980-384F-B122-791E4D246DF7}" destId="{A92E5ADF-B88D-2942-BB60-EF9121607625}" srcOrd="1" destOrd="0" presId="urn:microsoft.com/office/officeart/2016/7/layout/LinearArrowProcessNumbered"/>
    <dgm:cxn modelId="{80576FA0-C228-F646-8DCC-352EDFD7B9A3}" type="presParOf" srcId="{BE96A0B0-6980-384F-B122-791E4D246DF7}" destId="{A64A611D-F505-3F4E-9D52-C0B9BBA944F2}" srcOrd="2" destOrd="0" presId="urn:microsoft.com/office/officeart/2016/7/layout/LinearArrowProcessNumbered"/>
    <dgm:cxn modelId="{F643147E-9950-AE40-AEA2-9B08F1FEBE6A}" type="presParOf" srcId="{BE96A0B0-6980-384F-B122-791E4D246DF7}" destId="{20B1B8D9-E175-9D44-AE68-68755B7D2437}" srcOrd="3" destOrd="0" presId="urn:microsoft.com/office/officeart/2016/7/layout/LinearArrowProcessNumbered"/>
    <dgm:cxn modelId="{798CEA6E-8E9E-E84D-AB4F-5BDC1B04F48F}" type="presParOf" srcId="{B83A2DF9-8629-6143-9331-D3F7806FA45B}" destId="{914C1C1A-FA53-DB44-896A-E1D85F5592FF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38142C-A39D-9F4A-BAB5-B833E8A67BF5}">
      <dsp:nvSpPr>
        <dsp:cNvPr id="0" name=""/>
        <dsp:cNvSpPr/>
      </dsp:nvSpPr>
      <dsp:spPr>
        <a:xfrm>
          <a:off x="756507" y="1110004"/>
          <a:ext cx="596054" cy="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1FA936-0639-7B46-B8D0-3D30C0DA8357}">
      <dsp:nvSpPr>
        <dsp:cNvPr id="0" name=""/>
        <dsp:cNvSpPr/>
      </dsp:nvSpPr>
      <dsp:spPr>
        <a:xfrm>
          <a:off x="1388325" y="1059922"/>
          <a:ext cx="68546" cy="128860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8DE224-FDD3-3941-935D-2F3FC1F543DE}">
      <dsp:nvSpPr>
        <dsp:cNvPr id="0" name=""/>
        <dsp:cNvSpPr/>
      </dsp:nvSpPr>
      <dsp:spPr>
        <a:xfrm>
          <a:off x="406810" y="834849"/>
          <a:ext cx="550381" cy="550381"/>
        </a:xfrm>
        <a:prstGeom prst="ellipse">
          <a:avLst/>
        </a:prstGeom>
        <a:solidFill>
          <a:srgbClr val="445F5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58" tIns="21358" rIns="21358" bIns="2135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1</a:t>
          </a:r>
        </a:p>
      </dsp:txBody>
      <dsp:txXfrm>
        <a:off x="487411" y="915450"/>
        <a:ext cx="389179" cy="389179"/>
      </dsp:txXfrm>
    </dsp:sp>
    <dsp:sp modelId="{ACB38EB0-9383-CE44-900E-3A02A26DE74C}">
      <dsp:nvSpPr>
        <dsp:cNvPr id="0" name=""/>
        <dsp:cNvSpPr/>
      </dsp:nvSpPr>
      <dsp:spPr>
        <a:xfrm>
          <a:off x="11439" y="1550813"/>
          <a:ext cx="1341122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789" tIns="165100" rIns="105789" bIns="1651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/>
            <a:t>Question Formation</a:t>
          </a:r>
          <a:endParaRPr lang="en-US" sz="1800" kern="1200"/>
        </a:p>
      </dsp:txBody>
      <dsp:txXfrm>
        <a:off x="11439" y="1819037"/>
        <a:ext cx="1341122" cy="1697376"/>
      </dsp:txXfrm>
    </dsp:sp>
    <dsp:sp modelId="{5674A094-377C-A046-B22A-4ED2D0622C79}">
      <dsp:nvSpPr>
        <dsp:cNvPr id="0" name=""/>
        <dsp:cNvSpPr/>
      </dsp:nvSpPr>
      <dsp:spPr>
        <a:xfrm>
          <a:off x="1501575" y="1110033"/>
          <a:ext cx="134112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769A7-7EDC-F146-8995-4D0DEEF1E0C7}">
      <dsp:nvSpPr>
        <dsp:cNvPr id="0" name=""/>
        <dsp:cNvSpPr/>
      </dsp:nvSpPr>
      <dsp:spPr>
        <a:xfrm>
          <a:off x="2878461" y="1059946"/>
          <a:ext cx="68546" cy="128887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708FD0-6DCE-3D47-A9C9-D6653F9B3BB7}">
      <dsp:nvSpPr>
        <dsp:cNvPr id="0" name=""/>
        <dsp:cNvSpPr/>
      </dsp:nvSpPr>
      <dsp:spPr>
        <a:xfrm>
          <a:off x="1896946" y="834878"/>
          <a:ext cx="550381" cy="550381"/>
        </a:xfrm>
        <a:prstGeom prst="ellipse">
          <a:avLst/>
        </a:prstGeom>
        <a:solidFill>
          <a:srgbClr val="445F5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58" tIns="21358" rIns="21358" bIns="2135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2</a:t>
          </a:r>
        </a:p>
      </dsp:txBody>
      <dsp:txXfrm>
        <a:off x="1977547" y="915479"/>
        <a:ext cx="389179" cy="389179"/>
      </dsp:txXfrm>
    </dsp:sp>
    <dsp:sp modelId="{1826ABE2-498F-C14B-9734-B95093F0DA39}">
      <dsp:nvSpPr>
        <dsp:cNvPr id="0" name=""/>
        <dsp:cNvSpPr/>
      </dsp:nvSpPr>
      <dsp:spPr>
        <a:xfrm>
          <a:off x="1501575" y="1550888"/>
          <a:ext cx="1341122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789" tIns="165100" rIns="105789" bIns="1651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/>
            <a:t>Protocol Formation</a:t>
          </a:r>
          <a:endParaRPr lang="en-US" sz="1800" kern="1200"/>
        </a:p>
      </dsp:txBody>
      <dsp:txXfrm>
        <a:off x="1501575" y="1819112"/>
        <a:ext cx="1341122" cy="1697376"/>
      </dsp:txXfrm>
    </dsp:sp>
    <dsp:sp modelId="{0BAA11B7-2DB1-AF4F-9CA5-EC3179C91E88}">
      <dsp:nvSpPr>
        <dsp:cNvPr id="0" name=""/>
        <dsp:cNvSpPr/>
      </dsp:nvSpPr>
      <dsp:spPr>
        <a:xfrm>
          <a:off x="2991712" y="1110033"/>
          <a:ext cx="134112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C1D5A-0068-C844-9B0C-10D82A69E033}">
      <dsp:nvSpPr>
        <dsp:cNvPr id="0" name=""/>
        <dsp:cNvSpPr/>
      </dsp:nvSpPr>
      <dsp:spPr>
        <a:xfrm>
          <a:off x="4368597" y="1059946"/>
          <a:ext cx="68546" cy="128887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42DC84-24BD-774F-9A21-1A3E1042D46E}">
      <dsp:nvSpPr>
        <dsp:cNvPr id="0" name=""/>
        <dsp:cNvSpPr/>
      </dsp:nvSpPr>
      <dsp:spPr>
        <a:xfrm>
          <a:off x="3387082" y="834878"/>
          <a:ext cx="550381" cy="550381"/>
        </a:xfrm>
        <a:prstGeom prst="ellipse">
          <a:avLst/>
        </a:prstGeom>
        <a:solidFill>
          <a:srgbClr val="445F5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58" tIns="21358" rIns="21358" bIns="2135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3</a:t>
          </a:r>
        </a:p>
      </dsp:txBody>
      <dsp:txXfrm>
        <a:off x="3467683" y="915479"/>
        <a:ext cx="389179" cy="389179"/>
      </dsp:txXfrm>
    </dsp:sp>
    <dsp:sp modelId="{A722553C-F93C-FE42-A4E7-86FFC7D4B2C6}">
      <dsp:nvSpPr>
        <dsp:cNvPr id="0" name=""/>
        <dsp:cNvSpPr/>
      </dsp:nvSpPr>
      <dsp:spPr>
        <a:xfrm>
          <a:off x="2991712" y="1550888"/>
          <a:ext cx="1341122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789" tIns="165100" rIns="105789" bIns="1651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/>
            <a:t>Search Strategy / Literature Searching</a:t>
          </a:r>
          <a:endParaRPr lang="en-US" sz="1800" kern="1200"/>
        </a:p>
      </dsp:txBody>
      <dsp:txXfrm>
        <a:off x="2991712" y="1819112"/>
        <a:ext cx="1341122" cy="1697376"/>
      </dsp:txXfrm>
    </dsp:sp>
    <dsp:sp modelId="{2EA3CA8B-A23E-4848-8408-32520670E969}">
      <dsp:nvSpPr>
        <dsp:cNvPr id="0" name=""/>
        <dsp:cNvSpPr/>
      </dsp:nvSpPr>
      <dsp:spPr>
        <a:xfrm>
          <a:off x="4481848" y="1110033"/>
          <a:ext cx="134112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26A2AC-44AA-3648-AB43-5F98486883A3}">
      <dsp:nvSpPr>
        <dsp:cNvPr id="0" name=""/>
        <dsp:cNvSpPr/>
      </dsp:nvSpPr>
      <dsp:spPr>
        <a:xfrm>
          <a:off x="5858733" y="1059946"/>
          <a:ext cx="68546" cy="128887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EBCE31-0B25-CF4E-B101-D99D2EFD4312}">
      <dsp:nvSpPr>
        <dsp:cNvPr id="0" name=""/>
        <dsp:cNvSpPr/>
      </dsp:nvSpPr>
      <dsp:spPr>
        <a:xfrm>
          <a:off x="4877218" y="834878"/>
          <a:ext cx="550381" cy="550381"/>
        </a:xfrm>
        <a:prstGeom prst="ellipse">
          <a:avLst/>
        </a:prstGeom>
        <a:solidFill>
          <a:srgbClr val="445F5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58" tIns="21358" rIns="21358" bIns="2135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4</a:t>
          </a:r>
        </a:p>
      </dsp:txBody>
      <dsp:txXfrm>
        <a:off x="4957819" y="915479"/>
        <a:ext cx="389179" cy="389179"/>
      </dsp:txXfrm>
    </dsp:sp>
    <dsp:sp modelId="{4BE0B7DD-1498-D64C-B473-4C59FAED9405}">
      <dsp:nvSpPr>
        <dsp:cNvPr id="0" name=""/>
        <dsp:cNvSpPr/>
      </dsp:nvSpPr>
      <dsp:spPr>
        <a:xfrm>
          <a:off x="4481848" y="1550888"/>
          <a:ext cx="1341122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789" tIns="165100" rIns="105789" bIns="1651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/>
            <a:t>Article Screening / Relevance Assessment</a:t>
          </a:r>
          <a:endParaRPr lang="en-US" sz="1800" kern="1200"/>
        </a:p>
      </dsp:txBody>
      <dsp:txXfrm>
        <a:off x="4481848" y="1819112"/>
        <a:ext cx="1341122" cy="1697376"/>
      </dsp:txXfrm>
    </dsp:sp>
    <dsp:sp modelId="{D1392C88-8C51-D04E-AA46-CE10613B2518}">
      <dsp:nvSpPr>
        <dsp:cNvPr id="0" name=""/>
        <dsp:cNvSpPr/>
      </dsp:nvSpPr>
      <dsp:spPr>
        <a:xfrm>
          <a:off x="5971984" y="1110033"/>
          <a:ext cx="134112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6D0787-392A-0C44-BF0A-3A3B4124CAA1}">
      <dsp:nvSpPr>
        <dsp:cNvPr id="0" name=""/>
        <dsp:cNvSpPr/>
      </dsp:nvSpPr>
      <dsp:spPr>
        <a:xfrm>
          <a:off x="7348869" y="1059946"/>
          <a:ext cx="68546" cy="128887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04911A-5B52-A54D-A903-E4B66CE0A377}">
      <dsp:nvSpPr>
        <dsp:cNvPr id="0" name=""/>
        <dsp:cNvSpPr/>
      </dsp:nvSpPr>
      <dsp:spPr>
        <a:xfrm>
          <a:off x="6367354" y="834878"/>
          <a:ext cx="550381" cy="550381"/>
        </a:xfrm>
        <a:prstGeom prst="ellipse">
          <a:avLst/>
        </a:prstGeom>
        <a:solidFill>
          <a:srgbClr val="445F5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58" tIns="21358" rIns="21358" bIns="2135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5</a:t>
          </a:r>
        </a:p>
      </dsp:txBody>
      <dsp:txXfrm>
        <a:off x="6447955" y="915479"/>
        <a:ext cx="389179" cy="389179"/>
      </dsp:txXfrm>
    </dsp:sp>
    <dsp:sp modelId="{6B9A2B62-9106-6044-BA09-3DE02D239015}">
      <dsp:nvSpPr>
        <dsp:cNvPr id="0" name=""/>
        <dsp:cNvSpPr/>
      </dsp:nvSpPr>
      <dsp:spPr>
        <a:xfrm>
          <a:off x="5971984" y="1550888"/>
          <a:ext cx="1341122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789" tIns="165100" rIns="105789" bIns="1651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/>
            <a:t>Critical Appraisal / Data Extraction</a:t>
          </a:r>
          <a:endParaRPr lang="en-US" sz="1800" kern="1200"/>
        </a:p>
      </dsp:txBody>
      <dsp:txXfrm>
        <a:off x="5971984" y="1819112"/>
        <a:ext cx="1341122" cy="1697376"/>
      </dsp:txXfrm>
    </dsp:sp>
    <dsp:sp modelId="{8C42D492-9042-9C43-9FD1-4A8D92690C9F}">
      <dsp:nvSpPr>
        <dsp:cNvPr id="0" name=""/>
        <dsp:cNvSpPr/>
      </dsp:nvSpPr>
      <dsp:spPr>
        <a:xfrm>
          <a:off x="7462120" y="1110033"/>
          <a:ext cx="134112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70CB75-57EF-804A-AE2C-349895198A12}">
      <dsp:nvSpPr>
        <dsp:cNvPr id="0" name=""/>
        <dsp:cNvSpPr/>
      </dsp:nvSpPr>
      <dsp:spPr>
        <a:xfrm>
          <a:off x="8839005" y="1059946"/>
          <a:ext cx="68546" cy="128887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C2F151-DCD7-C445-B3F0-D72CED07048B}">
      <dsp:nvSpPr>
        <dsp:cNvPr id="0" name=""/>
        <dsp:cNvSpPr/>
      </dsp:nvSpPr>
      <dsp:spPr>
        <a:xfrm>
          <a:off x="7857490" y="834878"/>
          <a:ext cx="550381" cy="550381"/>
        </a:xfrm>
        <a:prstGeom prst="ellipse">
          <a:avLst/>
        </a:prstGeom>
        <a:solidFill>
          <a:srgbClr val="445F5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58" tIns="21358" rIns="21358" bIns="2135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6</a:t>
          </a:r>
        </a:p>
      </dsp:txBody>
      <dsp:txXfrm>
        <a:off x="7938091" y="915479"/>
        <a:ext cx="389179" cy="389179"/>
      </dsp:txXfrm>
    </dsp:sp>
    <dsp:sp modelId="{F7AC4487-5F9A-A444-BE1C-D9D05EA17DE3}">
      <dsp:nvSpPr>
        <dsp:cNvPr id="0" name=""/>
        <dsp:cNvSpPr/>
      </dsp:nvSpPr>
      <dsp:spPr>
        <a:xfrm>
          <a:off x="7462120" y="1550888"/>
          <a:ext cx="1341122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789" tIns="165100" rIns="105789" bIns="1651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/>
            <a:t>Evidence Synthesis</a:t>
          </a:r>
          <a:endParaRPr lang="en-US" sz="1800" kern="1200"/>
        </a:p>
      </dsp:txBody>
      <dsp:txXfrm>
        <a:off x="7462120" y="1819112"/>
        <a:ext cx="1341122" cy="1697376"/>
      </dsp:txXfrm>
    </dsp:sp>
    <dsp:sp modelId="{09003750-AFEB-714A-B37E-A6712388301E}">
      <dsp:nvSpPr>
        <dsp:cNvPr id="0" name=""/>
        <dsp:cNvSpPr/>
      </dsp:nvSpPr>
      <dsp:spPr>
        <a:xfrm>
          <a:off x="8952256" y="1110033"/>
          <a:ext cx="671216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A611D-F505-3F4E-9D52-C0B9BBA944F2}">
      <dsp:nvSpPr>
        <dsp:cNvPr id="0" name=""/>
        <dsp:cNvSpPr/>
      </dsp:nvSpPr>
      <dsp:spPr>
        <a:xfrm>
          <a:off x="9348281" y="834878"/>
          <a:ext cx="550381" cy="550381"/>
        </a:xfrm>
        <a:prstGeom prst="ellipse">
          <a:avLst/>
        </a:prstGeom>
        <a:solidFill>
          <a:srgbClr val="445F5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58" tIns="21358" rIns="21358" bIns="2135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7</a:t>
          </a:r>
        </a:p>
      </dsp:txBody>
      <dsp:txXfrm>
        <a:off x="9428882" y="915479"/>
        <a:ext cx="389179" cy="389179"/>
      </dsp:txXfrm>
    </dsp:sp>
    <dsp:sp modelId="{914C1C1A-FA53-DB44-896A-E1D85F5592FF}">
      <dsp:nvSpPr>
        <dsp:cNvPr id="0" name=""/>
        <dsp:cNvSpPr/>
      </dsp:nvSpPr>
      <dsp:spPr>
        <a:xfrm>
          <a:off x="8952256" y="1550888"/>
          <a:ext cx="1396713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174" tIns="165100" rIns="110174" bIns="1651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/>
            <a:t>Reporting / Dissemination</a:t>
          </a:r>
          <a:endParaRPr lang="en-US" sz="1800" kern="1200"/>
        </a:p>
      </dsp:txBody>
      <dsp:txXfrm>
        <a:off x="8952256" y="1830231"/>
        <a:ext cx="1396713" cy="1686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2458C-38BA-ABEA-46D4-3F44E3F36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E01485-D3A5-13A0-C828-4E94BF49D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6C1CD-97EE-51A2-D78A-ED5A4E2C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E844F-1601-63A9-813E-3A55F3F5B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21853-B20D-D681-A6E7-9D44A5A41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8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7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4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504AF-AA30-4497-3475-485D8EEAAEE8}"/>
              </a:ext>
            </a:extLst>
          </p:cNvPr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rgbClr val="6EA494"/>
          </a:solidFill>
          <a:ln>
            <a:solidFill>
              <a:srgbClr val="6E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E3086-9679-ABE0-D8EE-1173A5A0CA81}"/>
              </a:ext>
            </a:extLst>
          </p:cNvPr>
          <p:cNvSpPr/>
          <p:nvPr userDrawn="1"/>
        </p:nvSpPr>
        <p:spPr>
          <a:xfrm>
            <a:off x="11391900" y="0"/>
            <a:ext cx="838200" cy="6858000"/>
          </a:xfrm>
          <a:prstGeom prst="rect">
            <a:avLst/>
          </a:prstGeom>
          <a:solidFill>
            <a:srgbClr val="6EA494"/>
          </a:solidFill>
          <a:ln>
            <a:solidFill>
              <a:srgbClr val="6E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504AF-AA30-4497-3475-485D8EEAAEE8}"/>
              </a:ext>
            </a:extLst>
          </p:cNvPr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rgbClr val="445F51"/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E3086-9679-ABE0-D8EE-1173A5A0CA81}"/>
              </a:ext>
            </a:extLst>
          </p:cNvPr>
          <p:cNvSpPr/>
          <p:nvPr userDrawn="1"/>
        </p:nvSpPr>
        <p:spPr>
          <a:xfrm>
            <a:off x="11391900" y="0"/>
            <a:ext cx="838200" cy="6858000"/>
          </a:xfrm>
          <a:prstGeom prst="rect">
            <a:avLst/>
          </a:prstGeom>
          <a:solidFill>
            <a:srgbClr val="445F51"/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52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75B2E5-012B-A706-02B6-6EF55A4FD294}"/>
              </a:ext>
            </a:extLst>
          </p:cNvPr>
          <p:cNvSpPr/>
          <p:nvPr userDrawn="1"/>
        </p:nvSpPr>
        <p:spPr>
          <a:xfrm>
            <a:off x="1" y="1690688"/>
            <a:ext cx="12192000" cy="5167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3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rgbClr val="445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78ED78-7E8E-DAC3-5878-CB0B452ED651}"/>
              </a:ext>
            </a:extLst>
          </p:cNvPr>
          <p:cNvSpPr/>
          <p:nvPr userDrawn="1"/>
        </p:nvSpPr>
        <p:spPr>
          <a:xfrm>
            <a:off x="3148149" y="0"/>
            <a:ext cx="904385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5645331" cy="5811838"/>
          </a:xfrm>
        </p:spPr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16567D-13F7-BD6F-DA71-0A51275B2E05}"/>
              </a:ext>
            </a:extLst>
          </p:cNvPr>
          <p:cNvSpPr>
            <a:spLocks noChangeAspect="1"/>
          </p:cNvSpPr>
          <p:nvPr userDrawn="1"/>
        </p:nvSpPr>
        <p:spPr>
          <a:xfrm>
            <a:off x="457192" y="1181237"/>
            <a:ext cx="4824000" cy="4824000"/>
          </a:xfrm>
          <a:prstGeom prst="ellipse">
            <a:avLst/>
          </a:prstGeom>
          <a:solidFill>
            <a:srgbClr val="6EA494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6" y="2930455"/>
            <a:ext cx="4609011" cy="1325563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686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78ED78-7E8E-DAC3-5878-CB0B452ED651}"/>
              </a:ext>
            </a:extLst>
          </p:cNvPr>
          <p:cNvSpPr/>
          <p:nvPr userDrawn="1"/>
        </p:nvSpPr>
        <p:spPr>
          <a:xfrm>
            <a:off x="3148149" y="0"/>
            <a:ext cx="904385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5645331" cy="5811838"/>
          </a:xfrm>
        </p:spPr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16567D-13F7-BD6F-DA71-0A51275B2E05}"/>
              </a:ext>
            </a:extLst>
          </p:cNvPr>
          <p:cNvSpPr>
            <a:spLocks noChangeAspect="1"/>
          </p:cNvSpPr>
          <p:nvPr userDrawn="1"/>
        </p:nvSpPr>
        <p:spPr>
          <a:xfrm>
            <a:off x="457192" y="1181237"/>
            <a:ext cx="4824000" cy="4824000"/>
          </a:xfrm>
          <a:prstGeom prst="ellipse">
            <a:avLst/>
          </a:prstGeom>
          <a:solidFill>
            <a:srgbClr val="445F5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6" y="2930455"/>
            <a:ext cx="4609011" cy="1325563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1169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017D3-5C02-F15F-278E-FD4C7694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01211-4C0E-0EBE-148F-9C179E548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AA0DC-228A-7545-17A6-A903869C7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215DE-5C80-8795-0A02-D8C34773D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DEE2B-6AFD-D7F0-5527-68780506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0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74FBB-6FCA-B578-628A-7AF0E61E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CC267-0481-B202-B834-048BE6C929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A2CD8-8CF5-2122-B042-5A987291D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9DC19-08B2-CE79-EE97-CDA359447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EDE81-B1D9-3896-C750-2667D03B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9863E-C1CB-C803-B76F-7E4EF1B43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4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55A70-9C01-414F-355A-4A469CE7C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0AE55-675D-C409-B0EF-78544C7D4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B64C8F-BA64-3461-0DE4-42B50F084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D40CFC-4251-5870-606E-462777D4B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D002E7-3912-C0F9-9D39-70EF87AAE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AD736E-F81C-31FA-6BD2-818351777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C2C5ED-492F-6099-BA0A-B6BEAB486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B31409-E782-DEA2-5C70-458BAED16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06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A1FDE-CC37-8C68-65D2-6E4820E4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94832-6DD1-7A79-D972-96E53390E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2E837-688E-A208-5349-93720285B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1C8FF6-56F0-7C07-E143-D1DD25F80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4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F9250-32D2-A812-5FED-1FE2D3E6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DB089-9BBF-55D8-380C-1F9D1988E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AE235-A464-8F6A-7CBB-8027BF112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47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8002-60D7-E1EB-BB8D-AD7F14360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02FE8-0B63-2E59-DC72-985E4F35F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A87E8-9140-A76A-F42A-FEB64E8A0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9BE6E-0C93-ECE1-67A6-A40D9AC2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3D6B20-4E39-B516-9E43-1E8A27A5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68BC0-A371-B680-3BDA-135C4D84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93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14BEE-CB80-B75C-4665-950544A9A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07269D-23F2-8399-0A89-3AE67602C1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860DA-D11F-72C8-4EC2-D47E9D908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9766D1-C07C-D243-46D3-F390D1832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40BB8-F6A0-74A3-C5C7-D7B7B7202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BC3C6-701D-5A7E-ACD4-0E6FB872E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38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F4A95-5761-6F06-E8CA-F5E87684F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430A97-443E-8B0A-C284-E5E51AFF7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D1F62-2329-E218-AD3F-10319E7AE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0EEC7-531E-4261-3BBF-57A69F9CC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5D323-677F-25BB-C921-E86814B27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30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9683F2-6E51-3207-7A36-8652F0293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B8A5E-00A9-8876-F3DA-47D42D76C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4EF73-9210-FE94-6B73-496CBFC7B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C96D-3BFE-5CBC-7A0F-38FD42CEC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466E4-3F5E-BED9-79AD-D853A60AD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71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09600" y="1392233"/>
            <a:ext cx="8400400" cy="114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609600" y="2717800"/>
            <a:ext cx="6572400" cy="248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40648B2-89A0-5F41-B753-18E0EB7421E0}"/>
              </a:ext>
            </a:extLst>
          </p:cNvPr>
          <p:cNvSpPr>
            <a:spLocks noChangeAspect="1"/>
          </p:cNvSpPr>
          <p:nvPr userDrawn="1"/>
        </p:nvSpPr>
        <p:spPr>
          <a:xfrm>
            <a:off x="10819845" y="4975922"/>
            <a:ext cx="1056000" cy="79622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86383D2-782E-5F4F-9E77-F1CF2C1D64BD}"/>
              </a:ext>
            </a:extLst>
          </p:cNvPr>
          <p:cNvSpPr>
            <a:spLocks/>
          </p:cNvSpPr>
          <p:nvPr userDrawn="1"/>
        </p:nvSpPr>
        <p:spPr>
          <a:xfrm>
            <a:off x="11510048" y="148650"/>
            <a:ext cx="384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36CC3A3-565E-0C48-BC31-E0C5658C9ED5}"/>
              </a:ext>
            </a:extLst>
          </p:cNvPr>
          <p:cNvSpPr>
            <a:spLocks/>
          </p:cNvSpPr>
          <p:nvPr userDrawn="1"/>
        </p:nvSpPr>
        <p:spPr>
          <a:xfrm>
            <a:off x="11774048" y="706080"/>
            <a:ext cx="240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9EA55B-0407-334C-8729-363792A493E8}"/>
              </a:ext>
            </a:extLst>
          </p:cNvPr>
          <p:cNvSpPr>
            <a:spLocks noChangeAspect="1"/>
          </p:cNvSpPr>
          <p:nvPr userDrawn="1"/>
        </p:nvSpPr>
        <p:spPr>
          <a:xfrm>
            <a:off x="10627845" y="4388723"/>
            <a:ext cx="384000" cy="2895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06AB5BA-A1A9-994B-AD0F-9FB8BB45EDF3}"/>
              </a:ext>
            </a:extLst>
          </p:cNvPr>
          <p:cNvSpPr>
            <a:spLocks noChangeAspect="1"/>
          </p:cNvSpPr>
          <p:nvPr userDrawn="1"/>
        </p:nvSpPr>
        <p:spPr>
          <a:xfrm>
            <a:off x="11390048" y="4256197"/>
            <a:ext cx="240000" cy="18096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5159BD-A595-A440-9B0C-C1E8F6185865}"/>
              </a:ext>
            </a:extLst>
          </p:cNvPr>
          <p:cNvSpPr>
            <a:spLocks/>
          </p:cNvSpPr>
          <p:nvPr userDrawn="1"/>
        </p:nvSpPr>
        <p:spPr>
          <a:xfrm>
            <a:off x="11011845" y="433464"/>
            <a:ext cx="336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6F3FB9D-B00D-9548-843B-2A75D9FBAD9B}"/>
              </a:ext>
            </a:extLst>
          </p:cNvPr>
          <p:cNvSpPr>
            <a:spLocks noChangeAspect="1"/>
          </p:cNvSpPr>
          <p:nvPr userDrawn="1"/>
        </p:nvSpPr>
        <p:spPr>
          <a:xfrm>
            <a:off x="10846565" y="6212103"/>
            <a:ext cx="336000" cy="25334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92B2F3-B86E-E747-A2F6-BA74E99492CC}"/>
              </a:ext>
            </a:extLst>
          </p:cNvPr>
          <p:cNvSpPr>
            <a:spLocks noChangeAspect="1"/>
          </p:cNvSpPr>
          <p:nvPr userDrawn="1"/>
        </p:nvSpPr>
        <p:spPr>
          <a:xfrm>
            <a:off x="25221" y="514079"/>
            <a:ext cx="384000" cy="384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44BC7E5-A51D-F346-8A6C-BF969E2A4544}"/>
              </a:ext>
            </a:extLst>
          </p:cNvPr>
          <p:cNvSpPr>
            <a:spLocks noChangeAspect="1"/>
          </p:cNvSpPr>
          <p:nvPr userDrawn="1"/>
        </p:nvSpPr>
        <p:spPr>
          <a:xfrm>
            <a:off x="217221" y="148649"/>
            <a:ext cx="240000" cy="24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3176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7A6FC-FE63-760B-C597-67199F4B5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70896-ECA4-4667-5C19-8410FA448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6EF65-BB8C-3A62-E2EE-E14CA4503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2FF9A-659B-8780-A9DC-465DD88E1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D2B3C-2C4D-323E-54F7-05007BCE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2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  <p:sldLayoutId id="2147483662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vironmentalevidence.org/reviews-in-progress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legacy.juniata.edu/services/library/instruction/handouts/craap_worksheet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prisma-statement.org/documents/PRISMA%202009%20checklist.pdf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environmentalevidence.org/wp-content/uploads/2014/06/Review-guidelines-version-4.2-final.pdf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environmentalevidence.org/wp-content/uploads/2014/06/Review-guidelines-version-4.2-final.pdf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6391D0-C2EA-F07A-AFB4-892D7BD20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999" y="11027"/>
            <a:ext cx="6858000" cy="685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02C996-CF88-72DD-504A-886A304DBCD8}"/>
              </a:ext>
            </a:extLst>
          </p:cNvPr>
          <p:cNvSpPr/>
          <p:nvPr/>
        </p:nvSpPr>
        <p:spPr>
          <a:xfrm>
            <a:off x="0" y="0"/>
            <a:ext cx="8595360" cy="6858000"/>
          </a:xfrm>
          <a:prstGeom prst="rect">
            <a:avLst/>
          </a:prstGeom>
          <a:solidFill>
            <a:srgbClr val="6EA494">
              <a:alpha val="80000"/>
            </a:srgbClr>
          </a:solidFill>
          <a:ln>
            <a:solidFill>
              <a:srgbClr val="6EA494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778C9A2-A150-549F-2BAE-BC7D6D91E311}"/>
              </a:ext>
            </a:extLst>
          </p:cNvPr>
          <p:cNvSpPr>
            <a:spLocks noChangeAspect="1"/>
          </p:cNvSpPr>
          <p:nvPr/>
        </p:nvSpPr>
        <p:spPr>
          <a:xfrm>
            <a:off x="5345026" y="11027"/>
            <a:ext cx="6846973" cy="6846973"/>
          </a:xfrm>
          <a:prstGeom prst="ellipse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894A578-7321-8014-0666-66D5EACC3396}"/>
              </a:ext>
            </a:extLst>
          </p:cNvPr>
          <p:cNvSpPr txBox="1">
            <a:spLocks/>
          </p:cNvSpPr>
          <p:nvPr/>
        </p:nvSpPr>
        <p:spPr>
          <a:xfrm>
            <a:off x="126275" y="1433286"/>
            <a:ext cx="5686696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/>
            <a:r>
              <a:rPr lang="en-US" sz="3600"/>
              <a:t>Biodiversity &amp; Ecosystem functioning under anthropogenic stressors </a:t>
            </a:r>
            <a:endParaRPr lang="en-US" sz="3600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9198DB3-C3AF-B16C-398F-4DB865E55017}"/>
              </a:ext>
            </a:extLst>
          </p:cNvPr>
          <p:cNvSpPr txBox="1">
            <a:spLocks/>
          </p:cNvSpPr>
          <p:nvPr/>
        </p:nvSpPr>
        <p:spPr>
          <a:xfrm>
            <a:off x="126275" y="3912961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Marc W Cadotte</a:t>
            </a:r>
          </a:p>
          <a:p>
            <a:pPr algn="l"/>
            <a:r>
              <a:rPr lang="en-US"/>
              <a:t>University of Toronto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C4CBE6-431A-95A6-12F6-8339EC16CE20}"/>
              </a:ext>
            </a:extLst>
          </p:cNvPr>
          <p:cNvSpPr txBox="1"/>
          <p:nvPr/>
        </p:nvSpPr>
        <p:spPr>
          <a:xfrm>
            <a:off x="126275" y="6211540"/>
            <a:ext cx="6412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Session 1.3: </a:t>
            </a:r>
            <a:r>
              <a:rPr lang="en-CA" sz="2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Systematically summarizing literature</a:t>
            </a:r>
          </a:p>
        </p:txBody>
      </p:sp>
    </p:spTree>
    <p:extLst>
      <p:ext uri="{BB962C8B-B14F-4D97-AF65-F5344CB8AC3E}">
        <p14:creationId xmlns:p14="http://schemas.microsoft.com/office/powerpoint/2010/main" val="325273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4361A-37F0-7346-8528-1C1BDA225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Reviews are extremely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F6CF5-2EA0-0F48-BC70-CCA5BCA02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Reviews define the state of understanding on a topic.</a:t>
            </a:r>
          </a:p>
          <a:p>
            <a:r>
              <a:rPr lang="en-CA" dirty="0"/>
              <a:t>They should be timely overviews of an area of research or question. </a:t>
            </a:r>
          </a:p>
          <a:p>
            <a:r>
              <a:rPr lang="en-CA" dirty="0"/>
              <a:t>They should also guide future research.</a:t>
            </a:r>
          </a:p>
          <a:p>
            <a:r>
              <a:rPr lang="en-CA" dirty="0"/>
              <a:t>Also, for your career…</a:t>
            </a:r>
          </a:p>
          <a:p>
            <a:r>
              <a:rPr lang="en-CA" dirty="0"/>
              <a:t>They establish your reputation as someone pushing an area forward.</a:t>
            </a:r>
          </a:p>
          <a:p>
            <a:r>
              <a:rPr lang="en-CA" dirty="0"/>
              <a:t>And they are cited more than other types of papers.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436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58636" y="37898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CA" dirty="0"/>
              <a:t>Steps for conducting a review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B2B3743C-D160-BDF7-B54D-247D9457C0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450402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725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73698" y="365125"/>
            <a:ext cx="6180102" cy="6326620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CA" sz="2400" b="1" dirty="0"/>
              <a:t>Things to keep in mind when developing a research question:</a:t>
            </a:r>
          </a:p>
          <a:p>
            <a:pPr lvl="1">
              <a:lnSpc>
                <a:spcPct val="150000"/>
              </a:lnSpc>
            </a:pPr>
            <a:r>
              <a:rPr lang="en-CA" sz="2300" dirty="0"/>
              <a:t>It must be </a:t>
            </a:r>
            <a:r>
              <a:rPr lang="en-CA" sz="2300" b="1" dirty="0"/>
              <a:t>answerable</a:t>
            </a:r>
            <a:r>
              <a:rPr lang="en-CA" sz="2300" dirty="0"/>
              <a:t> using scientific methodology and have </a:t>
            </a:r>
            <a:r>
              <a:rPr lang="en-CA" sz="2300" b="1" dirty="0"/>
              <a:t>policy implications</a:t>
            </a:r>
            <a:endParaRPr lang="en-CA" sz="2300" dirty="0"/>
          </a:p>
          <a:p>
            <a:pPr lvl="1">
              <a:lnSpc>
                <a:spcPct val="150000"/>
              </a:lnSpc>
            </a:pPr>
            <a:r>
              <a:rPr lang="en-CA" sz="2300" dirty="0"/>
              <a:t>It should be </a:t>
            </a:r>
            <a:r>
              <a:rPr lang="en-CA" sz="2300" b="1" dirty="0"/>
              <a:t>currently unanswered</a:t>
            </a:r>
            <a:r>
              <a:rPr lang="en-CA" sz="2300" dirty="0"/>
              <a:t> and </a:t>
            </a:r>
            <a:r>
              <a:rPr lang="en-CA" sz="2300" b="1" dirty="0"/>
              <a:t>add something new </a:t>
            </a:r>
            <a:r>
              <a:rPr lang="en-CA" sz="2300" dirty="0"/>
              <a:t>to the literature</a:t>
            </a:r>
          </a:p>
          <a:p>
            <a:pPr lvl="1">
              <a:lnSpc>
                <a:spcPct val="150000"/>
              </a:lnSpc>
            </a:pPr>
            <a:r>
              <a:rPr lang="en-CA" sz="2300" dirty="0"/>
              <a:t>It should be </a:t>
            </a:r>
            <a:r>
              <a:rPr lang="en-CA" sz="2300" b="1" dirty="0"/>
              <a:t>generated in collaboration </a:t>
            </a:r>
            <a:r>
              <a:rPr lang="en-CA" sz="2300" dirty="0"/>
              <a:t>with relevant stakeholders/decision-makers</a:t>
            </a:r>
          </a:p>
          <a:p>
            <a:pPr lvl="1">
              <a:lnSpc>
                <a:spcPct val="150000"/>
              </a:lnSpc>
            </a:pPr>
            <a:r>
              <a:rPr lang="en-CA" sz="2300" dirty="0"/>
              <a:t>It may need to be </a:t>
            </a:r>
            <a:r>
              <a:rPr lang="en-CA" sz="2300" b="1" dirty="0"/>
              <a:t>unbiased/worded neutrally </a:t>
            </a:r>
            <a:r>
              <a:rPr lang="en-CA" sz="2300" dirty="0"/>
              <a:t>for involved stakeholders</a:t>
            </a:r>
          </a:p>
          <a:p>
            <a:pPr lvl="1">
              <a:lnSpc>
                <a:spcPct val="150000"/>
              </a:lnSpc>
            </a:pPr>
            <a:r>
              <a:rPr lang="en-CA" sz="2300" dirty="0"/>
              <a:t>It should guide the generation of </a:t>
            </a:r>
            <a:r>
              <a:rPr lang="en-CA" sz="2300" b="1" dirty="0"/>
              <a:t>search terms </a:t>
            </a:r>
            <a:r>
              <a:rPr lang="en-CA" sz="2300" dirty="0"/>
              <a:t>and determine </a:t>
            </a:r>
            <a:r>
              <a:rPr lang="en-CA" sz="2300" b="1" dirty="0"/>
              <a:t>relevance criteria</a:t>
            </a:r>
          </a:p>
          <a:p>
            <a:pPr lvl="1"/>
            <a:endParaRPr lang="en-CA" sz="2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b="1" dirty="0"/>
              <a:t>Question formation</a:t>
            </a:r>
          </a:p>
        </p:txBody>
      </p:sp>
      <p:pic>
        <p:nvPicPr>
          <p:cNvPr id="3" name="Graphic 2" descr="Question Mark with solid fill">
            <a:extLst>
              <a:ext uri="{FF2B5EF4-FFF2-40B4-BE49-F238E27FC236}">
                <a16:creationId xmlns:a16="http://schemas.microsoft.com/office/drawing/2014/main" id="{85762450-9EAA-923E-3D69-908101291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22763" y="3830780"/>
            <a:ext cx="1899373" cy="189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83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 formation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>
            <a:noAutofit/>
          </a:bodyPr>
          <a:lstStyle/>
          <a:p>
            <a:pPr marL="0" indent="0">
              <a:buNone/>
            </a:pPr>
            <a:r>
              <a:rPr lang="en-CA" dirty="0"/>
              <a:t>Consider the following research question:</a:t>
            </a:r>
          </a:p>
          <a:p>
            <a:pPr marL="0" indent="0">
              <a:buNone/>
            </a:pPr>
            <a:br>
              <a:rPr lang="en-CA" dirty="0"/>
            </a:br>
            <a:endParaRPr lang="en-CA" dirty="0"/>
          </a:p>
          <a:p>
            <a:pPr marL="0" indent="0" algn="ctr">
              <a:buNone/>
            </a:pPr>
            <a:r>
              <a:rPr lang="en-CA" b="1" dirty="0">
                <a:solidFill>
                  <a:schemeClr val="tx1"/>
                </a:solidFill>
              </a:rPr>
              <a:t>“How can we reduce the impact of alien invasive species on native biodiversity?”</a:t>
            </a:r>
          </a:p>
          <a:p>
            <a:pPr marL="0" indent="0" algn="ctr">
              <a:buNone/>
            </a:pPr>
            <a:br>
              <a:rPr lang="en-CA" b="1" dirty="0"/>
            </a:br>
            <a:endParaRPr lang="en-CA" b="1" dirty="0"/>
          </a:p>
          <a:p>
            <a:pPr>
              <a:lnSpc>
                <a:spcPct val="150000"/>
              </a:lnSpc>
            </a:pPr>
            <a:r>
              <a:rPr lang="en-CA" dirty="0"/>
              <a:t>Do you see any problems with this research question?</a:t>
            </a:r>
          </a:p>
          <a:p>
            <a:pPr>
              <a:lnSpc>
                <a:spcPct val="150000"/>
              </a:lnSpc>
            </a:pPr>
            <a:r>
              <a:rPr lang="en-CA" dirty="0"/>
              <a:t>How would you change it?</a:t>
            </a:r>
          </a:p>
        </p:txBody>
      </p:sp>
      <p:pic>
        <p:nvPicPr>
          <p:cNvPr id="3" name="Graphic 2" descr="Question Mark with solid fill">
            <a:extLst>
              <a:ext uri="{FF2B5EF4-FFF2-40B4-BE49-F238E27FC236}">
                <a16:creationId xmlns:a16="http://schemas.microsoft.com/office/drawing/2014/main" id="{F32FC65E-AA55-C3EF-4463-DA255FFE0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5987" y="230188"/>
            <a:ext cx="1282844" cy="128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33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 formation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CA" sz="2400" dirty="0"/>
              <a:t>What did you come up with?</a:t>
            </a:r>
            <a:br>
              <a:rPr lang="en-CA" sz="2400" dirty="0"/>
            </a:br>
            <a:endParaRPr lang="en-CA" sz="2400" dirty="0"/>
          </a:p>
          <a:p>
            <a:r>
              <a:rPr lang="en-CA" sz="2400" b="1" dirty="0"/>
              <a:t>Some problems:</a:t>
            </a:r>
          </a:p>
          <a:p>
            <a:pPr lvl="1"/>
            <a:r>
              <a:rPr lang="en-CA" sz="2400" dirty="0"/>
              <a:t>Too broad!</a:t>
            </a:r>
          </a:p>
          <a:p>
            <a:pPr lvl="1"/>
            <a:r>
              <a:rPr lang="en-CA" sz="2400" dirty="0"/>
              <a:t>Poorly defines the species and element(s) of biodiversity being studied</a:t>
            </a:r>
          </a:p>
          <a:p>
            <a:pPr lvl="1"/>
            <a:r>
              <a:rPr lang="en-CA" sz="2400" dirty="0"/>
              <a:t>Does not include specific interventions against invasive species</a:t>
            </a:r>
            <a:br>
              <a:rPr lang="en-CA" sz="2400" dirty="0"/>
            </a:br>
            <a:endParaRPr lang="en-CA" sz="2400" dirty="0"/>
          </a:p>
          <a:p>
            <a:r>
              <a:rPr lang="en-CA" sz="2400" dirty="0"/>
              <a:t>How could we improve this research question?</a:t>
            </a:r>
          </a:p>
          <a:p>
            <a:pPr lvl="1"/>
            <a:endParaRPr lang="en-CA" sz="2000" dirty="0"/>
          </a:p>
        </p:txBody>
      </p:sp>
      <p:pic>
        <p:nvPicPr>
          <p:cNvPr id="2" name="Graphic 1" descr="Question Mark with solid fill">
            <a:extLst>
              <a:ext uri="{FF2B5EF4-FFF2-40B4-BE49-F238E27FC236}">
                <a16:creationId xmlns:a16="http://schemas.microsoft.com/office/drawing/2014/main" id="{884C144B-8DF8-1EA4-7DEE-F9F57D4CA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5987" y="230188"/>
            <a:ext cx="1282844" cy="128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1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 formation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6981" y="1825625"/>
            <a:ext cx="11707091" cy="435133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CA" dirty="0"/>
              <a:t>Refined research question: </a:t>
            </a:r>
          </a:p>
          <a:p>
            <a:pPr marL="0" indent="0">
              <a:buNone/>
            </a:pPr>
            <a:r>
              <a:rPr lang="en-CA" dirty="0">
                <a:solidFill>
                  <a:schemeClr val="tx1"/>
                </a:solidFill>
              </a:rPr>
              <a:t>											</a:t>
            </a:r>
            <a:br>
              <a:rPr lang="en-CA" dirty="0">
                <a:solidFill>
                  <a:schemeClr val="tx1"/>
                </a:solidFill>
              </a:rPr>
            </a:br>
            <a:r>
              <a:rPr lang="en-CA" dirty="0">
                <a:solidFill>
                  <a:schemeClr val="tx1"/>
                </a:solidFill>
              </a:rPr>
              <a:t>	</a:t>
            </a:r>
          </a:p>
          <a:p>
            <a:pPr marL="0" indent="0" algn="ctr">
              <a:buNone/>
            </a:pPr>
            <a:r>
              <a:rPr lang="en-CA" b="1" dirty="0">
                <a:solidFill>
                  <a:schemeClr val="tx1"/>
                </a:solidFill>
              </a:rPr>
              <a:t>“Is poison-baiting effective at eradicating rats from islands?”</a:t>
            </a:r>
          </a:p>
          <a:p>
            <a:pPr marL="0" indent="0" algn="ctr">
              <a:buNone/>
            </a:pPr>
            <a:endParaRPr lang="en-CA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CA" b="1" dirty="0">
              <a:solidFill>
                <a:srgbClr val="FF0000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163769" y="3699071"/>
            <a:ext cx="2191585" cy="1427684"/>
            <a:chOff x="2277979" y="4042611"/>
            <a:chExt cx="2191585" cy="1427684"/>
          </a:xfrm>
        </p:grpSpPr>
        <p:grpSp>
          <p:nvGrpSpPr>
            <p:cNvPr id="11" name="Group 10"/>
            <p:cNvGrpSpPr/>
            <p:nvPr/>
          </p:nvGrpSpPr>
          <p:grpSpPr>
            <a:xfrm>
              <a:off x="2464301" y="4175880"/>
              <a:ext cx="2005263" cy="1294415"/>
              <a:chOff x="2464301" y="4175880"/>
              <a:chExt cx="2005263" cy="1294415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2464301" y="5008630"/>
                <a:ext cx="20052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>
                    <a:solidFill>
                      <a:srgbClr val="445F51"/>
                    </a:solidFill>
                  </a:rPr>
                  <a:t>Intervention</a:t>
                </a:r>
              </a:p>
            </p:txBody>
          </p:sp>
          <p:sp>
            <p:nvSpPr>
              <p:cNvPr id="8" name="Up Arrow 7"/>
              <p:cNvSpPr/>
              <p:nvPr/>
            </p:nvSpPr>
            <p:spPr>
              <a:xfrm>
                <a:off x="2935704" y="4175880"/>
                <a:ext cx="689811" cy="600480"/>
              </a:xfrm>
              <a:prstGeom prst="up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2277979" y="4042611"/>
              <a:ext cx="2061673" cy="7232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6096000" y="1927200"/>
            <a:ext cx="1763128" cy="1775487"/>
            <a:chOff x="6161671" y="2282449"/>
            <a:chExt cx="1763128" cy="1775487"/>
          </a:xfrm>
        </p:grpSpPr>
        <p:grpSp>
          <p:nvGrpSpPr>
            <p:cNvPr id="13" name="Group 12"/>
            <p:cNvGrpSpPr/>
            <p:nvPr/>
          </p:nvGrpSpPr>
          <p:grpSpPr>
            <a:xfrm>
              <a:off x="6208295" y="2282449"/>
              <a:ext cx="1716504" cy="1164097"/>
              <a:chOff x="6208295" y="2282449"/>
              <a:chExt cx="1716504" cy="1164097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6208295" y="2282449"/>
                <a:ext cx="17165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>
                    <a:solidFill>
                      <a:srgbClr val="445F51"/>
                    </a:solidFill>
                  </a:rPr>
                  <a:t>Outcome</a:t>
                </a:r>
              </a:p>
            </p:txBody>
          </p:sp>
          <p:sp>
            <p:nvSpPr>
              <p:cNvPr id="10" name="Up Arrow 9"/>
              <p:cNvSpPr/>
              <p:nvPr/>
            </p:nvSpPr>
            <p:spPr>
              <a:xfrm rot="10800000">
                <a:off x="6585283" y="2846066"/>
                <a:ext cx="689811" cy="600480"/>
              </a:xfrm>
              <a:prstGeom prst="up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</p:grpSp>
        <p:cxnSp>
          <p:nvCxnSpPr>
            <p:cNvPr id="19" name="Straight Connector 18"/>
            <p:cNvCxnSpPr/>
            <p:nvPr/>
          </p:nvCxnSpPr>
          <p:spPr>
            <a:xfrm>
              <a:off x="6161671" y="4054320"/>
              <a:ext cx="1604343" cy="3616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8431516" y="3752940"/>
            <a:ext cx="2266016" cy="1349375"/>
            <a:chOff x="7780352" y="4046227"/>
            <a:chExt cx="2266016" cy="1349375"/>
          </a:xfrm>
        </p:grpSpPr>
        <p:grpSp>
          <p:nvGrpSpPr>
            <p:cNvPr id="14" name="Group 13"/>
            <p:cNvGrpSpPr/>
            <p:nvPr/>
          </p:nvGrpSpPr>
          <p:grpSpPr>
            <a:xfrm>
              <a:off x="8185483" y="4175879"/>
              <a:ext cx="1860885" cy="1219723"/>
              <a:chOff x="8185483" y="4175879"/>
              <a:chExt cx="1860885" cy="12197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8185483" y="4933937"/>
                <a:ext cx="18608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>
                    <a:solidFill>
                      <a:srgbClr val="445F51"/>
                    </a:solidFill>
                  </a:rPr>
                  <a:t>Population</a:t>
                </a:r>
              </a:p>
            </p:txBody>
          </p:sp>
          <p:sp>
            <p:nvSpPr>
              <p:cNvPr id="9" name="Up Arrow 8"/>
              <p:cNvSpPr/>
              <p:nvPr/>
            </p:nvSpPr>
            <p:spPr>
              <a:xfrm>
                <a:off x="8582524" y="4175879"/>
                <a:ext cx="689811" cy="600480"/>
              </a:xfrm>
              <a:prstGeom prst="up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</p:grpSp>
        <p:cxnSp>
          <p:nvCxnSpPr>
            <p:cNvPr id="22" name="Straight Connector 21"/>
            <p:cNvCxnSpPr/>
            <p:nvPr/>
          </p:nvCxnSpPr>
          <p:spPr>
            <a:xfrm>
              <a:off x="7780352" y="4046227"/>
              <a:ext cx="2266016" cy="1170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Graphic 1" descr="Question Mark with solid fill">
            <a:extLst>
              <a:ext uri="{FF2B5EF4-FFF2-40B4-BE49-F238E27FC236}">
                <a16:creationId xmlns:a16="http://schemas.microsoft.com/office/drawing/2014/main" id="{7E055DF2-5730-3074-7733-A851E1180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5987" y="230188"/>
            <a:ext cx="1282844" cy="128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5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CA" sz="2400" dirty="0"/>
              <a:t>Use the PICO formula to help build effective research questions: </a:t>
            </a:r>
          </a:p>
          <a:p>
            <a:pPr marL="0" indent="0" algn="ctr">
              <a:buNone/>
            </a:pPr>
            <a:r>
              <a:rPr lang="en-CA" sz="2400" b="1" dirty="0"/>
              <a:t>P</a:t>
            </a:r>
            <a:r>
              <a:rPr lang="en-CA" sz="2400" dirty="0"/>
              <a:t>opulation, </a:t>
            </a:r>
            <a:r>
              <a:rPr lang="en-CA" sz="2400" b="1" dirty="0"/>
              <a:t>I</a:t>
            </a:r>
            <a:r>
              <a:rPr lang="en-CA" sz="2400" dirty="0"/>
              <a:t>ntervention/</a:t>
            </a:r>
            <a:r>
              <a:rPr lang="en-CA" sz="2400" b="1" dirty="0"/>
              <a:t>E</a:t>
            </a:r>
            <a:r>
              <a:rPr lang="en-CA" sz="2400" dirty="0"/>
              <a:t>xposure, </a:t>
            </a:r>
            <a:r>
              <a:rPr lang="en-CA" sz="2400" b="1" dirty="0"/>
              <a:t>C</a:t>
            </a:r>
            <a:r>
              <a:rPr lang="en-CA" sz="2400" dirty="0"/>
              <a:t>omparison/</a:t>
            </a:r>
            <a:r>
              <a:rPr lang="en-CA" sz="2400" b="1" dirty="0"/>
              <a:t>C</a:t>
            </a:r>
            <a:r>
              <a:rPr lang="en-CA" sz="2400" dirty="0"/>
              <a:t>ontrol, </a:t>
            </a:r>
            <a:r>
              <a:rPr lang="en-CA" sz="2400" b="1" dirty="0"/>
              <a:t>O</a:t>
            </a:r>
            <a:r>
              <a:rPr lang="en-CA" sz="2400" dirty="0"/>
              <a:t>utcome	</a:t>
            </a:r>
          </a:p>
          <a:p>
            <a:pPr marL="0" indent="0">
              <a:buNone/>
            </a:pPr>
            <a:endParaRPr lang="en-CA" sz="2400" dirty="0"/>
          </a:p>
          <a:p>
            <a:pPr marL="0" indent="0">
              <a:buNone/>
            </a:pPr>
            <a:r>
              <a:rPr lang="en-CA" sz="2400" b="1" dirty="0"/>
              <a:t>P: </a:t>
            </a:r>
            <a:r>
              <a:rPr lang="en-CA" sz="2400" dirty="0"/>
              <a:t>rat populations on islands</a:t>
            </a:r>
          </a:p>
          <a:p>
            <a:pPr marL="0" indent="0">
              <a:buNone/>
            </a:pPr>
            <a:r>
              <a:rPr lang="en-CA" sz="2400" b="1" dirty="0"/>
              <a:t>I/E: </a:t>
            </a:r>
            <a:r>
              <a:rPr lang="en-CA" sz="2400" dirty="0"/>
              <a:t>poison-baiting methods</a:t>
            </a:r>
          </a:p>
          <a:p>
            <a:pPr marL="0" indent="0">
              <a:buNone/>
            </a:pPr>
            <a:r>
              <a:rPr lang="en-CA" sz="2400" b="1" dirty="0"/>
              <a:t>C:</a:t>
            </a:r>
            <a:r>
              <a:rPr lang="en-CA" sz="2400" dirty="0"/>
              <a:t>	no baiting (or other methods)</a:t>
            </a:r>
          </a:p>
          <a:p>
            <a:pPr marL="0" indent="0">
              <a:buNone/>
            </a:pPr>
            <a:r>
              <a:rPr lang="en-CA" sz="2400" b="1" dirty="0"/>
              <a:t>O: </a:t>
            </a:r>
            <a:r>
              <a:rPr lang="en-CA" sz="2400" dirty="0"/>
              <a:t>eradication of rat populations									</a:t>
            </a:r>
            <a:br>
              <a:rPr lang="en-CA" sz="2400" dirty="0"/>
            </a:br>
            <a:r>
              <a:rPr lang="en-CA" sz="2400" dirty="0"/>
              <a:t>	</a:t>
            </a:r>
          </a:p>
          <a:p>
            <a:pPr marL="0" indent="0" algn="ctr">
              <a:buNone/>
            </a:pPr>
            <a:endParaRPr lang="en-CA" sz="20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b="1" dirty="0"/>
              <a:t>PICO formula</a:t>
            </a:r>
          </a:p>
        </p:txBody>
      </p:sp>
    </p:spTree>
    <p:extLst>
      <p:ext uri="{BB962C8B-B14F-4D97-AF65-F5344CB8AC3E}">
        <p14:creationId xmlns:p14="http://schemas.microsoft.com/office/powerpoint/2010/main" val="277775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Protocol Formation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>
            <a:normAutofit fontScale="77500" lnSpcReduction="20000"/>
          </a:bodyPr>
          <a:lstStyle/>
          <a:p>
            <a:r>
              <a:rPr lang="en-CA" sz="3100" dirty="0"/>
              <a:t>Before beginning the full search, a </a:t>
            </a:r>
            <a:r>
              <a:rPr lang="en-CA" sz="3100" b="1" dirty="0"/>
              <a:t>research protocol </a:t>
            </a:r>
            <a:r>
              <a:rPr lang="en-CA" sz="3100" dirty="0"/>
              <a:t>must be developed:</a:t>
            </a:r>
          </a:p>
          <a:p>
            <a:pPr lvl="1"/>
            <a:r>
              <a:rPr lang="en-CA" dirty="0"/>
              <a:t>Acts as an </a:t>
            </a:r>
            <a:r>
              <a:rPr lang="en-CA" i="1" dirty="0"/>
              <a:t>a priori</a:t>
            </a:r>
            <a:r>
              <a:rPr lang="en-CA" dirty="0"/>
              <a:t> guide for conducting the systematic review</a:t>
            </a:r>
          </a:p>
          <a:p>
            <a:pPr lvl="1"/>
            <a:r>
              <a:rPr lang="en-CA" dirty="0"/>
              <a:t>Has a clearly laid out methodology and is finalized based on agreement between a research team and stakeholders</a:t>
            </a:r>
          </a:p>
          <a:p>
            <a:pPr lvl="1"/>
            <a:r>
              <a:rPr lang="en-CA" dirty="0"/>
              <a:t>Research protocol are often openly shared and made available for public scrutiny </a:t>
            </a:r>
            <a:r>
              <a:rPr lang="en-CA" dirty="0">
                <a:sym typeface="Wingdings" panose="05000000000000000000" pitchFamily="2" charset="2"/>
              </a:rPr>
              <a:t> transparency!</a:t>
            </a:r>
            <a:br>
              <a:rPr lang="en-CA" dirty="0">
                <a:sym typeface="Wingdings" panose="05000000000000000000" pitchFamily="2" charset="2"/>
              </a:rPr>
            </a:br>
            <a:endParaRPr lang="en-CA" dirty="0"/>
          </a:p>
          <a:p>
            <a:r>
              <a:rPr lang="en-CA" sz="3100" b="1" dirty="0"/>
              <a:t>Key Components:</a:t>
            </a:r>
          </a:p>
          <a:p>
            <a:pPr lvl="1"/>
            <a:r>
              <a:rPr lang="en-CA" dirty="0"/>
              <a:t>Formal presentation of the research question</a:t>
            </a:r>
          </a:p>
          <a:p>
            <a:pPr lvl="1"/>
            <a:r>
              <a:rPr lang="en-CA" dirty="0"/>
              <a:t>Background information (i.e. the “real world” context)</a:t>
            </a:r>
          </a:p>
          <a:p>
            <a:pPr lvl="1"/>
            <a:r>
              <a:rPr lang="en-CA" dirty="0"/>
              <a:t>Search strategy to be used + relevance criteria for article screening</a:t>
            </a:r>
          </a:p>
          <a:p>
            <a:pPr lvl="1"/>
            <a:r>
              <a:rPr lang="en-CA" dirty="0"/>
              <a:t>Methods to be used for critical appraisal, data extraction, and data synthesis </a:t>
            </a:r>
            <a:br>
              <a:rPr lang="en-CA" dirty="0"/>
            </a:br>
            <a:endParaRPr lang="en-CA" dirty="0"/>
          </a:p>
          <a:p>
            <a:r>
              <a:rPr lang="en-CA" sz="3100" b="1" dirty="0"/>
              <a:t>Examples: </a:t>
            </a:r>
            <a:r>
              <a:rPr lang="en-CA" sz="3100" dirty="0"/>
              <a:t>Collaboration for Environmental Evidence (</a:t>
            </a:r>
            <a:r>
              <a:rPr lang="en-CA" sz="3100" dirty="0" err="1"/>
              <a:t>CCE</a:t>
            </a:r>
            <a:r>
              <a:rPr lang="en-CA" sz="3100" dirty="0"/>
              <a:t>) – </a:t>
            </a:r>
            <a:r>
              <a:rPr lang="en-CA" sz="31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Systematic Review &amp; Protocol Library </a:t>
            </a:r>
            <a:endParaRPr lang="en-CA" sz="3100" dirty="0"/>
          </a:p>
        </p:txBody>
      </p:sp>
    </p:spTree>
    <p:extLst>
      <p:ext uri="{BB962C8B-B14F-4D97-AF65-F5344CB8AC3E}">
        <p14:creationId xmlns:p14="http://schemas.microsoft.com/office/powerpoint/2010/main" val="200640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Searching for studies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CA" b="1" dirty="0">
                <a:sym typeface="Wingdings" panose="05000000000000000000" pitchFamily="2" charset="2"/>
              </a:rPr>
              <a:t>Where can we look for studies / information? 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b="1" dirty="0">
                <a:sym typeface="Wingdings" panose="05000000000000000000" pitchFamily="2" charset="2"/>
              </a:rPr>
              <a:t>Key Sources of Information:</a:t>
            </a:r>
          </a:p>
          <a:p>
            <a:pPr lvl="1"/>
            <a:r>
              <a:rPr lang="en-CA" sz="1800" dirty="0">
                <a:sym typeface="Wingdings" panose="05000000000000000000" pitchFamily="2" charset="2"/>
              </a:rPr>
              <a:t>Online literature </a:t>
            </a:r>
            <a:r>
              <a:rPr lang="en-CA" sz="1800" b="1" dirty="0">
                <a:sym typeface="Wingdings" panose="05000000000000000000" pitchFamily="2" charset="2"/>
              </a:rPr>
              <a:t>databases and catalogues </a:t>
            </a:r>
            <a:r>
              <a:rPr lang="en-CA" sz="1800" dirty="0">
                <a:sym typeface="Wingdings" panose="05000000000000000000" pitchFamily="2" charset="2"/>
              </a:rPr>
              <a:t>(interdisciplinary and subject-specific)</a:t>
            </a:r>
          </a:p>
          <a:p>
            <a:pPr lvl="1"/>
            <a:r>
              <a:rPr lang="en-CA" sz="1800" b="1" dirty="0">
                <a:sym typeface="Wingdings" panose="05000000000000000000" pitchFamily="2" charset="2"/>
              </a:rPr>
              <a:t>Organizational websites </a:t>
            </a:r>
            <a:r>
              <a:rPr lang="en-CA" sz="1800" dirty="0">
                <a:sym typeface="Wingdings" panose="05000000000000000000" pitchFamily="2" charset="2"/>
              </a:rPr>
              <a:t>and </a:t>
            </a:r>
            <a:r>
              <a:rPr lang="en-CA" sz="1800" b="1" dirty="0">
                <a:sym typeface="Wingdings" panose="05000000000000000000" pitchFamily="2" charset="2"/>
              </a:rPr>
              <a:t>professional networks </a:t>
            </a:r>
            <a:r>
              <a:rPr lang="en-CA" sz="1800" dirty="0">
                <a:sym typeface="Wingdings" panose="05000000000000000000" pitchFamily="2" charset="2"/>
              </a:rPr>
              <a:t>(grey literature)</a:t>
            </a:r>
            <a:endParaRPr lang="en-CA" sz="1800" b="1" dirty="0">
              <a:sym typeface="Wingdings" panose="05000000000000000000" pitchFamily="2" charset="2"/>
            </a:endParaRPr>
          </a:p>
          <a:p>
            <a:pPr lvl="1"/>
            <a:r>
              <a:rPr lang="en-CA" sz="1800" dirty="0">
                <a:sym typeface="Wingdings" panose="05000000000000000000" pitchFamily="2" charset="2"/>
              </a:rPr>
              <a:t>The </a:t>
            </a:r>
            <a:r>
              <a:rPr lang="en-CA" sz="1800" b="1" dirty="0">
                <a:sym typeface="Wingdings" panose="05000000000000000000" pitchFamily="2" charset="2"/>
              </a:rPr>
              <a:t>internet / world-wide web </a:t>
            </a:r>
            <a:r>
              <a:rPr lang="en-CA" sz="1800" dirty="0">
                <a:sym typeface="Wingdings" panose="05000000000000000000" pitchFamily="2" charset="2"/>
              </a:rPr>
              <a:t>(grey literature)</a:t>
            </a:r>
          </a:p>
          <a:p>
            <a:pPr lvl="1"/>
            <a:r>
              <a:rPr lang="en-CA" sz="1800" dirty="0">
                <a:sym typeface="Wingdings" panose="05000000000000000000" pitchFamily="2" charset="2"/>
              </a:rPr>
              <a:t>Key </a:t>
            </a:r>
            <a:r>
              <a:rPr lang="en-CA" sz="1800" b="1" dirty="0">
                <a:sym typeface="Wingdings" panose="05000000000000000000" pitchFamily="2" charset="2"/>
              </a:rPr>
              <a:t>individuals / subject experts </a:t>
            </a:r>
            <a:r>
              <a:rPr lang="en-CA" sz="1800" dirty="0">
                <a:sym typeface="Wingdings" panose="05000000000000000000" pitchFamily="2" charset="2"/>
              </a:rPr>
              <a:t>in the field</a:t>
            </a:r>
          </a:p>
          <a:p>
            <a:pPr lvl="1"/>
            <a:r>
              <a:rPr lang="en-CA" sz="1800" b="1" dirty="0">
                <a:sym typeface="Wingdings" panose="05000000000000000000" pitchFamily="2" charset="2"/>
              </a:rPr>
              <a:t>Bibliographies</a:t>
            </a:r>
            <a:r>
              <a:rPr lang="en-CA" sz="1800" dirty="0">
                <a:sym typeface="Wingdings" panose="05000000000000000000" pitchFamily="2" charset="2"/>
              </a:rPr>
              <a:t> of key articles / reviews</a:t>
            </a:r>
          </a:p>
          <a:p>
            <a:pPr lvl="1"/>
            <a:r>
              <a:rPr lang="en-CA" sz="1800" b="1" dirty="0">
                <a:sym typeface="Wingdings" panose="05000000000000000000" pitchFamily="2" charset="2"/>
              </a:rPr>
              <a:t>Citation searches </a:t>
            </a:r>
            <a:r>
              <a:rPr lang="en-CA" sz="1800" dirty="0">
                <a:sym typeface="Wingdings" panose="05000000000000000000" pitchFamily="2" charset="2"/>
              </a:rPr>
              <a:t>for key papers</a:t>
            </a:r>
          </a:p>
          <a:p>
            <a:pPr lvl="1"/>
            <a:endParaRPr lang="en-CA" sz="1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CA" sz="2000" b="1" dirty="0">
                <a:sym typeface="Wingdings" panose="05000000000000000000" pitchFamily="2" charset="2"/>
              </a:rPr>
              <a:t>Why is it important to look in more than one place?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350421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Literature searching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CA" dirty="0"/>
              <a:t>Remember: </a:t>
            </a:r>
            <a:r>
              <a:rPr lang="en-CA" b="1" dirty="0"/>
              <a:t>Documentation is key! </a:t>
            </a:r>
            <a:r>
              <a:rPr lang="en-CA" dirty="0"/>
              <a:t>Each step of your search must be transparent and repeatable.</a:t>
            </a:r>
            <a:br>
              <a:rPr lang="en-CA" dirty="0"/>
            </a:br>
            <a:endParaRPr lang="en-CA" dirty="0"/>
          </a:p>
          <a:p>
            <a:r>
              <a:rPr lang="en-CA" dirty="0"/>
              <a:t>A record for each source should include: </a:t>
            </a:r>
          </a:p>
          <a:p>
            <a:pPr lvl="1"/>
            <a:r>
              <a:rPr lang="en-CA" sz="1800" dirty="0"/>
              <a:t>Full list of </a:t>
            </a:r>
            <a:r>
              <a:rPr lang="en-CA" sz="1800" b="1" dirty="0"/>
              <a:t>search terms </a:t>
            </a:r>
            <a:r>
              <a:rPr lang="en-CA" sz="1800" dirty="0"/>
              <a:t>used and how they were combined</a:t>
            </a:r>
          </a:p>
          <a:p>
            <a:pPr lvl="1"/>
            <a:r>
              <a:rPr lang="en-CA" sz="1800" dirty="0"/>
              <a:t>Name of the </a:t>
            </a:r>
            <a:r>
              <a:rPr lang="en-CA" sz="1800" b="1" dirty="0"/>
              <a:t>resources used </a:t>
            </a:r>
            <a:r>
              <a:rPr lang="en-CA" sz="1800" dirty="0"/>
              <a:t>and </a:t>
            </a:r>
            <a:r>
              <a:rPr lang="en-CA" sz="1800" b="1" dirty="0"/>
              <a:t>date(s) </a:t>
            </a:r>
            <a:r>
              <a:rPr lang="en-CA" sz="1800" dirty="0"/>
              <a:t>the search was carried out</a:t>
            </a:r>
          </a:p>
          <a:p>
            <a:pPr lvl="1"/>
            <a:r>
              <a:rPr lang="en-CA" sz="1800" dirty="0"/>
              <a:t>Any changes to the </a:t>
            </a:r>
            <a:r>
              <a:rPr lang="en-CA" sz="1800" b="1" dirty="0"/>
              <a:t>default search settings </a:t>
            </a:r>
            <a:r>
              <a:rPr lang="en-CA" sz="1800" dirty="0"/>
              <a:t>of the source used</a:t>
            </a:r>
          </a:p>
          <a:p>
            <a:pPr lvl="1"/>
            <a:r>
              <a:rPr lang="en-CA" sz="1800" b="1" dirty="0"/>
              <a:t>Nature of the search </a:t>
            </a:r>
            <a:r>
              <a:rPr lang="en-CA" sz="1800" dirty="0"/>
              <a:t>(e.g. keywords, topics, or full texts) and other search options (e.g. lemmatization &amp; stemming)</a:t>
            </a:r>
          </a:p>
          <a:p>
            <a:pPr lvl="1"/>
            <a:r>
              <a:rPr lang="en-CA" sz="1800" b="1" dirty="0"/>
              <a:t>Removal of duplicates </a:t>
            </a:r>
            <a:r>
              <a:rPr lang="en-CA" sz="1800" dirty="0"/>
              <a:t>if automatically carried out when downloading results</a:t>
            </a:r>
          </a:p>
          <a:p>
            <a:pPr lvl="1"/>
            <a:r>
              <a:rPr lang="en-CA" sz="1800" dirty="0"/>
              <a:t>All the </a:t>
            </a:r>
            <a:r>
              <a:rPr lang="en-CA" sz="1800" b="1" dirty="0"/>
              <a:t>results returned </a:t>
            </a:r>
            <a:r>
              <a:rPr lang="en-CA" sz="1800" dirty="0"/>
              <a:t>by each search (i.e. retrieval)</a:t>
            </a:r>
          </a:p>
        </p:txBody>
      </p:sp>
    </p:spTree>
    <p:extLst>
      <p:ext uri="{BB962C8B-B14F-4D97-AF65-F5344CB8AC3E}">
        <p14:creationId xmlns:p14="http://schemas.microsoft.com/office/powerpoint/2010/main" val="237778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Screening articles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47198"/>
          </a:xfrm>
        </p:spPr>
        <p:txBody>
          <a:bodyPr anchor="t">
            <a:normAutofit fontScale="92500" lnSpcReduction="10000"/>
          </a:bodyPr>
          <a:lstStyle/>
          <a:p>
            <a:r>
              <a:rPr lang="en-CA"/>
              <a:t>Citation managers can help with the screening process!</a:t>
            </a:r>
          </a:p>
          <a:p>
            <a:r>
              <a:rPr lang="en-CA" b="1"/>
              <a:t>Examples:</a:t>
            </a:r>
          </a:p>
          <a:p>
            <a:pPr lvl="1"/>
            <a:r>
              <a:rPr lang="en-CA" sz="1800"/>
              <a:t>Eliminate </a:t>
            </a:r>
            <a:r>
              <a:rPr lang="en-CA" sz="1800" dirty="0"/>
              <a:t>duplicates among imported references</a:t>
            </a:r>
          </a:p>
          <a:p>
            <a:pPr lvl="1"/>
            <a:r>
              <a:rPr lang="en-CA" sz="1800"/>
              <a:t>Keep a record of studies included/excluded for further analysis (based upon relevance criteria)</a:t>
            </a:r>
            <a:br>
              <a:rPr lang="en-CA"/>
            </a:br>
            <a:endParaRPr lang="en-CA"/>
          </a:p>
          <a:p>
            <a:r>
              <a:rPr lang="en-CA" b="1"/>
              <a:t>Recommended filters:</a:t>
            </a:r>
          </a:p>
          <a:p>
            <a:pPr lvl="1"/>
            <a:r>
              <a:rPr lang="en-CA" sz="1800"/>
              <a:t>A </a:t>
            </a:r>
            <a:r>
              <a:rPr lang="en-CA" sz="1800" dirty="0"/>
              <a:t>1</a:t>
            </a:r>
            <a:r>
              <a:rPr lang="en-CA" sz="1800" baseline="30000" dirty="0"/>
              <a:t>st</a:t>
            </a:r>
            <a:r>
              <a:rPr lang="en-CA" sz="1800" dirty="0"/>
              <a:t> reading of article titles and abstracts to remove spurious hits (be conservative)</a:t>
            </a:r>
          </a:p>
          <a:p>
            <a:pPr lvl="1"/>
            <a:r>
              <a:rPr lang="en-CA" sz="1800"/>
              <a:t>Assessment of the full text - *Note that full-text may or may not be readily available</a:t>
            </a:r>
            <a:br>
              <a:rPr lang="en-CA"/>
            </a:br>
            <a:endParaRPr lang="en-CA"/>
          </a:p>
          <a:p>
            <a:r>
              <a:rPr lang="en-CA"/>
              <a:t>Is good practice to have two reviewers to undertake the same process on a random sub-sample of articles from the original list (50-200 references)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233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help? Use the “</a:t>
            </a:r>
            <a:r>
              <a:rPr lang="en-US" dirty="0" err="1"/>
              <a:t>craap</a:t>
            </a:r>
            <a:r>
              <a:rPr lang="en-US" dirty="0"/>
              <a:t>”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C</a:t>
            </a:r>
            <a:r>
              <a:rPr lang="en-US" sz="2000" b="1" dirty="0"/>
              <a:t>urrency</a:t>
            </a:r>
            <a:r>
              <a:rPr lang="en-US" sz="2000" dirty="0"/>
              <a:t> – the timeliness of the information</a:t>
            </a:r>
          </a:p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R</a:t>
            </a:r>
            <a:r>
              <a:rPr lang="en-US" sz="2000" b="1" dirty="0"/>
              <a:t>elevance</a:t>
            </a:r>
            <a:r>
              <a:rPr lang="en-US" sz="2000" dirty="0"/>
              <a:t> – the importance of the information for your needs</a:t>
            </a:r>
          </a:p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A</a:t>
            </a:r>
            <a:r>
              <a:rPr lang="en-US" sz="2000" b="1" dirty="0"/>
              <a:t>uthority </a:t>
            </a:r>
            <a:r>
              <a:rPr lang="en-US" sz="2000" dirty="0"/>
              <a:t>– the source of the information</a:t>
            </a:r>
          </a:p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A</a:t>
            </a:r>
            <a:r>
              <a:rPr lang="en-US" sz="2000" b="1" dirty="0"/>
              <a:t>ccuracy </a:t>
            </a:r>
            <a:r>
              <a:rPr lang="en-US" sz="2000" dirty="0"/>
              <a:t>– the reliability, truthfulness, and correctness of the information</a:t>
            </a:r>
          </a:p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P</a:t>
            </a:r>
            <a:r>
              <a:rPr lang="en-US" sz="2000" b="1" dirty="0"/>
              <a:t>urpose</a:t>
            </a:r>
            <a:r>
              <a:rPr lang="en-US" sz="2000" dirty="0"/>
              <a:t> – the reason the information exists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Sample Worksheet:</a:t>
            </a:r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http://legacy.juniata.edu/services/library/instruction/handouts/craap_worksheet.pdf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0834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4F2E7-DB3B-F94A-8DE5-7593773F8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Use existing tools to assess papers!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B33A9-CA10-3649-A056-29287A714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A number of tools and checklists exist for checking the quality of studies in a review</a:t>
            </a:r>
          </a:p>
          <a:p>
            <a:pPr lvl="1"/>
            <a:r>
              <a:rPr lang="en-CA" b="1" dirty="0">
                <a:sym typeface="Wingdings" panose="05000000000000000000" pitchFamily="2" charset="2"/>
              </a:rPr>
              <a:t>Sample Tool: </a:t>
            </a:r>
            <a:r>
              <a:rPr lang="en-CA" dirty="0">
                <a:sym typeface="Wingdings" panose="05000000000000000000" pitchFamily="2" charset="2"/>
                <a:hlinkClick r:id="rId2"/>
              </a:rPr>
              <a:t>PRISMA Checklist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DF5264-7B9E-234F-9B57-954C3B83C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3195337"/>
            <a:ext cx="7857210" cy="336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84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F3B29-C9E1-D24C-AD3D-A5E4C3300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CA" dirty="0"/>
              <a:t>PRISMA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3B77D2-7381-D046-822F-C75DB079F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815" y="452723"/>
            <a:ext cx="8217894" cy="6040152"/>
          </a:xfrm>
          <a:prstGeom prst="rect">
            <a:avLst/>
          </a:prstGeom>
          <a:noFill/>
          <a:ln w="38100">
            <a:solidFill>
              <a:srgbClr val="6EA494"/>
            </a:solidFill>
          </a:ln>
        </p:spPr>
      </p:pic>
    </p:spTree>
    <p:extLst>
      <p:ext uri="{BB962C8B-B14F-4D97-AF65-F5344CB8AC3E}">
        <p14:creationId xmlns:p14="http://schemas.microsoft.com/office/powerpoint/2010/main" val="1271904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73698" y="110836"/>
            <a:ext cx="6256302" cy="6747163"/>
          </a:xfrm>
        </p:spPr>
        <p:txBody>
          <a:bodyPr anchor="t">
            <a:normAutofit lnSpcReduction="10000"/>
          </a:bodyPr>
          <a:lstStyle/>
          <a:p>
            <a:r>
              <a:rPr lang="en-CA" b="1" dirty="0"/>
              <a:t>Data extraction </a:t>
            </a:r>
            <a:r>
              <a:rPr lang="en-CA" dirty="0"/>
              <a:t>is a process of extracting and collating relevant data generated by each study</a:t>
            </a:r>
          </a:p>
          <a:p>
            <a:pPr lvl="1"/>
            <a:r>
              <a:rPr lang="en-CA" sz="1800" dirty="0"/>
              <a:t>Often occurs in conjunction with critical appraisal of study quality</a:t>
            </a:r>
          </a:p>
          <a:p>
            <a:pPr lvl="1"/>
            <a:r>
              <a:rPr lang="en-CA" sz="1800" dirty="0"/>
              <a:t>Requires careful documentation on designated spreadsheets</a:t>
            </a:r>
          </a:p>
          <a:p>
            <a:r>
              <a:rPr lang="en-CA" b="1" dirty="0"/>
              <a:t>Good practice for data extraction:</a:t>
            </a:r>
          </a:p>
          <a:p>
            <a:pPr lvl="1"/>
            <a:r>
              <a:rPr lang="en-CA" sz="1800" dirty="0"/>
              <a:t>Presents the primary data as reported in the primary study; any corrections/modifications are presented additionally</a:t>
            </a:r>
          </a:p>
          <a:p>
            <a:pPr lvl="1"/>
            <a:r>
              <a:rPr lang="en-CA" sz="1800" dirty="0"/>
              <a:t>Notation of the location of data within each article + means of extraction if data are in figures</a:t>
            </a:r>
          </a:p>
          <a:p>
            <a:pPr lvl="1"/>
            <a:r>
              <a:rPr lang="en-CA" sz="1800" dirty="0"/>
              <a:t>Description of any pre-analysis calculations or data transformations (e.g. standard deviations, effect sizes, etc.)</a:t>
            </a:r>
          </a:p>
          <a:p>
            <a:pPr lvl="1"/>
            <a:r>
              <a:rPr lang="en-CA" sz="1800" dirty="0"/>
              <a:t>Details of a pre-tested data extraction form (example on p. 53 of </a:t>
            </a:r>
            <a:r>
              <a:rPr lang="en-CA" sz="1800" dirty="0">
                <a:hlinkClick r:id="rId2"/>
              </a:rPr>
              <a:t>CEE guidelines</a:t>
            </a:r>
            <a:r>
              <a:rPr lang="en-CA" sz="1800" dirty="0"/>
              <a:t>)</a:t>
            </a:r>
          </a:p>
          <a:p>
            <a:pPr lvl="1"/>
            <a:r>
              <a:rPr lang="en-CA" sz="1800" dirty="0"/>
              <a:t>Inclusion of appendices of extracted information</a:t>
            </a:r>
          </a:p>
          <a:p>
            <a:pPr lvl="1"/>
            <a:r>
              <a:rPr lang="en-CA" sz="1800" dirty="0"/>
              <a:t>Any contact made with authors to request missing data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 dirty="0"/>
              <a:t>Data extraction</a:t>
            </a:r>
          </a:p>
        </p:txBody>
      </p:sp>
    </p:spTree>
    <p:extLst>
      <p:ext uri="{BB962C8B-B14F-4D97-AF65-F5344CB8AC3E}">
        <p14:creationId xmlns:p14="http://schemas.microsoft.com/office/powerpoint/2010/main" val="98301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35BC-2626-744D-9BF6-E51E7402E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9" y="356614"/>
            <a:ext cx="10515600" cy="1325563"/>
          </a:xfrm>
        </p:spPr>
        <p:txBody>
          <a:bodyPr>
            <a:normAutofit/>
          </a:bodyPr>
          <a:lstStyle/>
          <a:p>
            <a:r>
              <a:rPr lang="en-CA" dirty="0"/>
              <a:t>Data thief (Java)</a:t>
            </a:r>
            <a:br>
              <a:rPr lang="en-CA" dirty="0"/>
            </a:br>
            <a:r>
              <a:rPr lang="en-CA" dirty="0" err="1"/>
              <a:t>metaDigitise</a:t>
            </a:r>
            <a:r>
              <a:rPr lang="en-CA" dirty="0"/>
              <a:t> (R)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523A81-376F-7532-8724-9F4B80FBD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EE658F-A7EA-5E44-A80F-38C82EDBB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38268"/>
            <a:ext cx="6840891" cy="618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22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Evidence synthesis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496291"/>
            <a:ext cx="10515600" cy="5223164"/>
          </a:xfrm>
        </p:spPr>
        <p:txBody>
          <a:bodyPr anchor="t">
            <a:normAutofit/>
          </a:bodyPr>
          <a:lstStyle/>
          <a:p>
            <a:r>
              <a:rPr lang="en-CA" b="1" dirty="0">
                <a:sym typeface="Wingdings" panose="05000000000000000000" pitchFamily="2" charset="2"/>
              </a:rPr>
              <a:t>3 types of synthesis:</a:t>
            </a:r>
          </a:p>
          <a:p>
            <a:pPr lvl="1"/>
            <a:r>
              <a:rPr lang="en-CA" sz="1800" b="1" dirty="0">
                <a:sym typeface="Wingdings" panose="05000000000000000000" pitchFamily="2" charset="2"/>
              </a:rPr>
              <a:t>Narrative Synthesis </a:t>
            </a:r>
            <a:r>
              <a:rPr lang="en-CA" sz="1800" dirty="0">
                <a:sym typeface="Wingdings" panose="05000000000000000000" pitchFamily="2" charset="2"/>
              </a:rPr>
              <a:t>– present the context and overview of the evidence; requires the construction of tables that provide details of the study or population characteristics, data quality, and relevant outcomes</a:t>
            </a:r>
          </a:p>
          <a:p>
            <a:pPr lvl="2"/>
            <a:r>
              <a:rPr lang="en-CA" sz="1800" dirty="0">
                <a:sym typeface="Wingdings" panose="05000000000000000000" pitchFamily="2" charset="2"/>
              </a:rPr>
              <a:t>Should be present in any form of systematic review</a:t>
            </a:r>
            <a:br>
              <a:rPr lang="en-CA" dirty="0">
                <a:sym typeface="Wingdings" panose="05000000000000000000" pitchFamily="2" charset="2"/>
              </a:rPr>
            </a:br>
            <a:endParaRPr lang="en-CA" dirty="0">
              <a:sym typeface="Wingdings" panose="05000000000000000000" pitchFamily="2" charset="2"/>
            </a:endParaRPr>
          </a:p>
          <a:p>
            <a:pPr lvl="1"/>
            <a:r>
              <a:rPr lang="en-CA" sz="1800" b="1" dirty="0">
                <a:sym typeface="Wingdings" panose="05000000000000000000" pitchFamily="2" charset="2"/>
              </a:rPr>
              <a:t>Quantitative Synthesis </a:t>
            </a:r>
            <a:r>
              <a:rPr lang="en-CA" sz="1800" dirty="0">
                <a:sym typeface="Wingdings" panose="05000000000000000000" pitchFamily="2" charset="2"/>
              </a:rPr>
              <a:t>– </a:t>
            </a:r>
            <a:r>
              <a:rPr lang="en-CA" sz="1800" dirty="0"/>
              <a:t>usually desirable when attempting to measure the effect of an intervention or exposure</a:t>
            </a:r>
          </a:p>
          <a:p>
            <a:pPr lvl="2"/>
            <a:r>
              <a:rPr lang="en-CA" sz="1800" dirty="0">
                <a:sym typeface="Wingdings" panose="05000000000000000000" pitchFamily="2" charset="2"/>
              </a:rPr>
              <a:t>Examples: meta-analyses, fixed-effects statistical models, random-effects statistical models, etc. </a:t>
            </a:r>
            <a:br>
              <a:rPr lang="en-CA" dirty="0">
                <a:sym typeface="Wingdings" panose="05000000000000000000" pitchFamily="2" charset="2"/>
              </a:rPr>
            </a:br>
            <a:endParaRPr lang="en-CA" dirty="0">
              <a:sym typeface="Wingdings" panose="05000000000000000000" pitchFamily="2" charset="2"/>
            </a:endParaRPr>
          </a:p>
          <a:p>
            <a:pPr lvl="1"/>
            <a:r>
              <a:rPr lang="en-CA" sz="1800" b="1" dirty="0">
                <a:sym typeface="Wingdings" panose="05000000000000000000" pitchFamily="2" charset="2"/>
              </a:rPr>
              <a:t>Qualitative Synthesis </a:t>
            </a:r>
            <a:r>
              <a:rPr lang="en-CA" sz="1800" dirty="0">
                <a:sym typeface="Wingdings" panose="05000000000000000000" pitchFamily="2" charset="2"/>
              </a:rPr>
              <a:t>– used when views of individual people are recorded in relation to a question (e.g. open-ended questions with complex answers)</a:t>
            </a:r>
          </a:p>
          <a:p>
            <a:pPr lvl="2"/>
            <a:r>
              <a:rPr lang="en-CA" sz="1800" dirty="0">
                <a:sym typeface="Wingdings" panose="05000000000000000000" pitchFamily="2" charset="2"/>
              </a:rPr>
              <a:t>Can be used with qualitative data for a mixed method approach</a:t>
            </a:r>
          </a:p>
          <a:p>
            <a:pPr marL="324000" lvl="1" indent="0">
              <a:buNone/>
            </a:pPr>
            <a:endParaRPr lang="en-CA" sz="900" dirty="0">
              <a:sym typeface="Wingdings" panose="05000000000000000000" pitchFamily="2" charset="2"/>
            </a:endParaRPr>
          </a:p>
          <a:p>
            <a:pPr marL="324000" lvl="1" indent="0">
              <a:buNone/>
            </a:pPr>
            <a:r>
              <a:rPr lang="en-CA" sz="1800" dirty="0">
                <a:sym typeface="Wingdings" panose="05000000000000000000" pitchFamily="2" charset="2"/>
              </a:rPr>
              <a:t>*Refer to </a:t>
            </a:r>
            <a:r>
              <a:rPr lang="en-CA" sz="1800" dirty="0">
                <a:sym typeface="Wingdings" panose="05000000000000000000" pitchFamily="2" charset="2"/>
                <a:hlinkClick r:id="rId2"/>
              </a:rPr>
              <a:t>CEE guidelines </a:t>
            </a:r>
            <a:r>
              <a:rPr lang="en-CA" sz="1800" dirty="0">
                <a:sym typeface="Wingdings" panose="05000000000000000000" pitchFamily="2" charset="2"/>
              </a:rPr>
              <a:t>(pp. 55-57) for additional details and resources on evidence synthesis</a:t>
            </a:r>
            <a:br>
              <a:rPr lang="en-CA" sz="2000" dirty="0">
                <a:sym typeface="Wingdings" panose="05000000000000000000" pitchFamily="2" charset="2"/>
              </a:rPr>
            </a:br>
            <a:endParaRPr lang="en-CA" sz="20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5177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08468" y="365124"/>
            <a:ext cx="6289568" cy="6229639"/>
          </a:xfrm>
        </p:spPr>
        <p:txBody>
          <a:bodyPr anchor="t">
            <a:normAutofit/>
          </a:bodyPr>
          <a:lstStyle/>
          <a:p>
            <a:r>
              <a:rPr lang="en-CA" b="1" dirty="0">
                <a:sym typeface="Wingdings" panose="05000000000000000000" pitchFamily="2" charset="2"/>
              </a:rPr>
              <a:t>Reporting</a:t>
            </a:r>
            <a:r>
              <a:rPr lang="en-CA" dirty="0">
                <a:sym typeface="Wingdings" panose="05000000000000000000" pitchFamily="2" charset="2"/>
              </a:rPr>
              <a:t> involves the interpretation of systematic review evidence</a:t>
            </a:r>
          </a:p>
          <a:p>
            <a:pPr lvl="1"/>
            <a:r>
              <a:rPr lang="en-CA" sz="1800" dirty="0">
                <a:sym typeface="Wingdings" panose="05000000000000000000" pitchFamily="2" charset="2"/>
              </a:rPr>
              <a:t>Aim is to inform rather than to advise </a:t>
            </a:r>
          </a:p>
          <a:p>
            <a:pPr lvl="1"/>
            <a:r>
              <a:rPr lang="en-CA" sz="1800" dirty="0">
                <a:sym typeface="Wingdings" panose="05000000000000000000" pitchFamily="2" charset="2"/>
              </a:rPr>
              <a:t>Avoid drawing forced conclusions due to inconclusive evidence</a:t>
            </a:r>
            <a:br>
              <a:rPr lang="en-CA" sz="1800" dirty="0">
                <a:sym typeface="Wingdings" panose="05000000000000000000" pitchFamily="2" charset="2"/>
              </a:rPr>
            </a:br>
            <a:endParaRPr lang="en-CA" sz="1800" dirty="0">
              <a:sym typeface="Wingdings" panose="05000000000000000000" pitchFamily="2" charset="2"/>
            </a:endParaRPr>
          </a:p>
          <a:p>
            <a:r>
              <a:rPr lang="en-CA" dirty="0">
                <a:sym typeface="Wingdings" panose="05000000000000000000" pitchFamily="2" charset="2"/>
              </a:rPr>
              <a:t>Always be aware of bias!</a:t>
            </a:r>
          </a:p>
          <a:p>
            <a:pPr lvl="1"/>
            <a:r>
              <a:rPr lang="en-CA" sz="1800" b="1" dirty="0">
                <a:sym typeface="Wingdings" panose="05000000000000000000" pitchFamily="2" charset="2"/>
              </a:rPr>
              <a:t>Publication</a:t>
            </a:r>
            <a:r>
              <a:rPr lang="en-CA" sz="1800" dirty="0">
                <a:sym typeface="Wingdings" panose="05000000000000000000" pitchFamily="2" charset="2"/>
              </a:rPr>
              <a:t>, </a:t>
            </a:r>
            <a:r>
              <a:rPr lang="en-CA" sz="1800" b="1" dirty="0">
                <a:sym typeface="Wingdings" panose="05000000000000000000" pitchFamily="2" charset="2"/>
              </a:rPr>
              <a:t>citation,</a:t>
            </a:r>
            <a:r>
              <a:rPr lang="en-CA" sz="1800" dirty="0">
                <a:sym typeface="Wingdings" panose="05000000000000000000" pitchFamily="2" charset="2"/>
              </a:rPr>
              <a:t> and </a:t>
            </a:r>
            <a:r>
              <a:rPr lang="en-CA" sz="1800" b="1" dirty="0">
                <a:sym typeface="Wingdings" panose="05000000000000000000" pitchFamily="2" charset="2"/>
              </a:rPr>
              <a:t>duplication bias </a:t>
            </a:r>
            <a:r>
              <a:rPr lang="en-CA" sz="1800" dirty="0">
                <a:sym typeface="Wingdings" panose="05000000000000000000" pitchFamily="2" charset="2"/>
              </a:rPr>
              <a:t>of studies with statistical significance</a:t>
            </a:r>
          </a:p>
          <a:p>
            <a:pPr lvl="1"/>
            <a:r>
              <a:rPr lang="en-CA" sz="1800" b="1" dirty="0">
                <a:sym typeface="Wingdings" panose="05000000000000000000" pitchFamily="2" charset="2"/>
              </a:rPr>
              <a:t>Language bias </a:t>
            </a:r>
            <a:r>
              <a:rPr lang="en-CA" sz="1800" dirty="0">
                <a:sym typeface="Wingdings" panose="05000000000000000000" pitchFamily="2" charset="2"/>
              </a:rPr>
              <a:t>for acceptance and publication of English studies</a:t>
            </a:r>
          </a:p>
          <a:p>
            <a:pPr lvl="1"/>
            <a:r>
              <a:rPr lang="en-CA" sz="1800" b="1" dirty="0">
                <a:sym typeface="Wingdings" panose="05000000000000000000" pitchFamily="2" charset="2"/>
              </a:rPr>
              <a:t>Availability</a:t>
            </a:r>
            <a:r>
              <a:rPr lang="en-CA" sz="1800" dirty="0">
                <a:sym typeface="Wingdings" panose="05000000000000000000" pitchFamily="2" charset="2"/>
              </a:rPr>
              <a:t> and </a:t>
            </a:r>
            <a:r>
              <a:rPr lang="en-CA" sz="1800" b="1" dirty="0">
                <a:sym typeface="Wingdings" panose="05000000000000000000" pitchFamily="2" charset="2"/>
              </a:rPr>
              <a:t>cost bias </a:t>
            </a:r>
            <a:r>
              <a:rPr lang="en-CA" sz="1800" dirty="0">
                <a:sym typeface="Wingdings" panose="05000000000000000000" pitchFamily="2" charset="2"/>
              </a:rPr>
              <a:t>based on time and resources on hand</a:t>
            </a:r>
          </a:p>
          <a:p>
            <a:pPr lvl="1"/>
            <a:r>
              <a:rPr lang="en-CA" sz="1800" b="1" dirty="0">
                <a:sym typeface="Wingdings" panose="05000000000000000000" pitchFamily="2" charset="2"/>
              </a:rPr>
              <a:t>Familiarity bias </a:t>
            </a:r>
            <a:r>
              <a:rPr lang="en-CA" sz="1800" dirty="0">
                <a:sym typeface="Wingdings" panose="05000000000000000000" pitchFamily="2" charset="2"/>
              </a:rPr>
              <a:t>for one’s own subject area or discipline</a:t>
            </a:r>
          </a:p>
          <a:p>
            <a:pPr lvl="1"/>
            <a:r>
              <a:rPr lang="en-CA" sz="1800" b="1" dirty="0">
                <a:sym typeface="Wingdings" panose="05000000000000000000" pitchFamily="2" charset="2"/>
              </a:rPr>
              <a:t>Confidentiality bias </a:t>
            </a:r>
            <a:r>
              <a:rPr lang="en-CA" sz="1800" dirty="0">
                <a:sym typeface="Wingdings" panose="05000000000000000000" pitchFamily="2" charset="2"/>
              </a:rPr>
              <a:t>may limit availability of sensitive/secured data</a:t>
            </a:r>
          </a:p>
          <a:p>
            <a:pPr lvl="1"/>
            <a:endParaRPr lang="en-CA" dirty="0">
              <a:sym typeface="Wingdings" panose="05000000000000000000" pitchFamily="2" charset="2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 dirty="0"/>
              <a:t>Reporting / Dissemination</a:t>
            </a:r>
          </a:p>
        </p:txBody>
      </p:sp>
      <p:pic>
        <p:nvPicPr>
          <p:cNvPr id="3" name="Graphic 2" descr="Storytelling with solid fill">
            <a:extLst>
              <a:ext uri="{FF2B5EF4-FFF2-40B4-BE49-F238E27FC236}">
                <a16:creationId xmlns:a16="http://schemas.microsoft.com/office/drawing/2014/main" id="{C7A1BE27-4963-61F9-37AB-0A346424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61309" y="4181619"/>
            <a:ext cx="1413164" cy="141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66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Reporting / dissemination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63236" y="1825624"/>
            <a:ext cx="11090564" cy="5032375"/>
          </a:xfrm>
        </p:spPr>
        <p:txBody>
          <a:bodyPr anchor="t">
            <a:normAutofit/>
          </a:bodyPr>
          <a:lstStyle/>
          <a:p>
            <a:r>
              <a:rPr lang="en-CA" b="1" dirty="0">
                <a:sym typeface="Wingdings" panose="05000000000000000000" pitchFamily="2" charset="2"/>
              </a:rPr>
              <a:t>Elements to include in report conclusions: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</a:t>
            </a:r>
            <a:r>
              <a:rPr lang="en-CA" b="1" dirty="0">
                <a:sym typeface="Wingdings" panose="05000000000000000000" pitchFamily="2" charset="2"/>
              </a:rPr>
              <a:t>reliability / quality </a:t>
            </a:r>
            <a:r>
              <a:rPr lang="en-CA" dirty="0">
                <a:sym typeface="Wingdings" panose="05000000000000000000" pitchFamily="2" charset="2"/>
              </a:rPr>
              <a:t>of the studies included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</a:t>
            </a:r>
            <a:r>
              <a:rPr lang="en-CA" b="1" dirty="0">
                <a:sym typeface="Wingdings" panose="05000000000000000000" pitchFamily="2" charset="2"/>
              </a:rPr>
              <a:t>relevance / external validity </a:t>
            </a:r>
            <a:r>
              <a:rPr lang="en-CA" dirty="0">
                <a:sym typeface="Wingdings" panose="05000000000000000000" pitchFamily="2" charset="2"/>
              </a:rPr>
              <a:t>of the studies included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</a:t>
            </a:r>
            <a:r>
              <a:rPr lang="en-CA" b="1" dirty="0">
                <a:sym typeface="Wingdings" panose="05000000000000000000" pitchFamily="2" charset="2"/>
              </a:rPr>
              <a:t>size </a:t>
            </a:r>
            <a:r>
              <a:rPr lang="en-CA" dirty="0">
                <a:sym typeface="Wingdings" panose="05000000000000000000" pitchFamily="2" charset="2"/>
              </a:rPr>
              <a:t>and </a:t>
            </a:r>
            <a:r>
              <a:rPr lang="en-CA" b="1" dirty="0">
                <a:sym typeface="Wingdings" panose="05000000000000000000" pitchFamily="2" charset="2"/>
              </a:rPr>
              <a:t>statistical significance </a:t>
            </a:r>
            <a:r>
              <a:rPr lang="en-CA" dirty="0">
                <a:sym typeface="Wingdings" panose="05000000000000000000" pitchFamily="2" charset="2"/>
              </a:rPr>
              <a:t>of observed effects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</a:t>
            </a:r>
            <a:r>
              <a:rPr lang="en-CA" b="1" dirty="0">
                <a:sym typeface="Wingdings" panose="05000000000000000000" pitchFamily="2" charset="2"/>
              </a:rPr>
              <a:t>consistency of effects </a:t>
            </a:r>
            <a:r>
              <a:rPr lang="en-CA" dirty="0">
                <a:sym typeface="Wingdings" panose="05000000000000000000" pitchFamily="2" charset="2"/>
              </a:rPr>
              <a:t>across studies or sites + the extent to which this can be </a:t>
            </a:r>
            <a:r>
              <a:rPr lang="en-CA" b="1" dirty="0">
                <a:sym typeface="Wingdings" panose="05000000000000000000" pitchFamily="2" charset="2"/>
              </a:rPr>
              <a:t>explained by other variables</a:t>
            </a:r>
            <a:r>
              <a:rPr lang="en-CA" dirty="0">
                <a:sym typeface="Wingdings" panose="05000000000000000000" pitchFamily="2" charset="2"/>
              </a:rPr>
              <a:t> (effect modifiers)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</a:t>
            </a:r>
            <a:r>
              <a:rPr lang="en-CA" b="1" dirty="0">
                <a:sym typeface="Wingdings" panose="05000000000000000000" pitchFamily="2" charset="2"/>
              </a:rPr>
              <a:t>clarity of the relationship </a:t>
            </a:r>
            <a:r>
              <a:rPr lang="en-CA" dirty="0">
                <a:sym typeface="Wingdings" panose="05000000000000000000" pitchFamily="2" charset="2"/>
              </a:rPr>
              <a:t>between the </a:t>
            </a:r>
            <a:r>
              <a:rPr lang="en-CA" b="1" dirty="0">
                <a:sym typeface="Wingdings" panose="05000000000000000000" pitchFamily="2" charset="2"/>
              </a:rPr>
              <a:t>intensity of the intervention and outcome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existence of any </a:t>
            </a:r>
            <a:r>
              <a:rPr lang="en-CA" b="1" dirty="0">
                <a:sym typeface="Wingdings" panose="05000000000000000000" pitchFamily="2" charset="2"/>
              </a:rPr>
              <a:t>indirect evidence </a:t>
            </a:r>
            <a:r>
              <a:rPr lang="en-CA" dirty="0">
                <a:sym typeface="Wingdings" panose="05000000000000000000" pitchFamily="2" charset="2"/>
              </a:rPr>
              <a:t>that supports or refutes the inference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The lack of </a:t>
            </a:r>
            <a:r>
              <a:rPr lang="en-CA" b="1" dirty="0">
                <a:sym typeface="Wingdings" panose="05000000000000000000" pitchFamily="2" charset="2"/>
              </a:rPr>
              <a:t>other plausible competing explanations </a:t>
            </a:r>
            <a:r>
              <a:rPr lang="en-CA" dirty="0">
                <a:sym typeface="Wingdings" panose="05000000000000000000" pitchFamily="2" charset="2"/>
              </a:rPr>
              <a:t>of the observed effects (bias or confound)</a:t>
            </a:r>
          </a:p>
          <a:p>
            <a:pPr lvl="1"/>
            <a:endParaRPr lang="en-CA" sz="18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5317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34F6B-F995-A246-9CC5-02866509F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And finally writing a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C7B8B-0F79-294B-82C9-88FE1A3F9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Unlike research articles, the format of a review is more flexible.  </a:t>
            </a:r>
          </a:p>
          <a:p>
            <a:r>
              <a:rPr lang="en-CA" dirty="0"/>
              <a:t>Some are written like a research paper with methods, results and discussion sections.</a:t>
            </a:r>
          </a:p>
          <a:p>
            <a:r>
              <a:rPr lang="en-CA" dirty="0"/>
              <a:t>More often they are like an essay format where they might informally state what they did if at all. </a:t>
            </a:r>
          </a:p>
          <a:p>
            <a:r>
              <a:rPr lang="en-CA" dirty="0"/>
              <a:t>More of a move recently to make reviews more transparent, which means including search terms, databases used, exclusion rules, etc.</a:t>
            </a:r>
          </a:p>
          <a:p>
            <a:r>
              <a:rPr lang="en-CA" dirty="0"/>
              <a:t>They should always have a strong introduction with hypotheses. </a:t>
            </a:r>
          </a:p>
        </p:txBody>
      </p:sp>
    </p:spTree>
    <p:extLst>
      <p:ext uri="{BB962C8B-B14F-4D97-AF65-F5344CB8AC3E}">
        <p14:creationId xmlns:p14="http://schemas.microsoft.com/office/powerpoint/2010/main" val="42663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16D2FD-5625-A442-842F-572C43F38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5249" y="3277772"/>
            <a:ext cx="6736751" cy="3405749"/>
          </a:xfrm>
        </p:spPr>
        <p:txBody>
          <a:bodyPr/>
          <a:lstStyle/>
          <a:p>
            <a:r>
              <a:rPr lang="en-US" dirty="0"/>
              <a:t>Transparent processes:</a:t>
            </a:r>
          </a:p>
          <a:p>
            <a:r>
              <a:rPr lang="en-US" dirty="0"/>
              <a:t> store code on </a:t>
            </a:r>
            <a:r>
              <a:rPr lang="en-US" dirty="0" err="1"/>
              <a:t>github</a:t>
            </a:r>
            <a:r>
              <a:rPr lang="en-US" dirty="0"/>
              <a:t>, </a:t>
            </a:r>
          </a:p>
          <a:p>
            <a:r>
              <a:rPr lang="en-US" dirty="0"/>
              <a:t>make database available, </a:t>
            </a:r>
            <a:r>
              <a:rPr lang="en-US" dirty="0" err="1"/>
              <a:t>eg.</a:t>
            </a:r>
            <a:r>
              <a:rPr lang="en-US" dirty="0"/>
              <a:t>, on Dryad </a:t>
            </a:r>
          </a:p>
          <a:p>
            <a:r>
              <a:rPr lang="en-US" dirty="0"/>
              <a:t>Publish in open access journal.</a:t>
            </a:r>
          </a:p>
          <a:p>
            <a:r>
              <a:rPr lang="en-US" dirty="0"/>
              <a:t>Publish methodology prior to completing research.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1C5831-EC85-D837-C617-ACD0B09A3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Commitment to open and transparent scholarship</a:t>
            </a:r>
          </a:p>
        </p:txBody>
      </p:sp>
      <p:pic>
        <p:nvPicPr>
          <p:cNvPr id="2050" name="Picture 2" descr="The six core principles of Open Science which guide the Open Traits... |  Download Scientific Diagram">
            <a:extLst>
              <a:ext uri="{FF2B5EF4-FFF2-40B4-BE49-F238E27FC236}">
                <a16:creationId xmlns:a16="http://schemas.microsoft.com/office/drawing/2014/main" id="{C61E337F-827C-5CEC-BAA6-B4E6C13EC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082" y="0"/>
            <a:ext cx="5025380" cy="314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370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A08C4-856D-851A-3326-8E930DE21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Registered report (stage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B921C-C326-8816-44B7-70D825625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70474"/>
            <a:ext cx="10515600" cy="1506488"/>
          </a:xfrm>
        </p:spPr>
        <p:txBody>
          <a:bodyPr/>
          <a:lstStyle/>
          <a:p>
            <a:r>
              <a:rPr lang="en-US" dirty="0"/>
              <a:t>Ecological Solutions and Evidence; Ecology and Evolution; Environmental Evidence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13C802-2F54-96C1-D632-DFB7693CA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871" y="1690688"/>
            <a:ext cx="6130271" cy="2608189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</p:spTree>
    <p:extLst>
      <p:ext uri="{BB962C8B-B14F-4D97-AF65-F5344CB8AC3E}">
        <p14:creationId xmlns:p14="http://schemas.microsoft.com/office/powerpoint/2010/main" val="2907179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A08C4-856D-851A-3326-8E930DE21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 dirty="0"/>
              <a:t>Registered report (stage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B921C-C326-8816-44B7-70D825625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7076"/>
            <a:ext cx="10515600" cy="3559886"/>
          </a:xfrm>
        </p:spPr>
        <p:txBody>
          <a:bodyPr/>
          <a:lstStyle/>
          <a:p>
            <a:r>
              <a:rPr lang="en-US" dirty="0"/>
              <a:t>Manuscript has introduction for questions/hypotheses; proposed methods; anticipated findings.</a:t>
            </a:r>
          </a:p>
          <a:p>
            <a:r>
              <a:rPr lang="en-US" dirty="0"/>
              <a:t>Goes through regular review process.</a:t>
            </a:r>
          </a:p>
          <a:p>
            <a:r>
              <a:rPr lang="en-US" dirty="0"/>
              <a:t>Gets published as standalone article.</a:t>
            </a:r>
          </a:p>
          <a:p>
            <a:r>
              <a:rPr lang="en-US" dirty="0"/>
              <a:t>Final paper (stage 2) will be published regardless of findings as long as methodology followed.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13C802-2F54-96C1-D632-DFB7693CA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056" y="57965"/>
            <a:ext cx="4892917" cy="2081744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</p:spTree>
    <p:extLst>
      <p:ext uri="{BB962C8B-B14F-4D97-AF65-F5344CB8AC3E}">
        <p14:creationId xmlns:p14="http://schemas.microsoft.com/office/powerpoint/2010/main" val="1078743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03F4D-7794-D38A-773E-D88449B7B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F6894-6BE5-7A8E-1A98-6F59DD54D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255A8F2-172D-F749-D79E-1B31663F8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882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BAECF1-369E-9121-AE48-1A86EDE77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activity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FB7396-63D0-101C-ED5D-45BC8EB68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683" y="1804605"/>
            <a:ext cx="817967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Get into your groups and download the two data review forms. These are for medical sciences.</a:t>
            </a:r>
          </a:p>
          <a:p>
            <a:r>
              <a:rPr lang="en-US" dirty="0"/>
              <a:t>Look at it and decide on which kinds of information need to included if you were examining an ecological study (use example paper).</a:t>
            </a:r>
          </a:p>
          <a:p>
            <a:r>
              <a:rPr lang="en-US" dirty="0"/>
              <a:t>Add columns to group spreadsheet for which kinds of information should be assessed.</a:t>
            </a:r>
          </a:p>
          <a:p>
            <a:r>
              <a:rPr lang="en-US" dirty="0"/>
              <a:t>https://cubes-</a:t>
            </a:r>
            <a:r>
              <a:rPr lang="en-US" dirty="0" err="1"/>
              <a:t>labs.com</a:t>
            </a:r>
            <a:r>
              <a:rPr lang="en-US" dirty="0"/>
              <a:t>/</a:t>
            </a:r>
            <a:r>
              <a:rPr lang="en-US" dirty="0" err="1"/>
              <a:t>sbef</a:t>
            </a:r>
            <a:r>
              <a:rPr lang="en-US" dirty="0"/>
              <a:t>-short-course-material/</a:t>
            </a:r>
          </a:p>
        </p:txBody>
      </p:sp>
      <p:pic>
        <p:nvPicPr>
          <p:cNvPr id="2" name="Picture 1" descr="A qr code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21F3B557-18AC-8820-3AC8-6DB4BEA30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352" y="1971741"/>
            <a:ext cx="2637448" cy="341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91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ES_green space equality" id="{4FC93AC9-FD58-E843-BE15-B9D7F7684D9A}" vid="{332FECA9-A67A-634D-9861-4368D82F952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371</TotalTime>
  <Words>1613</Words>
  <Application>Microsoft Macintosh PowerPoint</Application>
  <PresentationFormat>Widescreen</PresentationFormat>
  <Paragraphs>181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Poppins</vt:lpstr>
      <vt:lpstr>Office Theme</vt:lpstr>
      <vt:lpstr>PowerPoint Presentation</vt:lpstr>
      <vt:lpstr>Reviews are extremely important</vt:lpstr>
      <vt:lpstr>Steps for conducting a review</vt:lpstr>
      <vt:lpstr>Question formation</vt:lpstr>
      <vt:lpstr>Question formation</vt:lpstr>
      <vt:lpstr>Question formation</vt:lpstr>
      <vt:lpstr>Question formation</vt:lpstr>
      <vt:lpstr>PICO formula</vt:lpstr>
      <vt:lpstr>Protocol Formation</vt:lpstr>
      <vt:lpstr>Searching for studies</vt:lpstr>
      <vt:lpstr>Literature searching</vt:lpstr>
      <vt:lpstr>Screening articles</vt:lpstr>
      <vt:lpstr>Need help? Use the “craap” test</vt:lpstr>
      <vt:lpstr>Use existing tools to assess papers!</vt:lpstr>
      <vt:lpstr>PRISMA</vt:lpstr>
      <vt:lpstr>Data extraction</vt:lpstr>
      <vt:lpstr>Data thief (Java) metaDigitise (R)</vt:lpstr>
      <vt:lpstr>Evidence synthesis</vt:lpstr>
      <vt:lpstr>Reporting / Dissemination</vt:lpstr>
      <vt:lpstr>Reporting / dissemination</vt:lpstr>
      <vt:lpstr>And finally writing a review</vt:lpstr>
      <vt:lpstr>Commitment to open and transparent scholarship</vt:lpstr>
      <vt:lpstr>Registered report (stage 1)</vt:lpstr>
      <vt:lpstr>Registered report (stage 1)</vt:lpstr>
      <vt:lpstr>PowerPoint Presentation</vt:lpstr>
      <vt:lpstr>Group 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origins of green space, inequality, and restoration inertia</dc:title>
  <dc:creator>Marc Cadotte</dc:creator>
  <cp:lastModifiedBy>Marc Cadotte</cp:lastModifiedBy>
  <cp:revision>12</cp:revision>
  <dcterms:created xsi:type="dcterms:W3CDTF">2023-04-27T20:05:07Z</dcterms:created>
  <dcterms:modified xsi:type="dcterms:W3CDTF">2023-05-08T04:58:53Z</dcterms:modified>
</cp:coreProperties>
</file>