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619" r:id="rId2"/>
    <p:sldId id="275" r:id="rId3"/>
    <p:sldId id="276" r:id="rId4"/>
    <p:sldId id="277" r:id="rId5"/>
    <p:sldId id="262" r:id="rId6"/>
    <p:sldId id="280" r:id="rId7"/>
    <p:sldId id="620" r:id="rId8"/>
    <p:sldId id="621" r:id="rId9"/>
    <p:sldId id="281" r:id="rId10"/>
    <p:sldId id="290" r:id="rId11"/>
    <p:sldId id="291" r:id="rId12"/>
    <p:sldId id="622" r:id="rId13"/>
    <p:sldId id="623" r:id="rId14"/>
    <p:sldId id="299" r:id="rId15"/>
    <p:sldId id="302" r:id="rId16"/>
    <p:sldId id="318" r:id="rId17"/>
    <p:sldId id="263" r:id="rId18"/>
    <p:sldId id="264" r:id="rId19"/>
    <p:sldId id="265" r:id="rId20"/>
    <p:sldId id="266" r:id="rId21"/>
    <p:sldId id="624" r:id="rId22"/>
    <p:sldId id="267" r:id="rId23"/>
    <p:sldId id="618" r:id="rId24"/>
    <p:sldId id="268" r:id="rId25"/>
    <p:sldId id="270" r:id="rId26"/>
    <p:sldId id="271" r:id="rId27"/>
    <p:sldId id="294" r:id="rId28"/>
    <p:sldId id="416" r:id="rId29"/>
    <p:sldId id="415" r:id="rId30"/>
    <p:sldId id="322" r:id="rId31"/>
    <p:sldId id="325" r:id="rId32"/>
    <p:sldId id="327" r:id="rId33"/>
    <p:sldId id="625" r:id="rId34"/>
    <p:sldId id="627" r:id="rId35"/>
    <p:sldId id="628" r:id="rId36"/>
    <p:sldId id="313" r:id="rId37"/>
    <p:sldId id="337" r:id="rId38"/>
    <p:sldId id="341" r:id="rId39"/>
    <p:sldId id="338" r:id="rId40"/>
    <p:sldId id="342" r:id="rId41"/>
    <p:sldId id="434" r:id="rId42"/>
    <p:sldId id="633" r:id="rId43"/>
    <p:sldId id="305" r:id="rId44"/>
    <p:sldId id="328" r:id="rId45"/>
    <p:sldId id="585" r:id="rId46"/>
    <p:sldId id="329" r:id="rId47"/>
    <p:sldId id="330" r:id="rId48"/>
    <p:sldId id="331" r:id="rId49"/>
    <p:sldId id="631" r:id="rId50"/>
    <p:sldId id="332" r:id="rId51"/>
    <p:sldId id="632" r:id="rId52"/>
    <p:sldId id="295" r:id="rId53"/>
    <p:sldId id="301" r:id="rId54"/>
    <p:sldId id="630" r:id="rId55"/>
    <p:sldId id="297" r:id="rId56"/>
    <p:sldId id="298" r:id="rId57"/>
    <p:sldId id="307" r:id="rId58"/>
    <p:sldId id="626" r:id="rId59"/>
    <p:sldId id="300" r:id="rId60"/>
    <p:sldId id="629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F51"/>
    <a:srgbClr val="6EA494"/>
    <a:srgbClr val="557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27"/>
    <p:restoredTop sz="96327"/>
  </p:normalViewPr>
  <p:slideViewPr>
    <p:cSldViewPr snapToGrid="0">
      <p:cViewPr varScale="1">
        <p:scale>
          <a:sx n="118" d="100"/>
          <a:sy n="118" d="100"/>
        </p:scale>
        <p:origin x="22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458C-38BA-ABEA-46D4-3F44E3F36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1485-D3A5-13A0-C828-4E94BF49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C1CD-97EE-51A2-D78A-ED5A4E2C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844F-1601-63A9-813E-3A55F3F5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1853-B20D-D681-A6E7-9D44A5A4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8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6EA494"/>
          </a:solidFill>
          <a:ln>
            <a:solidFill>
              <a:srgbClr val="6E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504AF-AA30-4497-3475-485D8EEAAEE8}"/>
              </a:ext>
            </a:extLst>
          </p:cNvPr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E3086-9679-ABE0-D8EE-1173A5A0CA81}"/>
              </a:ext>
            </a:extLst>
          </p:cNvPr>
          <p:cNvSpPr/>
          <p:nvPr userDrawn="1"/>
        </p:nvSpPr>
        <p:spPr>
          <a:xfrm>
            <a:off x="11391900" y="0"/>
            <a:ext cx="838200" cy="6858000"/>
          </a:xfrm>
          <a:prstGeom prst="rect">
            <a:avLst/>
          </a:prstGeom>
          <a:solidFill>
            <a:srgbClr val="445F51"/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445F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75B2E5-012B-A706-02B6-6EF55A4FD294}"/>
              </a:ext>
            </a:extLst>
          </p:cNvPr>
          <p:cNvSpPr/>
          <p:nvPr userDrawn="1"/>
        </p:nvSpPr>
        <p:spPr>
          <a:xfrm>
            <a:off x="1" y="1690688"/>
            <a:ext cx="12192000" cy="5167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3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445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6EA49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86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78ED78-7E8E-DAC3-5878-CB0B452ED651}"/>
              </a:ext>
            </a:extLst>
          </p:cNvPr>
          <p:cNvSpPr/>
          <p:nvPr userDrawn="1"/>
        </p:nvSpPr>
        <p:spPr>
          <a:xfrm>
            <a:off x="3148149" y="0"/>
            <a:ext cx="904385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8967-EFB2-D5C5-BF01-A71A5FB38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5645331" cy="5811838"/>
          </a:xfrm>
        </p:spPr>
        <p:txBody>
          <a:bodyPr/>
          <a:lstStyle>
            <a:lvl1pPr>
              <a:defRPr>
                <a:solidFill>
                  <a:srgbClr val="445F51"/>
                </a:solidFill>
              </a:defRPr>
            </a:lvl1pPr>
            <a:lvl2pPr>
              <a:defRPr>
                <a:solidFill>
                  <a:srgbClr val="445F51"/>
                </a:solidFill>
              </a:defRPr>
            </a:lvl2pPr>
            <a:lvl3pPr>
              <a:defRPr>
                <a:solidFill>
                  <a:srgbClr val="445F51"/>
                </a:solidFill>
              </a:defRPr>
            </a:lvl3pPr>
            <a:lvl4pPr>
              <a:defRPr>
                <a:solidFill>
                  <a:srgbClr val="445F51"/>
                </a:solidFill>
              </a:defRPr>
            </a:lvl4pPr>
            <a:lvl5pPr>
              <a:defRPr>
                <a:solidFill>
                  <a:srgbClr val="445F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296A-ECBD-09E4-B449-E246CA0E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1335F-DA85-EC98-93F8-3537A7A7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4B473-4806-5F79-0D2D-5811C013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16567D-13F7-BD6F-DA71-0A51275B2E05}"/>
              </a:ext>
            </a:extLst>
          </p:cNvPr>
          <p:cNvSpPr>
            <a:spLocks noChangeAspect="1"/>
          </p:cNvSpPr>
          <p:nvPr userDrawn="1"/>
        </p:nvSpPr>
        <p:spPr>
          <a:xfrm>
            <a:off x="457192" y="1181237"/>
            <a:ext cx="4824000" cy="4824000"/>
          </a:xfrm>
          <a:prstGeom prst="ellipse">
            <a:avLst/>
          </a:prstGeom>
          <a:solidFill>
            <a:srgbClr val="445F5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88B42-FA22-DA4B-5110-B350BF31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6" y="2930455"/>
            <a:ext cx="4609011" cy="1325563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16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7D3-5C02-F15F-278E-FD4C7694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1211-4C0E-0EBE-148F-9C179E548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AA0DC-228A-7545-17A6-A903869C7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15DE-5C80-8795-0A02-D8C3477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EE2B-6AFD-D7F0-5527-68780506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4FBB-6FCA-B578-628A-7AF0E61E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C267-0481-B202-B834-048BE6C92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A2CD8-8CF5-2122-B042-5A987291D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DC19-08B2-CE79-EE97-CDA3594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DE81-B1D9-3896-C750-2667D03B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9863E-C1CB-C803-B76F-7E4EF1B4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4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5A70-9C01-414F-355A-4A469CE7C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0AE55-675D-C409-B0EF-78544C7D4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64C8F-BA64-3461-0DE4-42B50F084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D40CFC-4251-5870-606E-462777D4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002E7-3912-C0F9-9D39-70EF87AAE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D736E-F81C-31FA-6BD2-818351777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C2C5ED-492F-6099-BA0A-B6BEAB4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31409-E782-DEA2-5C70-458BAED1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0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1FDE-CC37-8C68-65D2-6E4820E4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94832-6DD1-7A79-D972-96E53390E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2E837-688E-A208-5349-93720285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8FF6-56F0-7C07-E143-D1DD25F8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F9250-32D2-A812-5FED-1FE2D3E6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DB089-9BBF-55D8-380C-1F9D198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E235-A464-8F6A-7CBB-8027BF11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4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002-60D7-E1EB-BB8D-AD7F1436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2FE8-0B63-2E59-DC72-985E4F35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87E8-9140-A76A-F42A-FEB64E8A0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9BE6E-0C93-ECE1-67A6-A40D9AC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D6B20-4E39-B516-9E43-1E8A27A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8BC0-A371-B680-3BDA-135C4D8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3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4BEE-CB80-B75C-4665-950544A9A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7269D-23F2-8399-0A89-3AE67602C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60DA-D11F-72C8-4EC2-D47E9D908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766D1-C07C-D243-46D3-F390D183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40BB8-F6A0-74A3-C5C7-D7B7B720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BC3C6-701D-5A7E-ACD4-0E6FB872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8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4A95-5761-6F06-E8CA-F5E8768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30A97-443E-8B0A-C284-E5E51AFF7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1F62-2329-E218-AD3F-10319E7AE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EEC7-531E-4261-3BBF-57A69F9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5D323-677F-25BB-C921-E86814B2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9683F2-6E51-3207-7A36-8652F0293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B8A5E-00A9-8876-F3DA-47D42D76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4EF73-9210-FE94-6B73-496CBFC7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88A07-5A50-4342-B090-88F84171C44A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5C96D-3BFE-5CBC-7A0F-38FD42CE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466E4-3F5E-BED9-79AD-D853A60A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8652-AFFE-AB41-9001-10FABD423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0648B2-89A0-5F41-B753-18E0EB7421E0}"/>
              </a:ext>
            </a:extLst>
          </p:cNvPr>
          <p:cNvSpPr>
            <a:spLocks noChangeAspect="1"/>
          </p:cNvSpPr>
          <p:nvPr userDrawn="1"/>
        </p:nvSpPr>
        <p:spPr>
          <a:xfrm>
            <a:off x="10819845" y="4975922"/>
            <a:ext cx="1056000" cy="79622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86383D2-782E-5F4F-9E77-F1CF2C1D64BD}"/>
              </a:ext>
            </a:extLst>
          </p:cNvPr>
          <p:cNvSpPr>
            <a:spLocks/>
          </p:cNvSpPr>
          <p:nvPr userDrawn="1"/>
        </p:nvSpPr>
        <p:spPr>
          <a:xfrm>
            <a:off x="11510048" y="148650"/>
            <a:ext cx="384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6CC3A3-565E-0C48-BC31-E0C5658C9ED5}"/>
              </a:ext>
            </a:extLst>
          </p:cNvPr>
          <p:cNvSpPr>
            <a:spLocks/>
          </p:cNvSpPr>
          <p:nvPr userDrawn="1"/>
        </p:nvSpPr>
        <p:spPr>
          <a:xfrm>
            <a:off x="11774048" y="706080"/>
            <a:ext cx="240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9EA55B-0407-334C-8729-363792A493E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845" y="4388723"/>
            <a:ext cx="384000" cy="289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AB5BA-A1A9-994B-AD0F-9FB8BB45EDF3}"/>
              </a:ext>
            </a:extLst>
          </p:cNvPr>
          <p:cNvSpPr>
            <a:spLocks noChangeAspect="1"/>
          </p:cNvSpPr>
          <p:nvPr userDrawn="1"/>
        </p:nvSpPr>
        <p:spPr>
          <a:xfrm>
            <a:off x="11390048" y="4256197"/>
            <a:ext cx="240000" cy="1809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159BD-A595-A440-9B0C-C1E8F6185865}"/>
              </a:ext>
            </a:extLst>
          </p:cNvPr>
          <p:cNvSpPr>
            <a:spLocks/>
          </p:cNvSpPr>
          <p:nvPr userDrawn="1"/>
        </p:nvSpPr>
        <p:spPr>
          <a:xfrm>
            <a:off x="11011845" y="433464"/>
            <a:ext cx="336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F3FB9D-B00D-9548-843B-2A75D9FBAD9B}"/>
              </a:ext>
            </a:extLst>
          </p:cNvPr>
          <p:cNvSpPr>
            <a:spLocks noChangeAspect="1"/>
          </p:cNvSpPr>
          <p:nvPr userDrawn="1"/>
        </p:nvSpPr>
        <p:spPr>
          <a:xfrm>
            <a:off x="10846565" y="6212103"/>
            <a:ext cx="336000" cy="2533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92B2F3-B86E-E747-A2F6-BA74E99492CC}"/>
              </a:ext>
            </a:extLst>
          </p:cNvPr>
          <p:cNvSpPr>
            <a:spLocks noChangeAspect="1"/>
          </p:cNvSpPr>
          <p:nvPr userDrawn="1"/>
        </p:nvSpPr>
        <p:spPr>
          <a:xfrm>
            <a:off x="25221" y="514079"/>
            <a:ext cx="384000" cy="38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4BC7E5-A51D-F346-8A6C-BF969E2A4544}"/>
              </a:ext>
            </a:extLst>
          </p:cNvPr>
          <p:cNvSpPr>
            <a:spLocks noChangeAspect="1"/>
          </p:cNvSpPr>
          <p:nvPr userDrawn="1"/>
        </p:nvSpPr>
        <p:spPr>
          <a:xfrm>
            <a:off x="217221" y="148649"/>
            <a:ext cx="240000" cy="24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31763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90"/>
          </a:xfrm>
          <a:ln>
            <a:noFill/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779753-0377-A14D-82F5-9468172D77E8}"/>
              </a:ext>
            </a:extLst>
          </p:cNvPr>
          <p:cNvSpPr/>
          <p:nvPr userDrawn="1"/>
        </p:nvSpPr>
        <p:spPr>
          <a:xfrm>
            <a:off x="131805" y="98855"/>
            <a:ext cx="11944865" cy="148281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13145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90"/>
          </a:xfrm>
          <a:ln>
            <a:noFill/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779753-0377-A14D-82F5-9468172D77E8}"/>
              </a:ext>
            </a:extLst>
          </p:cNvPr>
          <p:cNvSpPr/>
          <p:nvPr userDrawn="1"/>
        </p:nvSpPr>
        <p:spPr>
          <a:xfrm>
            <a:off x="131805" y="98855"/>
            <a:ext cx="11944865" cy="148281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2223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A4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6FC-FE63-760B-C597-67199F4B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70896-ECA4-4667-5C19-8410FA448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F65-BB8C-3A62-E2EE-E14CA4503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888A07-5A50-4342-B090-88F84171C44A}" type="datetimeFigureOut">
              <a:rPr lang="en-US" smtClean="0"/>
              <a:pPr/>
              <a:t>5/8/23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2FF9A-659B-8780-A9DC-465DD88E1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B3C-2C4D-323E-54F7-05007BCE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248652-AFFE-AB41-9001-10FABD42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2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2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1" r:id="rId18"/>
    <p:sldLayoutId id="2147483668" r:id="rId19"/>
    <p:sldLayoutId id="214748366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svg"/><Relationship Id="rId15" Type="http://schemas.openxmlformats.org/officeDocument/2006/relationships/image" Target="../media/image48.png"/><Relationship Id="rId10" Type="http://schemas.openxmlformats.org/officeDocument/2006/relationships/image" Target="../media/image43.svg"/><Relationship Id="rId19" Type="http://schemas.openxmlformats.org/officeDocument/2006/relationships/image" Target="../media/image52.emf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13" Type="http://schemas.openxmlformats.org/officeDocument/2006/relationships/image" Target="../media/image76.png"/><Relationship Id="rId18" Type="http://schemas.openxmlformats.org/officeDocument/2006/relationships/image" Target="../media/image8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svg"/><Relationship Id="rId17" Type="http://schemas.openxmlformats.org/officeDocument/2006/relationships/image" Target="../media/image80.png"/><Relationship Id="rId2" Type="http://schemas.openxmlformats.org/officeDocument/2006/relationships/image" Target="../media/image65.png"/><Relationship Id="rId16" Type="http://schemas.openxmlformats.org/officeDocument/2006/relationships/image" Target="../media/image79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sv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svg"/><Relationship Id="rId4" Type="http://schemas.openxmlformats.org/officeDocument/2006/relationships/image" Target="../media/image67.svg"/><Relationship Id="rId9" Type="http://schemas.openxmlformats.org/officeDocument/2006/relationships/image" Target="../media/image72.png"/><Relationship Id="rId14" Type="http://schemas.openxmlformats.org/officeDocument/2006/relationships/image" Target="../media/image7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19.pd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7.png"/><Relationship Id="rId4" Type="http://schemas.openxmlformats.org/officeDocument/2006/relationships/image" Target="../media/image120.pd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svg"/><Relationship Id="rId3" Type="http://schemas.openxmlformats.org/officeDocument/2006/relationships/image" Target="../media/image106.png"/><Relationship Id="rId7" Type="http://schemas.openxmlformats.org/officeDocument/2006/relationships/image" Target="../media/image110.svg"/><Relationship Id="rId12" Type="http://schemas.openxmlformats.org/officeDocument/2006/relationships/image" Target="../media/image115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11" Type="http://schemas.openxmlformats.org/officeDocument/2006/relationships/image" Target="../media/image114.svg"/><Relationship Id="rId5" Type="http://schemas.openxmlformats.org/officeDocument/2006/relationships/image" Target="../media/image108.jpeg"/><Relationship Id="rId10" Type="http://schemas.openxmlformats.org/officeDocument/2006/relationships/image" Target="../media/image113.png"/><Relationship Id="rId4" Type="http://schemas.openxmlformats.org/officeDocument/2006/relationships/image" Target="../media/image107.jpeg"/><Relationship Id="rId9" Type="http://schemas.openxmlformats.org/officeDocument/2006/relationships/image" Target="../media/image112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sv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svg"/><Relationship Id="rId5" Type="http://schemas.openxmlformats.org/officeDocument/2006/relationships/image" Target="../media/image111.png"/><Relationship Id="rId10" Type="http://schemas.openxmlformats.org/officeDocument/2006/relationships/image" Target="../media/image116.svg"/><Relationship Id="rId4" Type="http://schemas.openxmlformats.org/officeDocument/2006/relationships/image" Target="../media/image110.svg"/><Relationship Id="rId9" Type="http://schemas.openxmlformats.org/officeDocument/2006/relationships/image" Target="../media/image1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10.svg"/><Relationship Id="rId18" Type="http://schemas.openxmlformats.org/officeDocument/2006/relationships/image" Target="../media/image115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09.png"/><Relationship Id="rId17" Type="http://schemas.openxmlformats.org/officeDocument/2006/relationships/image" Target="../media/image114.svg"/><Relationship Id="rId2" Type="http://schemas.openxmlformats.org/officeDocument/2006/relationships/image" Target="../media/image118.png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12.svg"/><Relationship Id="rId10" Type="http://schemas.openxmlformats.org/officeDocument/2006/relationships/image" Target="../media/image126.png"/><Relationship Id="rId19" Type="http://schemas.openxmlformats.org/officeDocument/2006/relationships/image" Target="../media/image116.sv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7.png"/><Relationship Id="rId3" Type="http://schemas.openxmlformats.org/officeDocument/2006/relationships/image" Target="../media/image131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openxmlformats.org/officeDocument/2006/relationships/image" Target="../media/image141.png"/><Relationship Id="rId2" Type="http://schemas.openxmlformats.org/officeDocument/2006/relationships/image" Target="../media/image130.png"/><Relationship Id="rId16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3.png"/><Relationship Id="rId11" Type="http://schemas.openxmlformats.org/officeDocument/2006/relationships/image" Target="../media/image136.png"/><Relationship Id="rId5" Type="http://schemas.microsoft.com/office/2007/relationships/hdphoto" Target="../media/hdphoto2.wdp"/><Relationship Id="rId15" Type="http://schemas.openxmlformats.org/officeDocument/2006/relationships/image" Target="../media/image139.png"/><Relationship Id="rId10" Type="http://schemas.openxmlformats.org/officeDocument/2006/relationships/image" Target="../media/image135.png"/><Relationship Id="rId4" Type="http://schemas.openxmlformats.org/officeDocument/2006/relationships/image" Target="../media/image132.png"/><Relationship Id="rId9" Type="http://schemas.microsoft.com/office/2007/relationships/hdphoto" Target="../media/hdphoto4.wdp"/><Relationship Id="rId14" Type="http://schemas.openxmlformats.org/officeDocument/2006/relationships/image" Target="../media/image13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1.emf"/><Relationship Id="rId5" Type="http://schemas.openxmlformats.org/officeDocument/2006/relationships/image" Target="../media/image150.emf"/><Relationship Id="rId4" Type="http://schemas.openxmlformats.org/officeDocument/2006/relationships/image" Target="../media/image149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A504C53-1927-AB0E-EAAE-9F6B54FBE1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l="20931" t="14973" r="15506" b="18105"/>
          <a:stretch/>
        </p:blipFill>
        <p:spPr>
          <a:xfrm rot="14746046">
            <a:off x="5102446" y="-267873"/>
            <a:ext cx="7515417" cy="7655239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C996-CF88-72DD-504A-886A304DBCD8}"/>
              </a:ext>
            </a:extLst>
          </p:cNvPr>
          <p:cNvSpPr/>
          <p:nvPr/>
        </p:nvSpPr>
        <p:spPr>
          <a:xfrm>
            <a:off x="0" y="0"/>
            <a:ext cx="8595360" cy="6858000"/>
          </a:xfrm>
          <a:prstGeom prst="rect">
            <a:avLst/>
          </a:prstGeom>
          <a:solidFill>
            <a:srgbClr val="6EA494">
              <a:alpha val="80000"/>
            </a:srgbClr>
          </a:solidFill>
          <a:ln>
            <a:solidFill>
              <a:srgbClr val="6EA494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78C9A2-A150-549F-2BAE-BC7D6D91E311}"/>
              </a:ext>
            </a:extLst>
          </p:cNvPr>
          <p:cNvSpPr>
            <a:spLocks noChangeAspect="1"/>
          </p:cNvSpPr>
          <p:nvPr/>
        </p:nvSpPr>
        <p:spPr>
          <a:xfrm>
            <a:off x="5345026" y="11027"/>
            <a:ext cx="6846973" cy="6846973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289CE2-3319-0906-B2A1-1A0514AE237E}"/>
              </a:ext>
            </a:extLst>
          </p:cNvPr>
          <p:cNvSpPr txBox="1">
            <a:spLocks/>
          </p:cNvSpPr>
          <p:nvPr/>
        </p:nvSpPr>
        <p:spPr>
          <a:xfrm>
            <a:off x="126275" y="1433286"/>
            <a:ext cx="568669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/>
            <a:r>
              <a:rPr lang="en-US" sz="3600" dirty="0"/>
              <a:t>Biodiversity &amp; Ecosystem functioning under anthropogenic stressors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2629C7A-0316-8DB5-708B-19B02CBADE6A}"/>
              </a:ext>
            </a:extLst>
          </p:cNvPr>
          <p:cNvSpPr txBox="1">
            <a:spLocks/>
          </p:cNvSpPr>
          <p:nvPr/>
        </p:nvSpPr>
        <p:spPr>
          <a:xfrm>
            <a:off x="126275" y="391296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Marc W Cadotte</a:t>
            </a:r>
          </a:p>
          <a:p>
            <a:pPr algn="l"/>
            <a:r>
              <a:rPr lang="en-US"/>
              <a:t>University of Toronto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803089-E4A1-3283-23AA-D76A5FB48122}"/>
              </a:ext>
            </a:extLst>
          </p:cNvPr>
          <p:cNvSpPr txBox="1"/>
          <p:nvPr/>
        </p:nvSpPr>
        <p:spPr>
          <a:xfrm>
            <a:off x="126275" y="6211540"/>
            <a:ext cx="4605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Session 2.1: </a:t>
            </a:r>
            <a:r>
              <a:rPr lang="en-CA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Measuring biodiversity</a:t>
            </a:r>
          </a:p>
        </p:txBody>
      </p:sp>
    </p:spTree>
    <p:extLst>
      <p:ext uri="{BB962C8B-B14F-4D97-AF65-F5344CB8AC3E}">
        <p14:creationId xmlns:p14="http://schemas.microsoft.com/office/powerpoint/2010/main" val="325273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Body"/>
          <p:cNvSpPr txBox="1">
            <a:spLocks noGrp="1"/>
          </p:cNvSpPr>
          <p:nvPr>
            <p:ph type="body" idx="1"/>
          </p:nvPr>
        </p:nvSpPr>
        <p:spPr>
          <a:xfrm>
            <a:off x="1981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image9.png" descr="image9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0"/>
            <a:ext cx="5638800" cy="3733800"/>
          </a:xfrm>
          <a:prstGeom prst="rect">
            <a:avLst/>
          </a:prstGeom>
          <a:ln w="28575">
            <a:solidFill>
              <a:srgbClr val="EEECE1"/>
            </a:solidFill>
            <a:miter/>
          </a:ln>
        </p:spPr>
      </p:pic>
      <p:pic>
        <p:nvPicPr>
          <p:cNvPr id="202" name="old_field_thin.png                                             0042126AMacintosh HD                   C63A95C4:" descr="old_field_thin.png                                             0042126AMacintosh HD                   C63A95C4: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3762378"/>
            <a:ext cx="9144000" cy="3095625"/>
          </a:xfrm>
          <a:prstGeom prst="rect">
            <a:avLst/>
          </a:prstGeom>
          <a:ln w="19050">
            <a:solidFill>
              <a:srgbClr val="EEECE1"/>
            </a:solidFill>
            <a:miter/>
          </a:ln>
        </p:spPr>
      </p:pic>
      <p:pic>
        <p:nvPicPr>
          <p:cNvPr id="203" name="&#10;Picture 1.png                                                  000A9B06Macintosh HD                   C63A95C4:" descr="Picture 1.png                                                  000A9B06Macintosh HD                   C63A95C4: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3505200" cy="3733800"/>
          </a:xfrm>
          <a:prstGeom prst="rect">
            <a:avLst/>
          </a:prstGeom>
          <a:ln w="28575">
            <a:solidFill>
              <a:srgbClr val="EEECE1"/>
            </a:solidFill>
            <a:miter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EF674-1967-F31D-62F1-74006864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453B7-3136-BB33-A7A9-897ABC170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7" name="Picture 2.png" descr="Pictur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48" y="1690688"/>
            <a:ext cx="8978903" cy="506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5.png" descr="Picture 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34" y="0"/>
            <a:ext cx="4171375" cy="1851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473A1-0749-A2BD-EC49-971ECB53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CB6EA-7BEB-89DD-0F18-22E806113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2" name="Picture 3.png" descr="Pictur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78063"/>
            <a:ext cx="9144000" cy="3848103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Line"/>
          <p:cNvSpPr/>
          <p:nvPr/>
        </p:nvSpPr>
        <p:spPr>
          <a:xfrm flipV="1">
            <a:off x="5960954" y="2523434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5" name="Line"/>
          <p:cNvSpPr/>
          <p:nvPr/>
        </p:nvSpPr>
        <p:spPr>
          <a:xfrm flipV="1">
            <a:off x="5630898" y="2787322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6" name="Line"/>
          <p:cNvSpPr/>
          <p:nvPr/>
        </p:nvSpPr>
        <p:spPr>
          <a:xfrm flipV="1">
            <a:off x="1981202" y="3529507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7" name="Line"/>
          <p:cNvSpPr/>
          <p:nvPr/>
        </p:nvSpPr>
        <p:spPr>
          <a:xfrm flipV="1">
            <a:off x="3466028" y="4057283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8" name="Line"/>
          <p:cNvSpPr/>
          <p:nvPr/>
        </p:nvSpPr>
        <p:spPr>
          <a:xfrm flipV="1">
            <a:off x="5148441" y="4824207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9" name="Line"/>
          <p:cNvSpPr/>
          <p:nvPr/>
        </p:nvSpPr>
        <p:spPr>
          <a:xfrm flipV="1">
            <a:off x="4665984" y="5599379"/>
            <a:ext cx="964915" cy="8247"/>
          </a:xfrm>
          <a:prstGeom prst="line">
            <a:avLst/>
          </a:prstGeom>
          <a:ln w="25400">
            <a:solidFill>
              <a:srgbClr val="445F51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pic>
        <p:nvPicPr>
          <p:cNvPr id="4" name="Picture 5.png" descr="Picture 5.png">
            <a:extLst>
              <a:ext uri="{FF2B5EF4-FFF2-40B4-BE49-F238E27FC236}">
                <a16:creationId xmlns:a16="http://schemas.microsoft.com/office/drawing/2014/main" id="{4BBCA50D-0FAC-12BB-27EC-61A79F927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34" y="0"/>
            <a:ext cx="4171375" cy="1851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21F707-391F-0D69-8A6C-C34643B2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5ED834-E178-1C6C-1A38-F63690664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5497C-420E-9542-B90A-CA4F02C9E04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56" y="568902"/>
            <a:ext cx="7626926" cy="5720195"/>
          </a:xfrm>
          <a:prstGeom prst="rect">
            <a:avLst/>
          </a:prstGeom>
        </p:spPr>
      </p:pic>
      <p:pic>
        <p:nvPicPr>
          <p:cNvPr id="8" name="image15.png" descr="image15.png">
            <a:extLst>
              <a:ext uri="{FF2B5EF4-FFF2-40B4-BE49-F238E27FC236}">
                <a16:creationId xmlns:a16="http://schemas.microsoft.com/office/drawing/2014/main" id="{BBA574A0-3B45-7A0B-7893-2EE4ADF86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0" b="99600" l="5484" r="90000">
                        <a14:foregroundMark x1="5806" y1="82800" x2="7419" y2="80000"/>
                        <a14:foregroundMark x1="39355" y1="59600" x2="26452" y2="57200"/>
                        <a14:foregroundMark x1="26452" y1="57200" x2="30323" y2="40000"/>
                        <a14:foregroundMark x1="30323" y1="40000" x2="42903" y2="34400"/>
                        <a14:foregroundMark x1="42903" y1="34400" x2="58387" y2="34800"/>
                        <a14:foregroundMark x1="58387" y1="34800" x2="70968" y2="39600"/>
                        <a14:foregroundMark x1="70968" y1="39600" x2="70000" y2="54800"/>
                        <a14:foregroundMark x1="70000" y1="54800" x2="44194" y2="54800"/>
                        <a14:foregroundMark x1="44194" y1="54800" x2="40968" y2="57200"/>
                        <a14:foregroundMark x1="45484" y1="32800" x2="41935" y2="17600"/>
                        <a14:foregroundMark x1="41935" y1="17600" x2="50000" y2="6400"/>
                        <a14:foregroundMark x1="50000" y1="6400" x2="56774" y2="19200"/>
                        <a14:foregroundMark x1="56774" y1="19200" x2="47742" y2="29600"/>
                        <a14:foregroundMark x1="47742" y1="29600" x2="35161" y2="29600"/>
                        <a14:foregroundMark x1="35161" y1="29600" x2="35484" y2="26400"/>
                        <a14:foregroundMark x1="34839" y1="96000" x2="62903" y2="96400"/>
                        <a14:foregroundMark x1="62581" y1="98000" x2="50323" y2="93200"/>
                        <a14:foregroundMark x1="50323" y1="93200" x2="37742" y2="93600"/>
                        <a14:foregroundMark x1="37742" y1="93600" x2="61613" y2="99200"/>
                        <a14:foregroundMark x1="61613" y1="99200" x2="53548" y2="93200"/>
                        <a14:foregroundMark x1="36774" y1="99600" x2="33226" y2="97200"/>
                        <a14:foregroundMark x1="34516" y1="96800" x2="34516" y2="96800"/>
                        <a14:foregroundMark x1="36774" y1="93600" x2="36774" y2="93600"/>
                        <a14:foregroundMark x1="36774" y1="93600" x2="35806" y2="97200"/>
                        <a14:foregroundMark x1="32903" y1="97200" x2="32903" y2="97200"/>
                        <a14:foregroundMark x1="34516" y1="92000" x2="34516" y2="9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2808" y="1460500"/>
            <a:ext cx="3937000" cy="317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Measures of divers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Measures of diversity</a:t>
            </a:r>
          </a:p>
        </p:txBody>
      </p:sp>
      <p:sp>
        <p:nvSpPr>
          <p:cNvPr id="230" name="What do we wish to measure and why?…"/>
          <p:cNvSpPr txBox="1">
            <a:spLocks noGrp="1"/>
          </p:cNvSpPr>
          <p:nvPr>
            <p:ph type="body" sz="half" idx="1"/>
          </p:nvPr>
        </p:nvSpPr>
        <p:spPr>
          <a:xfrm>
            <a:off x="1094510" y="1558638"/>
            <a:ext cx="5326956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94887" indent="-294887" defTabSz="393182">
              <a:spcBef>
                <a:spcPts val="600"/>
              </a:spcBef>
              <a:defRPr sz="2752"/>
            </a:pPr>
            <a:r>
              <a:rPr dirty="0"/>
              <a:t>What do we wish to measure and why?</a:t>
            </a:r>
          </a:p>
          <a:p>
            <a:pPr marL="294887" indent="-294887" defTabSz="393182">
              <a:spcBef>
                <a:spcPts val="600"/>
              </a:spcBef>
              <a:defRPr sz="2752"/>
            </a:pPr>
            <a:r>
              <a:rPr dirty="0"/>
              <a:t>Biodiversity is ultimately about the numbers of things and variability in those numbers. If all habitats had the same number of species, then counting species would not be very informative.</a:t>
            </a:r>
          </a:p>
          <a:p>
            <a:pPr marL="294887" indent="-294887" defTabSz="393182">
              <a:spcBef>
                <a:spcPts val="600"/>
              </a:spcBef>
              <a:defRPr sz="2752"/>
            </a:pPr>
            <a:r>
              <a:rPr dirty="0"/>
              <a:t>Should we be concerned with more than one measure?</a:t>
            </a:r>
          </a:p>
        </p:txBody>
      </p:sp>
      <p:pic>
        <p:nvPicPr>
          <p:cNvPr id="231" name="Screen Shot 2017-01-05 at 8.43.55 AM.png" descr="Screen Shot 2017-01-05 at 8.43.55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031" y="1558638"/>
            <a:ext cx="4073351" cy="4088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31538C-C675-622B-2D3B-BA691F222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C61BA0-DF0C-61D5-A405-089AF1565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99" y="2400423"/>
            <a:ext cx="4609011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Does our measure of diversity change our understanding of Biodiversity-ecosystem function relationships?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6BED20-7D8D-60C3-FDA2-9C99163773CF}"/>
              </a:ext>
            </a:extLst>
          </p:cNvPr>
          <p:cNvSpPr/>
          <p:nvPr/>
        </p:nvSpPr>
        <p:spPr>
          <a:xfrm>
            <a:off x="6512940" y="365125"/>
            <a:ext cx="4292301" cy="3001383"/>
          </a:xfrm>
          <a:prstGeom prst="rect">
            <a:avLst/>
          </a:prstGeom>
          <a:solidFill>
            <a:srgbClr val="CDF2E6"/>
          </a:solidFill>
          <a:ln w="41275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CB520-74D3-678D-E31A-F6077FECC31A}"/>
              </a:ext>
            </a:extLst>
          </p:cNvPr>
          <p:cNvSpPr txBox="1"/>
          <p:nvPr/>
        </p:nvSpPr>
        <p:spPr>
          <a:xfrm rot="16200000">
            <a:off x="4895671" y="1665760"/>
            <a:ext cx="2567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445F51"/>
                </a:solidFill>
              </a:rPr>
              <a:t>Functioning (biomass)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08059C4-AFF9-7A76-2779-5DE252B2DB1F}"/>
              </a:ext>
            </a:extLst>
          </p:cNvPr>
          <p:cNvSpPr>
            <a:spLocks noChangeAspect="1"/>
          </p:cNvSpPr>
          <p:nvPr/>
        </p:nvSpPr>
        <p:spPr>
          <a:xfrm>
            <a:off x="6814152" y="2645741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5882BAF-F628-1B11-7D0D-423E15CB20A0}"/>
              </a:ext>
            </a:extLst>
          </p:cNvPr>
          <p:cNvSpPr>
            <a:spLocks noChangeAspect="1"/>
          </p:cNvSpPr>
          <p:nvPr/>
        </p:nvSpPr>
        <p:spPr>
          <a:xfrm>
            <a:off x="7034965" y="2162183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E5F7558-4A98-2332-0F97-596FFC9680CB}"/>
              </a:ext>
            </a:extLst>
          </p:cNvPr>
          <p:cNvSpPr>
            <a:spLocks noChangeAspect="1"/>
          </p:cNvSpPr>
          <p:nvPr/>
        </p:nvSpPr>
        <p:spPr>
          <a:xfrm>
            <a:off x="7297622" y="2294450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01028D9-E0B5-B2C2-C91C-25CC6FD5AA61}"/>
              </a:ext>
            </a:extLst>
          </p:cNvPr>
          <p:cNvSpPr>
            <a:spLocks noChangeAspect="1"/>
          </p:cNvSpPr>
          <p:nvPr/>
        </p:nvSpPr>
        <p:spPr>
          <a:xfrm>
            <a:off x="7573498" y="2095687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220193-73B7-8DA1-215D-1B80D6B341E9}"/>
              </a:ext>
            </a:extLst>
          </p:cNvPr>
          <p:cNvSpPr>
            <a:spLocks noChangeAspect="1"/>
          </p:cNvSpPr>
          <p:nvPr/>
        </p:nvSpPr>
        <p:spPr>
          <a:xfrm>
            <a:off x="8112031" y="2010036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CD52D2-41CF-F91E-EC82-4B269A150151}"/>
              </a:ext>
            </a:extLst>
          </p:cNvPr>
          <p:cNvSpPr>
            <a:spLocks noChangeAspect="1"/>
          </p:cNvSpPr>
          <p:nvPr/>
        </p:nvSpPr>
        <p:spPr>
          <a:xfrm>
            <a:off x="7752142" y="1696993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62316C5-2B3B-363B-8D1E-0FB0E08C62EA}"/>
              </a:ext>
            </a:extLst>
          </p:cNvPr>
          <p:cNvSpPr>
            <a:spLocks noChangeAspect="1"/>
          </p:cNvSpPr>
          <p:nvPr/>
        </p:nvSpPr>
        <p:spPr>
          <a:xfrm>
            <a:off x="8274346" y="1435194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1F26E9-565A-D167-0932-316CA2A7F711}"/>
              </a:ext>
            </a:extLst>
          </p:cNvPr>
          <p:cNvSpPr>
            <a:spLocks noChangeAspect="1"/>
          </p:cNvSpPr>
          <p:nvPr/>
        </p:nvSpPr>
        <p:spPr>
          <a:xfrm>
            <a:off x="8537003" y="1567461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173901-5108-404C-C055-4DA159A97A84}"/>
              </a:ext>
            </a:extLst>
          </p:cNvPr>
          <p:cNvSpPr>
            <a:spLocks noChangeAspect="1"/>
          </p:cNvSpPr>
          <p:nvPr/>
        </p:nvSpPr>
        <p:spPr>
          <a:xfrm>
            <a:off x="8812879" y="1368698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A202AB-348B-9DAB-E9B2-2F38ED57B194}"/>
              </a:ext>
            </a:extLst>
          </p:cNvPr>
          <p:cNvSpPr>
            <a:spLocks noChangeAspect="1"/>
          </p:cNvSpPr>
          <p:nvPr/>
        </p:nvSpPr>
        <p:spPr>
          <a:xfrm>
            <a:off x="9351412" y="1283047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7E480BC-616D-DE31-52B1-FB2255D82107}"/>
              </a:ext>
            </a:extLst>
          </p:cNvPr>
          <p:cNvSpPr>
            <a:spLocks noChangeAspect="1"/>
          </p:cNvSpPr>
          <p:nvPr/>
        </p:nvSpPr>
        <p:spPr>
          <a:xfrm>
            <a:off x="9351412" y="1639588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842DBCF-B990-0A8C-1198-D1C639BE7816}"/>
              </a:ext>
            </a:extLst>
          </p:cNvPr>
          <p:cNvSpPr>
            <a:spLocks noChangeAspect="1"/>
          </p:cNvSpPr>
          <p:nvPr/>
        </p:nvSpPr>
        <p:spPr>
          <a:xfrm>
            <a:off x="9934118" y="1038953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6580F54-BD0D-3199-7F9F-62A593463CD4}"/>
              </a:ext>
            </a:extLst>
          </p:cNvPr>
          <p:cNvSpPr>
            <a:spLocks noChangeAspect="1"/>
          </p:cNvSpPr>
          <p:nvPr/>
        </p:nvSpPr>
        <p:spPr>
          <a:xfrm>
            <a:off x="9934118" y="1507194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A4D6B5A4-3E57-45DA-E535-F8F3766FFA06}"/>
              </a:ext>
            </a:extLst>
          </p:cNvPr>
          <p:cNvSpPr/>
          <p:nvPr/>
        </p:nvSpPr>
        <p:spPr>
          <a:xfrm>
            <a:off x="6566727" y="1301040"/>
            <a:ext cx="3905026" cy="1990165"/>
          </a:xfrm>
          <a:custGeom>
            <a:avLst/>
            <a:gdLst>
              <a:gd name="connsiteX0" fmla="*/ 0 w 3905026"/>
              <a:gd name="connsiteY0" fmla="*/ 1990165 h 1990165"/>
              <a:gd name="connsiteX1" fmla="*/ 516367 w 3905026"/>
              <a:gd name="connsiteY1" fmla="*/ 1204857 h 1990165"/>
              <a:gd name="connsiteX2" fmla="*/ 1086523 w 3905026"/>
              <a:gd name="connsiteY2" fmla="*/ 720763 h 1990165"/>
              <a:gd name="connsiteX3" fmla="*/ 2194560 w 3905026"/>
              <a:gd name="connsiteY3" fmla="*/ 279699 h 1990165"/>
              <a:gd name="connsiteX4" fmla="*/ 3238052 w 3905026"/>
              <a:gd name="connsiteY4" fmla="*/ 64546 h 1990165"/>
              <a:gd name="connsiteX5" fmla="*/ 3905026 w 3905026"/>
              <a:gd name="connsiteY5" fmla="*/ 0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5026" h="1990165">
                <a:moveTo>
                  <a:pt x="0" y="1990165"/>
                </a:moveTo>
                <a:cubicBezTo>
                  <a:pt x="167640" y="1703294"/>
                  <a:pt x="335280" y="1416424"/>
                  <a:pt x="516367" y="1204857"/>
                </a:cubicBezTo>
                <a:cubicBezTo>
                  <a:pt x="697454" y="993290"/>
                  <a:pt x="806824" y="874956"/>
                  <a:pt x="1086523" y="720763"/>
                </a:cubicBezTo>
                <a:cubicBezTo>
                  <a:pt x="1366222" y="566570"/>
                  <a:pt x="1835972" y="389068"/>
                  <a:pt x="2194560" y="279699"/>
                </a:cubicBezTo>
                <a:cubicBezTo>
                  <a:pt x="2553148" y="170330"/>
                  <a:pt x="2952974" y="111163"/>
                  <a:pt x="3238052" y="64546"/>
                </a:cubicBezTo>
                <a:cubicBezTo>
                  <a:pt x="3523130" y="17929"/>
                  <a:pt x="3714078" y="8964"/>
                  <a:pt x="3905026" y="0"/>
                </a:cubicBezTo>
              </a:path>
            </a:pathLst>
          </a:custGeom>
          <a:noFill/>
          <a:ln w="47625"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D65414-A778-AEF1-A906-5E226FE396CF}"/>
              </a:ext>
            </a:extLst>
          </p:cNvPr>
          <p:cNvSpPr/>
          <p:nvPr/>
        </p:nvSpPr>
        <p:spPr>
          <a:xfrm>
            <a:off x="6512940" y="3465464"/>
            <a:ext cx="4292301" cy="3001383"/>
          </a:xfrm>
          <a:prstGeom prst="rect">
            <a:avLst/>
          </a:prstGeom>
          <a:solidFill>
            <a:srgbClr val="CDF2E6"/>
          </a:solidFill>
          <a:ln w="41275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039B42-5535-BC27-CC6A-C3EDCA67EC53}"/>
              </a:ext>
            </a:extLst>
          </p:cNvPr>
          <p:cNvSpPr txBox="1"/>
          <p:nvPr/>
        </p:nvSpPr>
        <p:spPr>
          <a:xfrm>
            <a:off x="7873763" y="6507626"/>
            <a:ext cx="1400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445F51"/>
                </a:solidFill>
              </a:rPr>
              <a:t>Biodiversity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5BB2D0-CD7D-CA71-5BE2-F67B5174E51E}"/>
              </a:ext>
            </a:extLst>
          </p:cNvPr>
          <p:cNvSpPr txBox="1"/>
          <p:nvPr/>
        </p:nvSpPr>
        <p:spPr>
          <a:xfrm rot="16200000">
            <a:off x="4895671" y="4766099"/>
            <a:ext cx="2567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445F51"/>
                </a:solidFill>
              </a:rPr>
              <a:t>Functioning (biomass)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9BC5BFC-8F73-0EC0-B220-C1F58E8FF4E8}"/>
              </a:ext>
            </a:extLst>
          </p:cNvPr>
          <p:cNvSpPr>
            <a:spLocks noChangeAspect="1"/>
          </p:cNvSpPr>
          <p:nvPr/>
        </p:nvSpPr>
        <p:spPr>
          <a:xfrm>
            <a:off x="6814152" y="5746080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6E6F6A6-8B73-BAE9-72FA-618926D37C8D}"/>
              </a:ext>
            </a:extLst>
          </p:cNvPr>
          <p:cNvSpPr>
            <a:spLocks noChangeAspect="1"/>
          </p:cNvSpPr>
          <p:nvPr/>
        </p:nvSpPr>
        <p:spPr>
          <a:xfrm>
            <a:off x="7034965" y="5262522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6D05BBD-21F5-DF68-3582-5ADC4D6560D9}"/>
              </a:ext>
            </a:extLst>
          </p:cNvPr>
          <p:cNvSpPr>
            <a:spLocks noChangeAspect="1"/>
          </p:cNvSpPr>
          <p:nvPr/>
        </p:nvSpPr>
        <p:spPr>
          <a:xfrm>
            <a:off x="7297622" y="5394789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677F4D0-A67A-8FAF-43B2-0FDB3808DC02}"/>
              </a:ext>
            </a:extLst>
          </p:cNvPr>
          <p:cNvSpPr>
            <a:spLocks noChangeAspect="1"/>
          </p:cNvSpPr>
          <p:nvPr/>
        </p:nvSpPr>
        <p:spPr>
          <a:xfrm>
            <a:off x="7573498" y="5196026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E38FE6-9A79-4B36-3447-B45E53E421F2}"/>
              </a:ext>
            </a:extLst>
          </p:cNvPr>
          <p:cNvSpPr>
            <a:spLocks noChangeAspect="1"/>
          </p:cNvSpPr>
          <p:nvPr/>
        </p:nvSpPr>
        <p:spPr>
          <a:xfrm>
            <a:off x="8112031" y="4983510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587AB1-2F5A-E5B6-6C83-D454A49D5746}"/>
              </a:ext>
            </a:extLst>
          </p:cNvPr>
          <p:cNvSpPr>
            <a:spLocks noChangeAspect="1"/>
          </p:cNvSpPr>
          <p:nvPr/>
        </p:nvSpPr>
        <p:spPr>
          <a:xfrm>
            <a:off x="7752142" y="4797332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FD3F17A-88B6-DE62-A989-055BD694F177}"/>
              </a:ext>
            </a:extLst>
          </p:cNvPr>
          <p:cNvSpPr>
            <a:spLocks noChangeAspect="1"/>
          </p:cNvSpPr>
          <p:nvPr/>
        </p:nvSpPr>
        <p:spPr>
          <a:xfrm>
            <a:off x="8274346" y="4535533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669BA69-5C36-352F-1DFC-509D3B12007D}"/>
              </a:ext>
            </a:extLst>
          </p:cNvPr>
          <p:cNvSpPr>
            <a:spLocks noChangeAspect="1"/>
          </p:cNvSpPr>
          <p:nvPr/>
        </p:nvSpPr>
        <p:spPr>
          <a:xfrm>
            <a:off x="8537003" y="4667800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AE8B2FD-FF53-5E8C-9B05-8248CFB5CFDD}"/>
              </a:ext>
            </a:extLst>
          </p:cNvPr>
          <p:cNvSpPr>
            <a:spLocks noChangeAspect="1"/>
          </p:cNvSpPr>
          <p:nvPr/>
        </p:nvSpPr>
        <p:spPr>
          <a:xfrm>
            <a:off x="8812879" y="4469037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BC47DC2-C4D2-3A2B-C00D-2EFAB71258E9}"/>
              </a:ext>
            </a:extLst>
          </p:cNvPr>
          <p:cNvSpPr>
            <a:spLocks noChangeAspect="1"/>
          </p:cNvSpPr>
          <p:nvPr/>
        </p:nvSpPr>
        <p:spPr>
          <a:xfrm>
            <a:off x="9351412" y="3859945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43AE3B-9345-935E-B955-916A365DB6D0}"/>
              </a:ext>
            </a:extLst>
          </p:cNvPr>
          <p:cNvSpPr>
            <a:spLocks noChangeAspect="1"/>
          </p:cNvSpPr>
          <p:nvPr/>
        </p:nvSpPr>
        <p:spPr>
          <a:xfrm>
            <a:off x="9353733" y="4442873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DBC60A6-08D8-3DDB-6847-46393B44DDDC}"/>
              </a:ext>
            </a:extLst>
          </p:cNvPr>
          <p:cNvSpPr>
            <a:spLocks noChangeAspect="1"/>
          </p:cNvSpPr>
          <p:nvPr/>
        </p:nvSpPr>
        <p:spPr>
          <a:xfrm>
            <a:off x="10053545" y="4039210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E10A405-4544-3D25-72B0-62D7E542860C}"/>
              </a:ext>
            </a:extLst>
          </p:cNvPr>
          <p:cNvSpPr>
            <a:spLocks noChangeAspect="1"/>
          </p:cNvSpPr>
          <p:nvPr/>
        </p:nvSpPr>
        <p:spPr>
          <a:xfrm>
            <a:off x="10006118" y="3581986"/>
            <a:ext cx="144000" cy="144000"/>
          </a:xfrm>
          <a:prstGeom prst="ellipse">
            <a:avLst/>
          </a:prstGeom>
          <a:solidFill>
            <a:srgbClr val="E3543F"/>
          </a:solidFill>
          <a:ln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B5ADE989-6750-7EE1-BC0D-E15E41694B4E}"/>
              </a:ext>
            </a:extLst>
          </p:cNvPr>
          <p:cNvSpPr/>
          <p:nvPr/>
        </p:nvSpPr>
        <p:spPr>
          <a:xfrm>
            <a:off x="6566727" y="3680942"/>
            <a:ext cx="4071281" cy="2710601"/>
          </a:xfrm>
          <a:custGeom>
            <a:avLst/>
            <a:gdLst>
              <a:gd name="connsiteX0" fmla="*/ 0 w 3905026"/>
              <a:gd name="connsiteY0" fmla="*/ 1990165 h 1990165"/>
              <a:gd name="connsiteX1" fmla="*/ 516367 w 3905026"/>
              <a:gd name="connsiteY1" fmla="*/ 1204857 h 1990165"/>
              <a:gd name="connsiteX2" fmla="*/ 1086523 w 3905026"/>
              <a:gd name="connsiteY2" fmla="*/ 720763 h 1990165"/>
              <a:gd name="connsiteX3" fmla="*/ 2194560 w 3905026"/>
              <a:gd name="connsiteY3" fmla="*/ 279699 h 1990165"/>
              <a:gd name="connsiteX4" fmla="*/ 3238052 w 3905026"/>
              <a:gd name="connsiteY4" fmla="*/ 64546 h 1990165"/>
              <a:gd name="connsiteX5" fmla="*/ 3905026 w 3905026"/>
              <a:gd name="connsiteY5" fmla="*/ 0 h 1990165"/>
              <a:gd name="connsiteX0" fmla="*/ 0 w 3905026"/>
              <a:gd name="connsiteY0" fmla="*/ 1990165 h 1990165"/>
              <a:gd name="connsiteX1" fmla="*/ 516367 w 3905026"/>
              <a:gd name="connsiteY1" fmla="*/ 1204857 h 1990165"/>
              <a:gd name="connsiteX2" fmla="*/ 1086523 w 3905026"/>
              <a:gd name="connsiteY2" fmla="*/ 720763 h 1990165"/>
              <a:gd name="connsiteX3" fmla="*/ 2194560 w 3905026"/>
              <a:gd name="connsiteY3" fmla="*/ 155008 h 1990165"/>
              <a:gd name="connsiteX4" fmla="*/ 3238052 w 3905026"/>
              <a:gd name="connsiteY4" fmla="*/ 64546 h 1990165"/>
              <a:gd name="connsiteX5" fmla="*/ 3905026 w 3905026"/>
              <a:gd name="connsiteY5" fmla="*/ 0 h 1990165"/>
              <a:gd name="connsiteX0" fmla="*/ 0 w 3905026"/>
              <a:gd name="connsiteY0" fmla="*/ 2262724 h 2262724"/>
              <a:gd name="connsiteX1" fmla="*/ 516367 w 3905026"/>
              <a:gd name="connsiteY1" fmla="*/ 1477416 h 2262724"/>
              <a:gd name="connsiteX2" fmla="*/ 1086523 w 3905026"/>
              <a:gd name="connsiteY2" fmla="*/ 993322 h 2262724"/>
              <a:gd name="connsiteX3" fmla="*/ 2194560 w 3905026"/>
              <a:gd name="connsiteY3" fmla="*/ 427567 h 2262724"/>
              <a:gd name="connsiteX4" fmla="*/ 3154924 w 3905026"/>
              <a:gd name="connsiteY4" fmla="*/ 4596 h 2262724"/>
              <a:gd name="connsiteX5" fmla="*/ 3905026 w 3905026"/>
              <a:gd name="connsiteY5" fmla="*/ 272559 h 2262724"/>
              <a:gd name="connsiteX0" fmla="*/ 0 w 3905026"/>
              <a:gd name="connsiteY0" fmla="*/ 2262724 h 2262724"/>
              <a:gd name="connsiteX1" fmla="*/ 516367 w 3905026"/>
              <a:gd name="connsiteY1" fmla="*/ 1477416 h 2262724"/>
              <a:gd name="connsiteX2" fmla="*/ 1155795 w 3905026"/>
              <a:gd name="connsiteY2" fmla="*/ 1076450 h 2262724"/>
              <a:gd name="connsiteX3" fmla="*/ 2194560 w 3905026"/>
              <a:gd name="connsiteY3" fmla="*/ 427567 h 2262724"/>
              <a:gd name="connsiteX4" fmla="*/ 3154924 w 3905026"/>
              <a:gd name="connsiteY4" fmla="*/ 4596 h 2262724"/>
              <a:gd name="connsiteX5" fmla="*/ 3905026 w 3905026"/>
              <a:gd name="connsiteY5" fmla="*/ 272559 h 2262724"/>
              <a:gd name="connsiteX0" fmla="*/ 0 w 3905026"/>
              <a:gd name="connsiteY0" fmla="*/ 2262724 h 2262724"/>
              <a:gd name="connsiteX1" fmla="*/ 571785 w 3905026"/>
              <a:gd name="connsiteY1" fmla="*/ 1574398 h 2262724"/>
              <a:gd name="connsiteX2" fmla="*/ 1155795 w 3905026"/>
              <a:gd name="connsiteY2" fmla="*/ 1076450 h 2262724"/>
              <a:gd name="connsiteX3" fmla="*/ 2194560 w 3905026"/>
              <a:gd name="connsiteY3" fmla="*/ 427567 h 2262724"/>
              <a:gd name="connsiteX4" fmla="*/ 3154924 w 3905026"/>
              <a:gd name="connsiteY4" fmla="*/ 4596 h 2262724"/>
              <a:gd name="connsiteX5" fmla="*/ 3905026 w 3905026"/>
              <a:gd name="connsiteY5" fmla="*/ 272559 h 2262724"/>
              <a:gd name="connsiteX0" fmla="*/ 0 w 4071281"/>
              <a:gd name="connsiteY0" fmla="*/ 2710601 h 2710601"/>
              <a:gd name="connsiteX1" fmla="*/ 571785 w 4071281"/>
              <a:gd name="connsiteY1" fmla="*/ 2022275 h 2710601"/>
              <a:gd name="connsiteX2" fmla="*/ 1155795 w 4071281"/>
              <a:gd name="connsiteY2" fmla="*/ 1524327 h 2710601"/>
              <a:gd name="connsiteX3" fmla="*/ 2194560 w 4071281"/>
              <a:gd name="connsiteY3" fmla="*/ 875444 h 2710601"/>
              <a:gd name="connsiteX4" fmla="*/ 3154924 w 4071281"/>
              <a:gd name="connsiteY4" fmla="*/ 452473 h 2710601"/>
              <a:gd name="connsiteX5" fmla="*/ 4071281 w 4071281"/>
              <a:gd name="connsiteY5" fmla="*/ 0 h 2710601"/>
              <a:gd name="connsiteX0" fmla="*/ 0 w 4071281"/>
              <a:gd name="connsiteY0" fmla="*/ 2710601 h 2710601"/>
              <a:gd name="connsiteX1" fmla="*/ 571785 w 4071281"/>
              <a:gd name="connsiteY1" fmla="*/ 2022275 h 2710601"/>
              <a:gd name="connsiteX2" fmla="*/ 1155795 w 4071281"/>
              <a:gd name="connsiteY2" fmla="*/ 1524327 h 2710601"/>
              <a:gd name="connsiteX3" fmla="*/ 2194560 w 4071281"/>
              <a:gd name="connsiteY3" fmla="*/ 875444 h 2710601"/>
              <a:gd name="connsiteX4" fmla="*/ 3154924 w 4071281"/>
              <a:gd name="connsiteY4" fmla="*/ 452473 h 2710601"/>
              <a:gd name="connsiteX5" fmla="*/ 4071281 w 4071281"/>
              <a:gd name="connsiteY5" fmla="*/ 0 h 2710601"/>
              <a:gd name="connsiteX0" fmla="*/ 0 w 4071281"/>
              <a:gd name="connsiteY0" fmla="*/ 2710601 h 2710601"/>
              <a:gd name="connsiteX1" fmla="*/ 571785 w 4071281"/>
              <a:gd name="connsiteY1" fmla="*/ 2022275 h 2710601"/>
              <a:gd name="connsiteX2" fmla="*/ 1155795 w 4071281"/>
              <a:gd name="connsiteY2" fmla="*/ 1524327 h 2710601"/>
              <a:gd name="connsiteX3" fmla="*/ 2194560 w 4071281"/>
              <a:gd name="connsiteY3" fmla="*/ 875444 h 2710601"/>
              <a:gd name="connsiteX4" fmla="*/ 3154924 w 4071281"/>
              <a:gd name="connsiteY4" fmla="*/ 452473 h 2710601"/>
              <a:gd name="connsiteX5" fmla="*/ 4071281 w 4071281"/>
              <a:gd name="connsiteY5" fmla="*/ 0 h 2710601"/>
              <a:gd name="connsiteX0" fmla="*/ 0 w 4071281"/>
              <a:gd name="connsiteY0" fmla="*/ 2710601 h 2710601"/>
              <a:gd name="connsiteX1" fmla="*/ 571785 w 4071281"/>
              <a:gd name="connsiteY1" fmla="*/ 2022275 h 2710601"/>
              <a:gd name="connsiteX2" fmla="*/ 1155795 w 4071281"/>
              <a:gd name="connsiteY2" fmla="*/ 1524327 h 2710601"/>
              <a:gd name="connsiteX3" fmla="*/ 2194560 w 4071281"/>
              <a:gd name="connsiteY3" fmla="*/ 875444 h 2710601"/>
              <a:gd name="connsiteX4" fmla="*/ 3127215 w 4071281"/>
              <a:gd name="connsiteY4" fmla="*/ 397054 h 2710601"/>
              <a:gd name="connsiteX5" fmla="*/ 4071281 w 4071281"/>
              <a:gd name="connsiteY5" fmla="*/ 0 h 271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1281" h="2710601">
                <a:moveTo>
                  <a:pt x="0" y="2710601"/>
                </a:moveTo>
                <a:cubicBezTo>
                  <a:pt x="167640" y="2423730"/>
                  <a:pt x="379153" y="2219987"/>
                  <a:pt x="571785" y="2022275"/>
                </a:cubicBezTo>
                <a:cubicBezTo>
                  <a:pt x="764417" y="1824563"/>
                  <a:pt x="885333" y="1715465"/>
                  <a:pt x="1155795" y="1524327"/>
                </a:cubicBezTo>
                <a:cubicBezTo>
                  <a:pt x="1426257" y="1333189"/>
                  <a:pt x="1865990" y="1063323"/>
                  <a:pt x="2194560" y="875444"/>
                </a:cubicBezTo>
                <a:cubicBezTo>
                  <a:pt x="2523130" y="687565"/>
                  <a:pt x="2786719" y="512943"/>
                  <a:pt x="3127215" y="397054"/>
                </a:cubicBezTo>
                <a:cubicBezTo>
                  <a:pt x="3412293" y="239601"/>
                  <a:pt x="3880333" y="8964"/>
                  <a:pt x="4071281" y="0"/>
                </a:cubicBezTo>
              </a:path>
            </a:pathLst>
          </a:custGeom>
          <a:noFill/>
          <a:ln w="47625"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21FBAEC-7708-C327-8EE8-5B2C93D7A429}"/>
              </a:ext>
            </a:extLst>
          </p:cNvPr>
          <p:cNvSpPr txBox="1"/>
          <p:nvPr/>
        </p:nvSpPr>
        <p:spPr>
          <a:xfrm>
            <a:off x="6566727" y="405073"/>
            <a:ext cx="203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5F51"/>
                </a:solidFill>
              </a:rPr>
              <a:t>Diversity measure 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9119BB-BFEA-26F3-FBD3-D7432CC710AF}"/>
              </a:ext>
            </a:extLst>
          </p:cNvPr>
          <p:cNvSpPr txBox="1"/>
          <p:nvPr/>
        </p:nvSpPr>
        <p:spPr>
          <a:xfrm>
            <a:off x="6539295" y="3522429"/>
            <a:ext cx="203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5F51"/>
                </a:solidFill>
              </a:rPr>
              <a:t>Diversity measure 2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40F58379-DF2D-113A-7018-C69B25BC294D}"/>
              </a:ext>
            </a:extLst>
          </p:cNvPr>
          <p:cNvSpPr txBox="1">
            <a:spLocks/>
          </p:cNvSpPr>
          <p:nvPr/>
        </p:nvSpPr>
        <p:spPr>
          <a:xfrm>
            <a:off x="564213" y="4069226"/>
            <a:ext cx="4609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 sz="2400" dirty="0"/>
              <a:t>Do different diversity measures reflect different mechanisms?</a:t>
            </a:r>
          </a:p>
        </p:txBody>
      </p:sp>
    </p:spTree>
    <p:extLst>
      <p:ext uri="{BB962C8B-B14F-4D97-AF65-F5344CB8AC3E}">
        <p14:creationId xmlns:p14="http://schemas.microsoft.com/office/powerpoint/2010/main" val="311456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A302AFC-9D3E-F141-8793-AB671D4DEAD5}"/>
              </a:ext>
            </a:extLst>
          </p:cNvPr>
          <p:cNvCxnSpPr>
            <a:cxnSpLocks/>
            <a:stCxn id="24" idx="6"/>
            <a:endCxn id="29" idx="1"/>
          </p:cNvCxnSpPr>
          <p:nvPr/>
        </p:nvCxnSpPr>
        <p:spPr>
          <a:xfrm flipV="1">
            <a:off x="3685309" y="2779332"/>
            <a:ext cx="3911883" cy="107082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13477F-E5B0-19BF-8E60-D5015A58CFC1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6174790" y="2779332"/>
            <a:ext cx="1422402" cy="163777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702EA67-FFCF-D7A2-4B3F-1E0411BD448F}"/>
              </a:ext>
            </a:extLst>
          </p:cNvPr>
          <p:cNvCxnSpPr>
            <a:cxnSpLocks/>
            <a:stCxn id="26" idx="6"/>
            <a:endCxn id="29" idx="1"/>
          </p:cNvCxnSpPr>
          <p:nvPr/>
        </p:nvCxnSpPr>
        <p:spPr>
          <a:xfrm flipV="1">
            <a:off x="4033961" y="2779332"/>
            <a:ext cx="3563231" cy="293552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4DF6DB3-3A43-3480-A2BD-4E96863DF6F9}"/>
              </a:ext>
            </a:extLst>
          </p:cNvPr>
          <p:cNvSpPr/>
          <p:nvPr/>
        </p:nvSpPr>
        <p:spPr>
          <a:xfrm>
            <a:off x="1385455" y="3723838"/>
            <a:ext cx="2299854" cy="25264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DFB0C97-4BA3-070B-F7AB-94C3D644D941}"/>
              </a:ext>
            </a:extLst>
          </p:cNvPr>
          <p:cNvSpPr/>
          <p:nvPr/>
        </p:nvSpPr>
        <p:spPr>
          <a:xfrm>
            <a:off x="3971508" y="4233197"/>
            <a:ext cx="2299854" cy="25264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53F3952-0057-0D1A-2D3E-CD6A4D0489CC}"/>
              </a:ext>
            </a:extLst>
          </p:cNvPr>
          <p:cNvSpPr/>
          <p:nvPr/>
        </p:nvSpPr>
        <p:spPr>
          <a:xfrm>
            <a:off x="1734107" y="5588539"/>
            <a:ext cx="2299854" cy="25264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F6FA2F-80B2-F4F6-6150-920145B9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Scales</a:t>
            </a:r>
          </a:p>
        </p:txBody>
      </p:sp>
      <p:pic>
        <p:nvPicPr>
          <p:cNvPr id="7" name="Picture 6" descr="Picture 4">
            <a:extLst>
              <a:ext uri="{FF2B5EF4-FFF2-40B4-BE49-F238E27FC236}">
                <a16:creationId xmlns:a16="http://schemas.microsoft.com/office/drawing/2014/main" id="{933D7F61-9018-22F9-4608-85D7BC2EC0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4237" y="2594666"/>
            <a:ext cx="1337002" cy="1846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Picture 4">
            <a:extLst>
              <a:ext uri="{FF2B5EF4-FFF2-40B4-BE49-F238E27FC236}">
                <a16:creationId xmlns:a16="http://schemas.microsoft.com/office/drawing/2014/main" id="{2F75A92D-8096-1426-590D-393A246557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9496" y="3941270"/>
            <a:ext cx="1337002" cy="1846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 descr="Picture 4">
            <a:extLst>
              <a:ext uri="{FF2B5EF4-FFF2-40B4-BE49-F238E27FC236}">
                <a16:creationId xmlns:a16="http://schemas.microsoft.com/office/drawing/2014/main" id="{4C2DC63B-0474-A68D-89FB-D42FDE73B4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4243" y="2040229"/>
            <a:ext cx="1337002" cy="1846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53" descr="Picture 53">
            <a:extLst>
              <a:ext uri="{FF2B5EF4-FFF2-40B4-BE49-F238E27FC236}">
                <a16:creationId xmlns:a16="http://schemas.microsoft.com/office/drawing/2014/main" id="{D9045321-FEAE-E05B-9A00-ED1C4A5A29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0065" y="4727006"/>
            <a:ext cx="885885" cy="10307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54" descr="Picture 54">
            <a:extLst>
              <a:ext uri="{FF2B5EF4-FFF2-40B4-BE49-F238E27FC236}">
                <a16:creationId xmlns:a16="http://schemas.microsoft.com/office/drawing/2014/main" id="{669468DC-D5E7-9072-3DFA-A1F6B15214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523" y="2873070"/>
            <a:ext cx="885885" cy="10307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BE58D10E-5E2D-EC71-2636-CA83C134D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36465" y="4952859"/>
            <a:ext cx="762000" cy="762000"/>
          </a:xfrm>
          <a:prstGeom prst="rect">
            <a:avLst/>
          </a:prstGeom>
        </p:spPr>
      </p:pic>
      <p:pic>
        <p:nvPicPr>
          <p:cNvPr id="17" name="Content Placeholder 13">
            <a:extLst>
              <a:ext uri="{FF2B5EF4-FFF2-40B4-BE49-F238E27FC236}">
                <a16:creationId xmlns:a16="http://schemas.microsoft.com/office/drawing/2014/main" id="{D1A0826F-2079-43E5-B518-0ECD92F62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3349" y="3679353"/>
            <a:ext cx="762000" cy="762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00F2FB-08F3-6375-503E-D534810ED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81415" y="3091548"/>
            <a:ext cx="1041243" cy="132556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E442B96B-71F3-597B-B3B4-ADE6B40780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0902" y="2550675"/>
            <a:ext cx="1041243" cy="13255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8D6441D-3F66-8E13-C075-9C1BE29EF67D}"/>
                  </a:ext>
                </a:extLst>
              </p:cNvPr>
              <p:cNvSpPr txBox="1"/>
              <p:nvPr/>
            </p:nvSpPr>
            <p:spPr>
              <a:xfrm>
                <a:off x="7597192" y="2594666"/>
                <a:ext cx="19232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Alpha</m:t>
                      </m:r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</m:d>
                      <m:r>
                        <a:rPr lang="en-CA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8D6441D-3F66-8E13-C075-9C1BE29EF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192" y="2594666"/>
                <a:ext cx="1923283" cy="369332"/>
              </a:xfrm>
              <a:prstGeom prst="rect">
                <a:avLst/>
              </a:prstGeom>
              <a:blipFill>
                <a:blip r:embed="rId8"/>
                <a:stretch>
                  <a:fillRect l="-5263" t="-6667" r="-328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BF040A0-1006-065D-224C-BAA666CEE2AD}"/>
              </a:ext>
            </a:extLst>
          </p:cNvPr>
          <p:cNvSpPr/>
          <p:nvPr/>
        </p:nvSpPr>
        <p:spPr>
          <a:xfrm>
            <a:off x="1094509" y="2040229"/>
            <a:ext cx="5328149" cy="4125044"/>
          </a:xfrm>
          <a:prstGeom prst="roundRect">
            <a:avLst/>
          </a:prstGeom>
          <a:noFill/>
          <a:ln w="44450">
            <a:solidFill>
              <a:schemeClr val="accent6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E3571AC-D8EA-FEFC-52FE-B64FB836E3D4}"/>
                  </a:ext>
                </a:extLst>
              </p:cNvPr>
              <p:cNvSpPr txBox="1"/>
              <p:nvPr/>
            </p:nvSpPr>
            <p:spPr>
              <a:xfrm>
                <a:off x="7535650" y="3742929"/>
                <a:ext cx="21338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Gamma</m:t>
                      </m:r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CA" sz="2400" b="0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solidFill>
                                <a:schemeClr val="accent6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CA" sz="2400" b="0" i="1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E3571AC-D8EA-FEFC-52FE-B64FB836E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650" y="3742929"/>
                <a:ext cx="2133853" cy="369332"/>
              </a:xfrm>
              <a:prstGeom prst="rect">
                <a:avLst/>
              </a:prstGeom>
              <a:blipFill>
                <a:blip r:embed="rId9"/>
                <a:stretch>
                  <a:fillRect l="-2959" t="-6667" r="-2959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BBCD4C7-03FD-F63C-1255-0EA5D489642E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6446722" y="3927595"/>
            <a:ext cx="1088928" cy="799411"/>
          </a:xfrm>
          <a:prstGeom prst="line">
            <a:avLst/>
          </a:prstGeom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4061F3-ED70-917A-F561-19ED51F58BC9}"/>
                  </a:ext>
                </a:extLst>
              </p:cNvPr>
              <p:cNvSpPr txBox="1"/>
              <p:nvPr/>
            </p:nvSpPr>
            <p:spPr>
              <a:xfrm>
                <a:off x="7535650" y="5005127"/>
                <a:ext cx="1643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Beta</m:t>
                      </m:r>
                      <m:r>
                        <m:rPr>
                          <m:nor/>
                        </m:rPr>
                        <a:rPr lang="en-CA" sz="2400" b="0" i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CA" sz="2400" b="0" i="1" smtClean="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CA" sz="2400" b="0" i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400" dirty="0">
                  <a:solidFill>
                    <a:schemeClr val="accent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4061F3-ED70-917A-F561-19ED51F58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650" y="5005127"/>
                <a:ext cx="1643848" cy="369332"/>
              </a:xfrm>
              <a:prstGeom prst="rect">
                <a:avLst/>
              </a:prstGeom>
              <a:blipFill>
                <a:blip r:embed="rId10"/>
                <a:stretch>
                  <a:fillRect l="-3846" t="-6667" r="-2308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406F58B-446D-3F2B-81EF-3A467E8702E7}"/>
              </a:ext>
            </a:extLst>
          </p:cNvPr>
          <p:cNvCxnSpPr>
            <a:cxnSpLocks/>
          </p:cNvCxnSpPr>
          <p:nvPr/>
        </p:nvCxnSpPr>
        <p:spPr>
          <a:xfrm flipH="1" flipV="1">
            <a:off x="3021921" y="3967466"/>
            <a:ext cx="336498" cy="562402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39C00A2-6D06-CB04-A079-83470133D4F2}"/>
              </a:ext>
            </a:extLst>
          </p:cNvPr>
          <p:cNvCxnSpPr>
            <a:cxnSpLocks/>
          </p:cNvCxnSpPr>
          <p:nvPr/>
        </p:nvCxnSpPr>
        <p:spPr>
          <a:xfrm flipV="1">
            <a:off x="2960004" y="4511533"/>
            <a:ext cx="426794" cy="341422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09D805F-1A47-55EC-6F36-7804A3469A56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3401534" y="4359518"/>
            <a:ext cx="569974" cy="158835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1DE695DA-8EB8-779A-E912-59D4838036D1}"/>
              </a:ext>
            </a:extLst>
          </p:cNvPr>
          <p:cNvSpPr>
            <a:spLocks noChangeAspect="1"/>
          </p:cNvSpPr>
          <p:nvPr/>
        </p:nvSpPr>
        <p:spPr>
          <a:xfrm>
            <a:off x="3286860" y="440647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2250492-964E-16F4-CBC9-3A2CAA4AF34A}"/>
              </a:ext>
            </a:extLst>
          </p:cNvPr>
          <p:cNvCxnSpPr>
            <a:cxnSpLocks/>
            <a:stCxn id="54" idx="5"/>
            <a:endCxn id="46" idx="1"/>
          </p:cNvCxnSpPr>
          <p:nvPr/>
        </p:nvCxnSpPr>
        <p:spPr>
          <a:xfrm>
            <a:off x="3440500" y="4560114"/>
            <a:ext cx="4095150" cy="629679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BA7CE3C7-E904-F075-0BD0-CFB02CB6C489}"/>
              </a:ext>
            </a:extLst>
          </p:cNvPr>
          <p:cNvSpPr/>
          <p:nvPr/>
        </p:nvSpPr>
        <p:spPr>
          <a:xfrm>
            <a:off x="7535650" y="2550675"/>
            <a:ext cx="1984825" cy="412897"/>
          </a:xfrm>
          <a:prstGeom prst="roundRect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9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2" grpId="0"/>
      <p:bldP spid="46" grpId="0"/>
      <p:bldP spid="54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Measures of divers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Measures of diversity</a:t>
            </a:r>
          </a:p>
        </p:txBody>
      </p:sp>
      <p:sp>
        <p:nvSpPr>
          <p:cNvPr id="234" name="Species richness: The number of species in some location.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632523"/>
                </a:solidFill>
              </a:defRPr>
            </a:pPr>
            <a:r>
              <a:rPr dirty="0"/>
              <a:t>Species richness</a:t>
            </a:r>
            <a:r>
              <a:rPr dirty="0">
                <a:solidFill>
                  <a:srgbClr val="000000"/>
                </a:solidFill>
              </a:rPr>
              <a:t>: The number of species in some location.</a:t>
            </a:r>
          </a:p>
          <a:p>
            <a:r>
              <a:rPr dirty="0"/>
              <a:t>Problem: how do we know that we have accurately sampled species?</a:t>
            </a:r>
          </a:p>
          <a:p>
            <a:r>
              <a:rPr dirty="0"/>
              <a:t>Two sites may have different richness simply because we have sampled less in one site.</a:t>
            </a:r>
            <a:endParaRPr lang="en-CA" dirty="0"/>
          </a:p>
          <a:p>
            <a:r>
              <a:rPr lang="en-CA" dirty="0"/>
              <a:t>A diversity of methods exist (rarefaction) to estimate richness from different sampling efforts.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‘Diversity’ met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‘Diversity’ metrics</a:t>
            </a:r>
          </a:p>
        </p:txBody>
      </p:sp>
      <p:sp>
        <p:nvSpPr>
          <p:cNvPr id="298" name="A lot of information is lost when using only species counts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lot of information is lost when using only species counts</a:t>
            </a:r>
          </a:p>
        </p:txBody>
      </p:sp>
      <p:pic>
        <p:nvPicPr>
          <p:cNvPr id="299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396" y="3296535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LS018321.png" descr="LS01832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031" y="376931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LS018321.png" descr="LS01832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579" y="4951127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LS018321.png" descr="LS01832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4306" y="4951127"/>
            <a:ext cx="553927" cy="472783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ounded Rectangle"/>
          <p:cNvSpPr/>
          <p:nvPr/>
        </p:nvSpPr>
        <p:spPr>
          <a:xfrm>
            <a:off x="2623996" y="3034000"/>
            <a:ext cx="2944091" cy="2893437"/>
          </a:xfrm>
          <a:prstGeom prst="roundRect">
            <a:avLst>
              <a:gd name="adj" fmla="val 16667"/>
            </a:avLst>
          </a:prstGeom>
          <a:ln w="22225">
            <a:solidFill>
              <a:srgbClr val="445F5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4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396" y="424209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1267" y="424209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LS018321.png" descr="LS01832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4107" y="3448935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LS018321.png" descr="LS01832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396" y="4951127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LS018321.png" descr="LS01832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579" y="3296535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LS018321.png" descr="LS01832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542" y="424209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LS018321.png" descr="LS01832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322" y="392171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LS018321.png" descr="LS01832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031" y="5339919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978" y="3212546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LS018321.png" descr="LS01832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0887" y="4867136"/>
            <a:ext cx="553927" cy="472783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Rounded Rectangle"/>
          <p:cNvSpPr/>
          <p:nvPr/>
        </p:nvSpPr>
        <p:spPr>
          <a:xfrm>
            <a:off x="6240576" y="2950009"/>
            <a:ext cx="2944091" cy="2893437"/>
          </a:xfrm>
          <a:prstGeom prst="roundRect">
            <a:avLst>
              <a:gd name="adj" fmla="val 16667"/>
            </a:avLst>
          </a:prstGeom>
          <a:ln w="22225">
            <a:solidFill>
              <a:srgbClr val="445F5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5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978" y="4158107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848" y="4158107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LS018321.png" descr="LS01832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978" y="4867136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LS018321.png" descr="LS01832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160" y="3212546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LS018321.png" descr="LS01832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612" y="5255927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0687" y="3212546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724" y="376931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775" y="376931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8538" y="4242098"/>
            <a:ext cx="553927" cy="47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LS018321.png" descr="LS01832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160" y="4867136"/>
            <a:ext cx="553927" cy="472783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Need measures that capture both numbers of species and relative abundance"/>
          <p:cNvSpPr txBox="1"/>
          <p:nvPr/>
        </p:nvSpPr>
        <p:spPr>
          <a:xfrm>
            <a:off x="2514378" y="6234607"/>
            <a:ext cx="740042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Need measures that capture both numbers of species and relative abundance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‘Diversity’ metr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‘Diversity’ metrics</a:t>
            </a:r>
          </a:p>
        </p:txBody>
      </p:sp>
      <p:sp>
        <p:nvSpPr>
          <p:cNvPr id="328" name="Shannon diversity:…"/>
          <p:cNvSpPr txBox="1">
            <a:spLocks noGrp="1"/>
          </p:cNvSpPr>
          <p:nvPr>
            <p:ph type="body" idx="1"/>
          </p:nvPr>
        </p:nvSpPr>
        <p:spPr>
          <a:xfrm>
            <a:off x="1981200" y="2332037"/>
            <a:ext cx="8229600" cy="4525963"/>
          </a:xfrm>
          <a:prstGeom prst="rect">
            <a:avLst/>
          </a:prstGeom>
        </p:spPr>
        <p:txBody>
          <a:bodyPr/>
          <a:lstStyle/>
          <a:p>
            <a:pPr marL="514338" indent="-514338">
              <a:buFontTx/>
              <a:buAutoNum type="arabicPeriod"/>
            </a:pPr>
            <a:r>
              <a:rPr dirty="0"/>
              <a:t>Shannon diversity:</a:t>
            </a:r>
          </a:p>
          <a:p>
            <a:pPr marL="0" indent="0">
              <a:buNone/>
            </a:pPr>
            <a:endParaRPr dirty="0"/>
          </a:p>
          <a:p>
            <a:pPr marL="514338" indent="-514338">
              <a:buFontTx/>
              <a:buAutoNum type="arabicPeriod" startAt="2"/>
            </a:pPr>
            <a:r>
              <a:rPr dirty="0"/>
              <a:t> Simpson diversity:</a:t>
            </a:r>
          </a:p>
          <a:p>
            <a:pPr marL="0" indent="0">
              <a:buNone/>
            </a:pPr>
            <a:endParaRPr dirty="0"/>
          </a:p>
          <a:p>
            <a:pPr marL="514338" indent="-514338">
              <a:buFontTx/>
              <a:buAutoNum type="arabicPeriod" startAt="3"/>
            </a:pPr>
            <a:r>
              <a:rPr dirty="0"/>
              <a:t>Diversity numbers: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F94B86-C1E7-E947-9B68-9C1C1DA4CB7B}"/>
              </a:ext>
            </a:extLst>
          </p:cNvPr>
          <p:cNvSpPr txBox="1"/>
          <p:nvPr/>
        </p:nvSpPr>
        <p:spPr>
          <a:xfrm>
            <a:off x="2524496" y="5808448"/>
            <a:ext cx="714300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189"/>
            <a:r>
              <a:rPr lang="en-CA" sz="2000" i="1" dirty="0">
                <a:solidFill>
                  <a:schemeClr val="bg1"/>
                </a:solidFill>
              </a:rPr>
              <a:t>p:</a:t>
            </a:r>
            <a:r>
              <a:rPr lang="en-CA" sz="2000" dirty="0">
                <a:solidFill>
                  <a:schemeClr val="bg1"/>
                </a:solidFill>
              </a:rPr>
              <a:t> is the relative proportion of a species in a community: e.g., a species with </a:t>
            </a:r>
            <a:r>
              <a:rPr lang="en-CA" sz="2000" i="1" dirty="0">
                <a:solidFill>
                  <a:schemeClr val="bg1"/>
                </a:solidFill>
              </a:rPr>
              <a:t>p</a:t>
            </a:r>
            <a:r>
              <a:rPr lang="en-CA" sz="2000" dirty="0">
                <a:solidFill>
                  <a:schemeClr val="bg1"/>
                </a:solidFill>
              </a:rPr>
              <a:t> = 0.5 represents 50% of the community. </a:t>
            </a:r>
            <a:endParaRPr lang="en-CA" sz="2000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BFE5AC-FD6C-4C51-7CDD-C352E6B308B7}"/>
                  </a:ext>
                </a:extLst>
              </p:cNvPr>
              <p:cNvSpPr txBox="1"/>
              <p:nvPr/>
            </p:nvSpPr>
            <p:spPr>
              <a:xfrm>
                <a:off x="6096000" y="1973006"/>
                <a:ext cx="2783839" cy="10406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𝑠h𝑎𝑛</m:t>
                          </m:r>
                        </m:sub>
                      </m:sSub>
                      <m:r>
                        <a:rPr lang="en-CA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p>
                        <m:e>
                          <m:sSub>
                            <m:sSubPr>
                              <m:ctrlP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CA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e>
                      </m:nary>
                      <m:sSub>
                        <m:sSubPr>
                          <m:ctrl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BFE5AC-FD6C-4C51-7CDD-C352E6B30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973006"/>
                <a:ext cx="2783839" cy="1040606"/>
              </a:xfrm>
              <a:prstGeom prst="rect">
                <a:avLst/>
              </a:prstGeom>
              <a:blipFill>
                <a:blip r:embed="rId2"/>
                <a:stretch>
                  <a:fillRect l="-2273" t="-114458" b="-174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1BB4D9-5C93-8979-D5D7-33CDD8EBD4B8}"/>
                  </a:ext>
                </a:extLst>
              </p:cNvPr>
              <p:cNvSpPr txBox="1"/>
              <p:nvPr/>
            </p:nvSpPr>
            <p:spPr>
              <a:xfrm>
                <a:off x="6182517" y="3077208"/>
                <a:ext cx="2188291" cy="796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𝑠𝑖𝑚𝑝</m:t>
                          </m:r>
                        </m:sub>
                      </m:sSub>
                      <m:r>
                        <a:rPr lang="en-CA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1BB4D9-5C93-8979-D5D7-33CDD8EBD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17" y="3077208"/>
                <a:ext cx="2188291" cy="796949"/>
              </a:xfrm>
              <a:prstGeom prst="rect">
                <a:avLst/>
              </a:prstGeom>
              <a:blipFill>
                <a:blip r:embed="rId3"/>
                <a:stretch>
                  <a:fillRect l="-2874" t="-28125" r="-575" b="-11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DE34A7-88F8-BD14-2894-2D6B459A324F}"/>
                  </a:ext>
                </a:extLst>
              </p:cNvPr>
              <p:cNvSpPr txBox="1"/>
              <p:nvPr/>
            </p:nvSpPr>
            <p:spPr>
              <a:xfrm>
                <a:off x="6096000" y="3946606"/>
                <a:ext cx="3143874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𝐻𝑖𝑙𝑙</m:t>
                          </m:r>
                        </m:sub>
                      </m:sSub>
                      <m:r>
                        <a:rPr lang="en-CA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CA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CA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CA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CA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CA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CA" sz="24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CA" sz="2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type m:val="lin"/>
                              <m:ctrlP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CA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DE34A7-88F8-BD14-2894-2D6B459A3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946606"/>
                <a:ext cx="3143874" cy="1139671"/>
              </a:xfrm>
              <a:prstGeom prst="rect">
                <a:avLst/>
              </a:prstGeom>
              <a:blipFill>
                <a:blip r:embed="rId4"/>
                <a:stretch>
                  <a:fillRect l="-2016" t="-95604" b="-15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CDC083-30FC-5717-4E09-39DE54FF4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2424545"/>
            <a:ext cx="5645331" cy="3752417"/>
          </a:xfrm>
        </p:spPr>
        <p:txBody>
          <a:bodyPr/>
          <a:lstStyle/>
          <a:p>
            <a:r>
              <a:rPr lang="en-US" dirty="0"/>
              <a:t>q = 0; species richness</a:t>
            </a:r>
          </a:p>
          <a:p>
            <a:r>
              <a:rPr lang="en-US" dirty="0"/>
              <a:t>q = 1; Shannon index</a:t>
            </a:r>
          </a:p>
          <a:p>
            <a:r>
              <a:rPr lang="en-US" dirty="0"/>
              <a:t>q = 2; Simpson index</a:t>
            </a:r>
          </a:p>
          <a:p>
            <a:r>
              <a:rPr lang="en-US" dirty="0"/>
              <a:t>q &gt; 0; reduce weighting of rare species.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651582-F7AC-FA9E-D752-D44A0472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E07D7B-8379-A19A-51BE-4060ABF513D0}"/>
                  </a:ext>
                </a:extLst>
              </p:cNvPr>
              <p:cNvSpPr txBox="1"/>
              <p:nvPr/>
            </p:nvSpPr>
            <p:spPr>
              <a:xfrm>
                <a:off x="6959196" y="365125"/>
                <a:ext cx="3143874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CA" sz="2400" b="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  <m:t>𝐻𝑖𝑙𝑙</m:t>
                          </m:r>
                        </m:sub>
                      </m:sSub>
                      <m:r>
                        <a:rPr lang="en-CA" sz="2400" b="0" i="1" smtClean="0">
                          <a:solidFill>
                            <a:srgbClr val="445F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solidFill>
                                <a:srgbClr val="445F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i="1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CA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CA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CA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CA" sz="2400" i="1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CA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CA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CA" sz="2400" i="1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CA" sz="2400" b="0" i="1" smtClean="0">
                                          <a:solidFill>
                                            <a:srgbClr val="445F5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type m:val="lin"/>
                              <m:ctrlPr>
                                <a:rPr lang="en-CA" sz="2400" b="0" i="1" smtClean="0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400" b="0" i="1" smtClean="0">
                                  <a:solidFill>
                                    <a:srgbClr val="445F5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CA" sz="2400" b="0" i="1" smtClean="0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0" i="1" smtClean="0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CA" sz="2400" b="0" i="1" smtClean="0">
                                      <a:solidFill>
                                        <a:srgbClr val="445F5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445F5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E07D7B-8379-A19A-51BE-4060ABF51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96" y="365125"/>
                <a:ext cx="3143874" cy="1139671"/>
              </a:xfrm>
              <a:prstGeom prst="rect">
                <a:avLst/>
              </a:prstGeom>
              <a:blipFill>
                <a:blip r:embed="rId2"/>
                <a:stretch>
                  <a:fillRect l="-2016" t="-95604" b="-15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0854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D376-FF1F-4E78-2D67-213D58AD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054" y="365125"/>
            <a:ext cx="7072745" cy="1325563"/>
          </a:xfrm>
        </p:spPr>
        <p:txBody>
          <a:bodyPr/>
          <a:lstStyle/>
          <a:p>
            <a:r>
              <a:rPr lang="en-US" dirty="0"/>
              <a:t>Effect of q on Hill diversity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8EBA7C-9BE0-9C32-D3B8-A923FA1C0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7619" y="1796272"/>
            <a:ext cx="4808327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9A3F0-271F-E1AA-431E-F8C6CDD97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-3808"/>
            <a:ext cx="3652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16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Diversity depends on evenn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Diversity depends on evenness</a:t>
            </a:r>
          </a:p>
        </p:txBody>
      </p:sp>
      <p:sp>
        <p:nvSpPr>
          <p:cNvPr id="373" name="The distribution of abundance has important consequences for these diversity metrics.…"/>
          <p:cNvSpPr txBox="1">
            <a:spLocks noGrp="1"/>
          </p:cNvSpPr>
          <p:nvPr>
            <p:ph idx="1"/>
          </p:nvPr>
        </p:nvSpPr>
        <p:spPr>
          <a:xfrm>
            <a:off x="1277374" y="2134538"/>
            <a:ext cx="5713944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2400" dirty="0"/>
              <a:t>The distribution of abundance has important consequences for these diversity metrics. </a:t>
            </a:r>
          </a:p>
          <a:p>
            <a:r>
              <a:rPr sz="2400" dirty="0"/>
              <a:t>The distribution distribution may have other consequences as well: e.g., nutrient cycling, pathogen spread, supporting specialized herbivores and pollinators, etc.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20312F-88A8-5AD0-4488-BC775F824A00}"/>
              </a:ext>
            </a:extLst>
          </p:cNvPr>
          <p:cNvGrpSpPr/>
          <p:nvPr/>
        </p:nvGrpSpPr>
        <p:grpSpPr>
          <a:xfrm>
            <a:off x="8448337" y="1826155"/>
            <a:ext cx="2417798" cy="2343650"/>
            <a:chOff x="8734395" y="706272"/>
            <a:chExt cx="2944091" cy="2893437"/>
          </a:xfrm>
        </p:grpSpPr>
        <p:pic>
          <p:nvPicPr>
            <p:cNvPr id="4" name="LS018321.png" descr="LS018321.png">
              <a:extLst>
                <a:ext uri="{FF2B5EF4-FFF2-40B4-BE49-F238E27FC236}">
                  <a16:creationId xmlns:a16="http://schemas.microsoft.com/office/drawing/2014/main" id="{DD070245-59E0-A540-8BDE-ECC457ED5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5" y="96880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LS018321.png" descr="LS018321.png">
              <a:extLst>
                <a:ext uri="{FF2B5EF4-FFF2-40B4-BE49-F238E27FC236}">
                  <a16:creationId xmlns:a16="http://schemas.microsoft.com/office/drawing/2014/main" id="{ED07903F-B309-1349-826A-76563E9BE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18430" y="144159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LS018321.png" descr="LS018321.png">
              <a:extLst>
                <a:ext uri="{FF2B5EF4-FFF2-40B4-BE49-F238E27FC236}">
                  <a16:creationId xmlns:a16="http://schemas.microsoft.com/office/drawing/2014/main" id="{F865E5A8-A18B-5C4B-BF0B-79BB7BB65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2978" y="2623399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" name="LS018321.png" descr="LS018321.png">
              <a:extLst>
                <a:ext uri="{FF2B5EF4-FFF2-40B4-BE49-F238E27FC236}">
                  <a16:creationId xmlns:a16="http://schemas.microsoft.com/office/drawing/2014/main" id="{BF5A494C-74AD-D645-B751-7B82F077A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4705" y="2623399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8" name="Rounded Rectangle">
              <a:extLst>
                <a:ext uri="{FF2B5EF4-FFF2-40B4-BE49-F238E27FC236}">
                  <a16:creationId xmlns:a16="http://schemas.microsoft.com/office/drawing/2014/main" id="{4A581A13-A91A-564F-A372-8E39A8ED535F}"/>
                </a:ext>
              </a:extLst>
            </p:cNvPr>
            <p:cNvSpPr/>
            <p:nvPr/>
          </p:nvSpPr>
          <p:spPr>
            <a:xfrm>
              <a:off x="8734395" y="706272"/>
              <a:ext cx="2944091" cy="2893437"/>
            </a:xfrm>
            <a:prstGeom prst="roundRect">
              <a:avLst>
                <a:gd name="adj" fmla="val 16667"/>
              </a:avLst>
            </a:prstGeom>
            <a:ln w="22225">
              <a:solidFill>
                <a:srgbClr val="445F5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9" name="LS018321.png" descr="LS018321.png">
              <a:extLst>
                <a:ext uri="{FF2B5EF4-FFF2-40B4-BE49-F238E27FC236}">
                  <a16:creationId xmlns:a16="http://schemas.microsoft.com/office/drawing/2014/main" id="{E1BC021E-7603-0045-B8BF-38527019E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5" y="191437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LS018321.png" descr="LS018321.png">
              <a:extLst>
                <a:ext uri="{FF2B5EF4-FFF2-40B4-BE49-F238E27FC236}">
                  <a16:creationId xmlns:a16="http://schemas.microsoft.com/office/drawing/2014/main" id="{1031CEF9-8CEA-084F-8A33-8F30EE396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01666" y="191437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1" name="LS018321.png" descr="LS018321.png">
              <a:extLst>
                <a:ext uri="{FF2B5EF4-FFF2-40B4-BE49-F238E27FC236}">
                  <a16:creationId xmlns:a16="http://schemas.microsoft.com/office/drawing/2014/main" id="{F4F179D4-6FA3-344F-B4AF-5B1722BE2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4506" y="112120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LS018321.png" descr="LS018321.png">
              <a:extLst>
                <a:ext uri="{FF2B5EF4-FFF2-40B4-BE49-F238E27FC236}">
                  <a16:creationId xmlns:a16="http://schemas.microsoft.com/office/drawing/2014/main" id="{052DB294-7EF3-6340-B820-CA77E2987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5" y="2623399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LS018321.png" descr="LS018321.png">
              <a:extLst>
                <a:ext uri="{FF2B5EF4-FFF2-40B4-BE49-F238E27FC236}">
                  <a16:creationId xmlns:a16="http://schemas.microsoft.com/office/drawing/2014/main" id="{4DF87A59-6B17-B742-9D15-8ACDC8DAF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2978" y="96880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" name="LS018321.png" descr="LS018321.png">
              <a:extLst>
                <a:ext uri="{FF2B5EF4-FFF2-40B4-BE49-F238E27FC236}">
                  <a16:creationId xmlns:a16="http://schemas.microsoft.com/office/drawing/2014/main" id="{4708291B-5BBE-EF45-9536-366FBEE5B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9941" y="191437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LS018321.png" descr="LS018321.png">
              <a:extLst>
                <a:ext uri="{FF2B5EF4-FFF2-40B4-BE49-F238E27FC236}">
                  <a16:creationId xmlns:a16="http://schemas.microsoft.com/office/drawing/2014/main" id="{67B5DE41-22B9-CB46-AC60-3B4343B79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4721" y="159399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" name="LS018321.png" descr="LS018321.png">
              <a:extLst>
                <a:ext uri="{FF2B5EF4-FFF2-40B4-BE49-F238E27FC236}">
                  <a16:creationId xmlns:a16="http://schemas.microsoft.com/office/drawing/2014/main" id="{72E90078-3161-9A46-9C30-687A70A13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18430" y="3012190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8EF7EBC-B942-62A3-5D27-8CE6C995DA6C}"/>
              </a:ext>
            </a:extLst>
          </p:cNvPr>
          <p:cNvGrpSpPr/>
          <p:nvPr/>
        </p:nvGrpSpPr>
        <p:grpSpPr>
          <a:xfrm>
            <a:off x="8448337" y="4268227"/>
            <a:ext cx="2417798" cy="2343650"/>
            <a:chOff x="8734395" y="3683698"/>
            <a:chExt cx="2944091" cy="2893437"/>
          </a:xfrm>
        </p:grpSpPr>
        <p:pic>
          <p:nvPicPr>
            <p:cNvPr id="17" name="LS018321.png" descr="LS018321.png">
              <a:extLst>
                <a:ext uri="{FF2B5EF4-FFF2-40B4-BE49-F238E27FC236}">
                  <a16:creationId xmlns:a16="http://schemas.microsoft.com/office/drawing/2014/main" id="{8E23E15D-8C2A-0D45-B15F-D0AF50988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7" y="3946236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" name="LS018321.png" descr="LS018321.png">
              <a:extLst>
                <a:ext uri="{FF2B5EF4-FFF2-40B4-BE49-F238E27FC236}">
                  <a16:creationId xmlns:a16="http://schemas.microsoft.com/office/drawing/2014/main" id="{6BC351F3-A398-1646-A647-3ADC39628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4706" y="560082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9" name="Rounded Rectangle">
              <a:extLst>
                <a:ext uri="{FF2B5EF4-FFF2-40B4-BE49-F238E27FC236}">
                  <a16:creationId xmlns:a16="http://schemas.microsoft.com/office/drawing/2014/main" id="{0B8F7A29-8D91-114E-9169-7E1CEF7A7A7F}"/>
                </a:ext>
              </a:extLst>
            </p:cNvPr>
            <p:cNvSpPr/>
            <p:nvPr/>
          </p:nvSpPr>
          <p:spPr>
            <a:xfrm>
              <a:off x="8734395" y="3683698"/>
              <a:ext cx="2944091" cy="2893437"/>
            </a:xfrm>
            <a:prstGeom prst="roundRect">
              <a:avLst>
                <a:gd name="adj" fmla="val 16667"/>
              </a:avLst>
            </a:prstGeom>
            <a:ln w="22225">
              <a:solidFill>
                <a:srgbClr val="445F5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0" name="LS018321.png" descr="LS018321.png">
              <a:extLst>
                <a:ext uri="{FF2B5EF4-FFF2-40B4-BE49-F238E27FC236}">
                  <a16:creationId xmlns:a16="http://schemas.microsoft.com/office/drawing/2014/main" id="{C6A75B3A-4148-DA4B-B2C1-DA56A73CF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7" y="4891796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LS018321.png" descr="LS018321.png">
              <a:extLst>
                <a:ext uri="{FF2B5EF4-FFF2-40B4-BE49-F238E27FC236}">
                  <a16:creationId xmlns:a16="http://schemas.microsoft.com/office/drawing/2014/main" id="{BDFE26D8-D179-B74C-A306-4C52E872F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01667" y="4891796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LS018321.png" descr="LS018321.png">
              <a:extLst>
                <a:ext uri="{FF2B5EF4-FFF2-40B4-BE49-F238E27FC236}">
                  <a16:creationId xmlns:a16="http://schemas.microsoft.com/office/drawing/2014/main" id="{B4CCB8BE-ADDB-BF42-91D8-AD1D4193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97" y="560082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LS018321.png" descr="LS018321.png">
              <a:extLst>
                <a:ext uri="{FF2B5EF4-FFF2-40B4-BE49-F238E27FC236}">
                  <a16:creationId xmlns:a16="http://schemas.microsoft.com/office/drawing/2014/main" id="{6C80746F-B6B3-EF44-954A-CF4AE9A51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2979" y="3946236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LS018321.png" descr="LS018321.png">
              <a:extLst>
                <a:ext uri="{FF2B5EF4-FFF2-40B4-BE49-F238E27FC236}">
                  <a16:creationId xmlns:a16="http://schemas.microsoft.com/office/drawing/2014/main" id="{F76FA7AB-27EC-E945-ACCB-C58CCEAB0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18431" y="598961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LS018321.png" descr="LS018321.png">
              <a:extLst>
                <a:ext uri="{FF2B5EF4-FFF2-40B4-BE49-F238E27FC236}">
                  <a16:creationId xmlns:a16="http://schemas.microsoft.com/office/drawing/2014/main" id="{7E4C1DC5-C1FE-034A-A714-3CEE2D2AC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4506" y="3946236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LS018321.png" descr="LS018321.png">
              <a:extLst>
                <a:ext uri="{FF2B5EF4-FFF2-40B4-BE49-F238E27FC236}">
                  <a16:creationId xmlns:a16="http://schemas.microsoft.com/office/drawing/2014/main" id="{341643E4-4C95-DB4D-A81A-A6E37C7B8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543" y="4503008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" name="LS018321.png" descr="LS018321.png">
              <a:extLst>
                <a:ext uri="{FF2B5EF4-FFF2-40B4-BE49-F238E27FC236}">
                  <a16:creationId xmlns:a16="http://schemas.microsoft.com/office/drawing/2014/main" id="{A5CAD433-8D61-174A-8A1D-0AD0CDEC9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5594" y="4503008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" name="LS018321.png" descr="LS018321.png">
              <a:extLst>
                <a:ext uri="{FF2B5EF4-FFF2-40B4-BE49-F238E27FC236}">
                  <a16:creationId xmlns:a16="http://schemas.microsoft.com/office/drawing/2014/main" id="{DA2BC7DC-B800-724A-8EB0-47648E88B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72357" y="4975788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LS018321.png" descr="LS018321.png">
              <a:extLst>
                <a:ext uri="{FF2B5EF4-FFF2-40B4-BE49-F238E27FC236}">
                  <a16:creationId xmlns:a16="http://schemas.microsoft.com/office/drawing/2014/main" id="{3A8B1BE4-B4F4-014D-8ED6-318F5200A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2979" y="5600827"/>
              <a:ext cx="553927" cy="472783"/>
            </a:xfrm>
            <a:prstGeom prst="rect">
              <a:avLst/>
            </a:prstGeom>
            <a:ln w="12700">
              <a:miter lim="400000"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till missing diversit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Still missing diversity?</a:t>
            </a:r>
          </a:p>
        </p:txBody>
      </p:sp>
      <p:sp>
        <p:nvSpPr>
          <p:cNvPr id="387" name="Example: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Example: </a:t>
            </a:r>
          </a:p>
        </p:txBody>
      </p:sp>
      <p:sp>
        <p:nvSpPr>
          <p:cNvPr id="389" name="Which one is least important?"/>
          <p:cNvSpPr txBox="1"/>
          <p:nvPr/>
        </p:nvSpPr>
        <p:spPr>
          <a:xfrm>
            <a:off x="4255070" y="3373081"/>
            <a:ext cx="3681860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100"/>
            </a:lvl1pPr>
          </a:lstStyle>
          <a:p>
            <a:r>
              <a:rPr dirty="0"/>
              <a:t>Which one is least important?</a:t>
            </a:r>
          </a:p>
        </p:txBody>
      </p:sp>
      <p:sp>
        <p:nvSpPr>
          <p:cNvPr id="390" name="Rounded Rectangle"/>
          <p:cNvSpPr/>
          <p:nvPr/>
        </p:nvSpPr>
        <p:spPr>
          <a:xfrm>
            <a:off x="4435899" y="1849943"/>
            <a:ext cx="2496724" cy="804079"/>
          </a:xfrm>
          <a:prstGeom prst="roundRect">
            <a:avLst>
              <a:gd name="adj" fmla="val 16667"/>
            </a:avLst>
          </a:prstGeom>
          <a:ln w="34925">
            <a:solidFill>
              <a:srgbClr val="445F5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2" name="share 95% of species"/>
          <p:cNvSpPr txBox="1"/>
          <p:nvPr/>
        </p:nvSpPr>
        <p:spPr>
          <a:xfrm>
            <a:off x="7362211" y="1992299"/>
            <a:ext cx="268355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376092"/>
                </a:solidFill>
              </a:defRPr>
            </a:lvl1pPr>
          </a:lstStyle>
          <a:p>
            <a:r>
              <a:rPr sz="2400" dirty="0">
                <a:solidFill>
                  <a:srgbClr val="445F51"/>
                </a:solidFill>
              </a:rPr>
              <a:t>share 95% of species</a:t>
            </a:r>
          </a:p>
        </p:txBody>
      </p:sp>
      <p:sp>
        <p:nvSpPr>
          <p:cNvPr id="393" name="Line"/>
          <p:cNvSpPr/>
          <p:nvPr/>
        </p:nvSpPr>
        <p:spPr>
          <a:xfrm>
            <a:off x="6908435" y="2838685"/>
            <a:ext cx="431219" cy="1589"/>
          </a:xfrm>
          <a:prstGeom prst="line">
            <a:avLst/>
          </a:prstGeom>
          <a:ln w="34925">
            <a:solidFill>
              <a:srgbClr val="445F51"/>
            </a:solidFill>
            <a:tailEnd type="stealth" w="lg" len="lg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94" name="only 10% similar species"/>
          <p:cNvSpPr txBox="1"/>
          <p:nvPr/>
        </p:nvSpPr>
        <p:spPr>
          <a:xfrm>
            <a:off x="7362212" y="2572850"/>
            <a:ext cx="31059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376092"/>
                </a:solidFill>
              </a:defRPr>
            </a:lvl1pPr>
          </a:lstStyle>
          <a:p>
            <a:r>
              <a:rPr sz="2400">
                <a:solidFill>
                  <a:srgbClr val="445F51"/>
                </a:solidFill>
              </a:rPr>
              <a:t>only 10% similar species</a:t>
            </a:r>
          </a:p>
        </p:txBody>
      </p:sp>
      <p:sp>
        <p:nvSpPr>
          <p:cNvPr id="395" name="Compositional similarity important"/>
          <p:cNvSpPr txBox="1"/>
          <p:nvPr/>
        </p:nvSpPr>
        <p:spPr>
          <a:xfrm>
            <a:off x="3265036" y="5094006"/>
            <a:ext cx="5345372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900">
                <a:solidFill>
                  <a:srgbClr val="376092"/>
                </a:solidFill>
              </a:defRPr>
            </a:lvl1pPr>
          </a:lstStyle>
          <a:p>
            <a:r>
              <a:t>Compositional similarity important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921DD2-FEBC-3A03-1279-0D6E8E4EBB48}"/>
              </a:ext>
            </a:extLst>
          </p:cNvPr>
          <p:cNvSpPr txBox="1"/>
          <p:nvPr/>
        </p:nvSpPr>
        <p:spPr>
          <a:xfrm>
            <a:off x="4367919" y="1869189"/>
            <a:ext cx="25523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 A: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shan</a:t>
            </a:r>
            <a:r>
              <a:rPr lang="en-US" sz="2400" baseline="-25000" dirty="0"/>
              <a:t> </a:t>
            </a:r>
            <a:r>
              <a:rPr lang="en-US" sz="2400" dirty="0"/>
              <a:t>= 3.17</a:t>
            </a:r>
          </a:p>
          <a:p>
            <a:r>
              <a:rPr lang="en-US" sz="2400" dirty="0"/>
              <a:t>Com B: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shan</a:t>
            </a:r>
            <a:r>
              <a:rPr lang="en-US" sz="2400" baseline="-25000" dirty="0"/>
              <a:t> </a:t>
            </a:r>
            <a:r>
              <a:rPr lang="en-US" sz="2400" dirty="0"/>
              <a:t>= 3.08</a:t>
            </a:r>
          </a:p>
          <a:p>
            <a:r>
              <a:rPr lang="en-US" sz="2400" dirty="0"/>
              <a:t>Com C: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shan</a:t>
            </a:r>
            <a:r>
              <a:rPr lang="en-US" sz="2400" baseline="-25000" dirty="0"/>
              <a:t> </a:t>
            </a:r>
            <a:r>
              <a:rPr lang="en-US" sz="2400" dirty="0"/>
              <a:t>= 2.43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57B29979-E30B-DDCA-B27A-DE0FF9CA6C26}"/>
              </a:ext>
            </a:extLst>
          </p:cNvPr>
          <p:cNvSpPr/>
          <p:nvPr/>
        </p:nvSpPr>
        <p:spPr>
          <a:xfrm>
            <a:off x="6932623" y="2241696"/>
            <a:ext cx="431219" cy="1589"/>
          </a:xfrm>
          <a:prstGeom prst="line">
            <a:avLst/>
          </a:prstGeom>
          <a:ln w="34925">
            <a:solidFill>
              <a:srgbClr val="445F51"/>
            </a:solidFill>
            <a:tailEnd type="stealth" w="lg" len="lg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0" animBg="1"/>
      <p:bldP spid="392" grpId="0" animBg="1"/>
      <p:bldP spid="393" grpId="0" animBg="1"/>
      <p:bldP spid="394" grpId="0" animBg="1"/>
      <p:bldP spid="395" grpId="0" animBg="1" advAuto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other diversitie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/>
              <a:t>Still </a:t>
            </a:r>
            <a:r>
              <a:rPr dirty="0"/>
              <a:t>other diversities?</a:t>
            </a:r>
          </a:p>
        </p:txBody>
      </p:sp>
      <p:sp>
        <p:nvSpPr>
          <p:cNvPr id="527" name="All the above measures have one assumption in common: all species are equivalent.…"/>
          <p:cNvSpPr txBox="1">
            <a:spLocks noGrp="1"/>
          </p:cNvSpPr>
          <p:nvPr>
            <p:ph type="body" idx="1"/>
          </p:nvPr>
        </p:nvSpPr>
        <p:spPr>
          <a:xfrm>
            <a:off x="1981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dirty="0"/>
              <a:t>All the above measures have one assumption in common: all species are equivalent.</a:t>
            </a:r>
            <a:endParaRPr lang="en-CA" dirty="0"/>
          </a:p>
          <a:p>
            <a:r>
              <a:rPr lang="en-CA" dirty="0"/>
              <a:t>Traditional diversity measures poorly link to theory and mechanisms.</a:t>
            </a:r>
            <a:endParaRPr dirty="0"/>
          </a:p>
          <a:p>
            <a:r>
              <a:rPr dirty="0"/>
              <a:t>Other diversity metrics attempt to account for species differences and similarities. </a:t>
            </a:r>
          </a:p>
          <a:p>
            <a:r>
              <a:rPr dirty="0"/>
              <a:t>Their logic is that communities with more dissimilar species are more diverse than ones with a bunch of very similar species.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Traditional community ecology: species richness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5CE91-881B-9EFC-E934-5B054B73A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4-11-24 at 9.21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729" y="2439925"/>
            <a:ext cx="39243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15730" y="5259325"/>
            <a:ext cx="2350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Tilman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et al. 2001, Nature</a:t>
            </a:r>
          </a:p>
        </p:txBody>
      </p:sp>
      <p:pic>
        <p:nvPicPr>
          <p:cNvPr id="6" name="Picture 5" descr="Screen Shot 2014-11-24 at 9.23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71" y="2459831"/>
            <a:ext cx="3745184" cy="2799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419491" y="5259325"/>
            <a:ext cx="2746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Mayor et al. 2012, Nat. Comm.</a:t>
            </a:r>
          </a:p>
        </p:txBody>
      </p:sp>
    </p:spTree>
    <p:extLst>
      <p:ext uri="{BB962C8B-B14F-4D97-AF65-F5344CB8AC3E}">
        <p14:creationId xmlns:p14="http://schemas.microsoft.com/office/powerpoint/2010/main" val="1225771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07305" y="1545097"/>
            <a:ext cx="8816669" cy="3107711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problem: when richness is not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F92B4-1E0C-A0A8-7F37-C76A51D01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richnessPlot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713" y="1417639"/>
            <a:ext cx="4011260" cy="3235169"/>
          </a:xfrm>
          <a:prstGeom prst="rect">
            <a:avLst/>
          </a:prstGeom>
        </p:spPr>
      </p:pic>
      <p:pic>
        <p:nvPicPr>
          <p:cNvPr id="9" name="Picture 8" descr="richnessPlot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24" y="1417639"/>
            <a:ext cx="4011260" cy="32351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21941" y="1971242"/>
            <a:ext cx="3121858" cy="14288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739331" y="2293966"/>
            <a:ext cx="2935912" cy="846583"/>
          </a:xfrm>
          <a:custGeom>
            <a:avLst/>
            <a:gdLst>
              <a:gd name="connsiteX0" fmla="*/ 0 w 2894946"/>
              <a:gd name="connsiteY0" fmla="*/ 846583 h 846583"/>
              <a:gd name="connsiteX1" fmla="*/ 846635 w 2894946"/>
              <a:gd name="connsiteY1" fmla="*/ 423291 h 846583"/>
              <a:gd name="connsiteX2" fmla="*/ 1966378 w 2894946"/>
              <a:gd name="connsiteY2" fmla="*/ 81927 h 846583"/>
              <a:gd name="connsiteX3" fmla="*/ 2894946 w 2894946"/>
              <a:gd name="connsiteY3" fmla="*/ 0 h 84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4946" h="846583">
                <a:moveTo>
                  <a:pt x="0" y="846583"/>
                </a:moveTo>
                <a:cubicBezTo>
                  <a:pt x="259452" y="698658"/>
                  <a:pt x="518905" y="550734"/>
                  <a:pt x="846635" y="423291"/>
                </a:cubicBezTo>
                <a:cubicBezTo>
                  <a:pt x="1174365" y="295848"/>
                  <a:pt x="1624993" y="152475"/>
                  <a:pt x="1966378" y="81927"/>
                </a:cubicBezTo>
                <a:cubicBezTo>
                  <a:pt x="2307763" y="11379"/>
                  <a:pt x="2894946" y="0"/>
                  <a:pt x="2894946" y="0"/>
                </a:cubicBezTo>
              </a:path>
            </a:pathLst>
          </a:custGeom>
          <a:ln w="38100" cmpd="sng">
            <a:solidFill>
              <a:srgbClr val="4BCB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677850" y="2086584"/>
            <a:ext cx="8816669" cy="3268227"/>
            <a:chOff x="153849" y="2070170"/>
            <a:chExt cx="8816669" cy="3268227"/>
          </a:xfrm>
        </p:grpSpPr>
        <p:sp>
          <p:nvSpPr>
            <p:cNvPr id="12" name="Rectangle 11"/>
            <p:cNvSpPr/>
            <p:nvPr/>
          </p:nvSpPr>
          <p:spPr>
            <a:xfrm>
              <a:off x="153849" y="2230686"/>
              <a:ext cx="8816669" cy="31077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857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richnessPlots2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992" y="2070170"/>
              <a:ext cx="3910192" cy="3153655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228986" y="2671995"/>
              <a:ext cx="3004468" cy="14288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283608" y="2949298"/>
              <a:ext cx="2826669" cy="942250"/>
            </a:xfrm>
            <a:custGeom>
              <a:avLst/>
              <a:gdLst>
                <a:gd name="connsiteX0" fmla="*/ 0 w 2826669"/>
                <a:gd name="connsiteY0" fmla="*/ 942250 h 942250"/>
                <a:gd name="connsiteX1" fmla="*/ 737392 w 2826669"/>
                <a:gd name="connsiteY1" fmla="*/ 327795 h 942250"/>
                <a:gd name="connsiteX2" fmla="*/ 1447473 w 2826669"/>
                <a:gd name="connsiteY2" fmla="*/ 86 h 942250"/>
                <a:gd name="connsiteX3" fmla="*/ 2171209 w 2826669"/>
                <a:gd name="connsiteY3" fmla="*/ 355104 h 942250"/>
                <a:gd name="connsiteX4" fmla="*/ 2826669 w 2826669"/>
                <a:gd name="connsiteY4" fmla="*/ 846668 h 94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6669" h="942250">
                  <a:moveTo>
                    <a:pt x="0" y="942250"/>
                  </a:moveTo>
                  <a:cubicBezTo>
                    <a:pt x="248073" y="713536"/>
                    <a:pt x="496146" y="484822"/>
                    <a:pt x="737392" y="327795"/>
                  </a:cubicBezTo>
                  <a:cubicBezTo>
                    <a:pt x="978638" y="170768"/>
                    <a:pt x="1208504" y="-4465"/>
                    <a:pt x="1447473" y="86"/>
                  </a:cubicBezTo>
                  <a:cubicBezTo>
                    <a:pt x="1686442" y="4637"/>
                    <a:pt x="1941343" y="214007"/>
                    <a:pt x="2171209" y="355104"/>
                  </a:cubicBezTo>
                  <a:cubicBezTo>
                    <a:pt x="2401075" y="496201"/>
                    <a:pt x="2826669" y="846668"/>
                    <a:pt x="2826669" y="846668"/>
                  </a:cubicBezTo>
                </a:path>
              </a:pathLst>
            </a:custGeom>
            <a:ln w="38100" cmpd="sng">
              <a:solidFill>
                <a:srgbClr val="4B9AE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richnessPlots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781" y="2070171"/>
            <a:ext cx="3910192" cy="3153655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1636885" y="2983269"/>
            <a:ext cx="8816669" cy="3284457"/>
            <a:chOff x="112884" y="2983268"/>
            <a:chExt cx="8816669" cy="3284457"/>
          </a:xfrm>
        </p:grpSpPr>
        <p:sp>
          <p:nvSpPr>
            <p:cNvPr id="11" name="Rectangle 10"/>
            <p:cNvSpPr/>
            <p:nvPr/>
          </p:nvSpPr>
          <p:spPr>
            <a:xfrm>
              <a:off x="112884" y="3140548"/>
              <a:ext cx="8816669" cy="31077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857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richnessPlots3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983268"/>
              <a:ext cx="4072372" cy="3284457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1029385" y="3545381"/>
              <a:ext cx="3190414" cy="157507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06088" y="4014439"/>
              <a:ext cx="2894945" cy="1146983"/>
            </a:xfrm>
            <a:custGeom>
              <a:avLst/>
              <a:gdLst>
                <a:gd name="connsiteX0" fmla="*/ 0 w 2894945"/>
                <a:gd name="connsiteY0" fmla="*/ 1146983 h 1146983"/>
                <a:gd name="connsiteX1" fmla="*/ 628148 w 2894945"/>
                <a:gd name="connsiteY1" fmla="*/ 600800 h 1146983"/>
                <a:gd name="connsiteX2" fmla="*/ 1611337 w 2894945"/>
                <a:gd name="connsiteY2" fmla="*/ 150200 h 1146983"/>
                <a:gd name="connsiteX3" fmla="*/ 2894945 w 2894945"/>
                <a:gd name="connsiteY3" fmla="*/ 0 h 11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4945" h="1146983">
                  <a:moveTo>
                    <a:pt x="0" y="1146983"/>
                  </a:moveTo>
                  <a:cubicBezTo>
                    <a:pt x="179796" y="956957"/>
                    <a:pt x="359592" y="766931"/>
                    <a:pt x="628148" y="600800"/>
                  </a:cubicBezTo>
                  <a:cubicBezTo>
                    <a:pt x="896704" y="434669"/>
                    <a:pt x="1233538" y="250333"/>
                    <a:pt x="1611337" y="150200"/>
                  </a:cubicBezTo>
                  <a:cubicBezTo>
                    <a:pt x="1989136" y="50067"/>
                    <a:pt x="2894945" y="0"/>
                    <a:pt x="2894945" y="0"/>
                  </a:cubicBezTo>
                </a:path>
              </a:pathLst>
            </a:custGeom>
            <a:ln w="38100" cmpd="sng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richnessPlots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81" y="2963803"/>
            <a:ext cx="4072372" cy="328445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53386" y="2293966"/>
            <a:ext cx="7780603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Are we to reject the mechanisms we think are important?</a:t>
            </a:r>
          </a:p>
        </p:txBody>
      </p:sp>
    </p:spTree>
    <p:extLst>
      <p:ext uri="{BB962C8B-B14F-4D97-AF65-F5344CB8AC3E}">
        <p14:creationId xmlns:p14="http://schemas.microsoft.com/office/powerpoint/2010/main" val="34338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Changes in richness tell you about the pool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A67B8-EB54-0801-2E0B-446D121D7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707304" y="1679833"/>
            <a:ext cx="8816669" cy="3268227"/>
            <a:chOff x="153849" y="2070170"/>
            <a:chExt cx="8816669" cy="3268227"/>
          </a:xfrm>
        </p:grpSpPr>
        <p:sp>
          <p:nvSpPr>
            <p:cNvPr id="11" name="Rectangle 10"/>
            <p:cNvSpPr/>
            <p:nvPr/>
          </p:nvSpPr>
          <p:spPr>
            <a:xfrm>
              <a:off x="153849" y="2230686"/>
              <a:ext cx="8816669" cy="31077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857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richnessPlots2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992" y="2070170"/>
              <a:ext cx="3910192" cy="315365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228986" y="2671995"/>
              <a:ext cx="3004468" cy="14288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283608" y="2949298"/>
              <a:ext cx="2826669" cy="942250"/>
            </a:xfrm>
            <a:custGeom>
              <a:avLst/>
              <a:gdLst>
                <a:gd name="connsiteX0" fmla="*/ 0 w 2826669"/>
                <a:gd name="connsiteY0" fmla="*/ 942250 h 942250"/>
                <a:gd name="connsiteX1" fmla="*/ 737392 w 2826669"/>
                <a:gd name="connsiteY1" fmla="*/ 327795 h 942250"/>
                <a:gd name="connsiteX2" fmla="*/ 1447473 w 2826669"/>
                <a:gd name="connsiteY2" fmla="*/ 86 h 942250"/>
                <a:gd name="connsiteX3" fmla="*/ 2171209 w 2826669"/>
                <a:gd name="connsiteY3" fmla="*/ 355104 h 942250"/>
                <a:gd name="connsiteX4" fmla="*/ 2826669 w 2826669"/>
                <a:gd name="connsiteY4" fmla="*/ 846668 h 94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6669" h="942250">
                  <a:moveTo>
                    <a:pt x="0" y="942250"/>
                  </a:moveTo>
                  <a:cubicBezTo>
                    <a:pt x="248073" y="713536"/>
                    <a:pt x="496146" y="484822"/>
                    <a:pt x="737392" y="327795"/>
                  </a:cubicBezTo>
                  <a:cubicBezTo>
                    <a:pt x="978638" y="170768"/>
                    <a:pt x="1208504" y="-4465"/>
                    <a:pt x="1447473" y="86"/>
                  </a:cubicBezTo>
                  <a:cubicBezTo>
                    <a:pt x="1686442" y="4637"/>
                    <a:pt x="1941343" y="214007"/>
                    <a:pt x="2171209" y="355104"/>
                  </a:cubicBezTo>
                  <a:cubicBezTo>
                    <a:pt x="2401075" y="496201"/>
                    <a:pt x="2826669" y="846668"/>
                    <a:pt x="2826669" y="846668"/>
                  </a:cubicBezTo>
                </a:path>
              </a:pathLst>
            </a:custGeom>
            <a:ln w="38100" cmpd="sng">
              <a:solidFill>
                <a:srgbClr val="4B9AE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 descr="richnessPlot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781" y="1415975"/>
            <a:ext cx="3910192" cy="31536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53760" y="1788631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5F51"/>
                </a:solidFill>
              </a:rPr>
              <a:t>Intermediate disturbance hypothesis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76964" y="4893034"/>
            <a:ext cx="3025078" cy="1877210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richnessPlot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14" y="4621211"/>
            <a:ext cx="2865558" cy="222181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228043" y="5048085"/>
            <a:ext cx="2268000" cy="9684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219952" y="4886591"/>
            <a:ext cx="2862558" cy="1846443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richnessPlots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902" y="4640424"/>
            <a:ext cx="2711608" cy="2102445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771031" y="5041641"/>
            <a:ext cx="2083514" cy="9525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3332903" y="5297834"/>
            <a:ext cx="1952287" cy="534699"/>
          </a:xfrm>
          <a:custGeom>
            <a:avLst/>
            <a:gdLst>
              <a:gd name="connsiteX0" fmla="*/ 0 w 1847402"/>
              <a:gd name="connsiteY0" fmla="*/ 0 h 525935"/>
              <a:gd name="connsiteX1" fmla="*/ 564484 w 1847402"/>
              <a:gd name="connsiteY1" fmla="*/ 102622 h 525935"/>
              <a:gd name="connsiteX2" fmla="*/ 1398381 w 1847402"/>
              <a:gd name="connsiteY2" fmla="*/ 359175 h 525935"/>
              <a:gd name="connsiteX3" fmla="*/ 1847402 w 1847402"/>
              <a:gd name="connsiteY3" fmla="*/ 525935 h 5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402" h="525935">
                <a:moveTo>
                  <a:pt x="0" y="0"/>
                </a:moveTo>
                <a:cubicBezTo>
                  <a:pt x="165710" y="21380"/>
                  <a:pt x="331421" y="42760"/>
                  <a:pt x="564484" y="102622"/>
                </a:cubicBezTo>
                <a:cubicBezTo>
                  <a:pt x="797547" y="162484"/>
                  <a:pt x="1184561" y="288623"/>
                  <a:pt x="1398381" y="359175"/>
                </a:cubicBezTo>
                <a:cubicBezTo>
                  <a:pt x="1612201" y="429727"/>
                  <a:pt x="1847402" y="525935"/>
                  <a:pt x="1847402" y="525935"/>
                </a:cubicBezTo>
              </a:path>
            </a:pathLst>
          </a:custGeom>
          <a:ln w="38100" cmpd="sng">
            <a:solidFill>
              <a:srgbClr val="4B9A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228043" y="5693342"/>
            <a:ext cx="22675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More competitors in the pool</a:t>
            </a:r>
          </a:p>
        </p:txBody>
      </p:sp>
      <p:sp>
        <p:nvSpPr>
          <p:cNvPr id="37" name="Freeform 36"/>
          <p:cNvSpPr/>
          <p:nvPr/>
        </p:nvSpPr>
        <p:spPr>
          <a:xfrm>
            <a:off x="7900107" y="5374799"/>
            <a:ext cx="1898719" cy="500579"/>
          </a:xfrm>
          <a:custGeom>
            <a:avLst/>
            <a:gdLst>
              <a:gd name="connsiteX0" fmla="*/ 0 w 1898719"/>
              <a:gd name="connsiteY0" fmla="*/ 500280 h 500579"/>
              <a:gd name="connsiteX1" fmla="*/ 744092 w 1898719"/>
              <a:gd name="connsiteY1" fmla="*/ 448969 h 500579"/>
              <a:gd name="connsiteX2" fmla="*/ 1565160 w 1898719"/>
              <a:gd name="connsiteY2" fmla="*/ 179587 h 500579"/>
              <a:gd name="connsiteX3" fmla="*/ 1898719 w 1898719"/>
              <a:gd name="connsiteY3" fmla="*/ 0 h 50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8719" h="500579">
                <a:moveTo>
                  <a:pt x="0" y="500280"/>
                </a:moveTo>
                <a:cubicBezTo>
                  <a:pt x="241616" y="501349"/>
                  <a:pt x="483232" y="502418"/>
                  <a:pt x="744092" y="448969"/>
                </a:cubicBezTo>
                <a:cubicBezTo>
                  <a:pt x="1004952" y="395520"/>
                  <a:pt x="1372722" y="254415"/>
                  <a:pt x="1565160" y="179587"/>
                </a:cubicBezTo>
                <a:cubicBezTo>
                  <a:pt x="1757598" y="104759"/>
                  <a:pt x="1898719" y="0"/>
                  <a:pt x="1898719" y="0"/>
                </a:cubicBezTo>
              </a:path>
            </a:pathLst>
          </a:custGeom>
          <a:ln w="38100" cmpd="sng">
            <a:solidFill>
              <a:srgbClr val="4BCB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771031" y="5041642"/>
            <a:ext cx="22675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3">
                    <a:lumMod val="75000"/>
                  </a:schemeClr>
                </a:solidFill>
              </a:rPr>
              <a:t>More early colonists in the pool</a:t>
            </a:r>
          </a:p>
        </p:txBody>
      </p:sp>
    </p:spTree>
    <p:extLst>
      <p:ext uri="{BB962C8B-B14F-4D97-AF65-F5344CB8AC3E}">
        <p14:creationId xmlns:p14="http://schemas.microsoft.com/office/powerpoint/2010/main" val="221051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30" grpId="0" animBg="1"/>
      <p:bldP spid="33" grpId="0" animBg="1"/>
      <p:bldP spid="35" grpId="0" animBg="1"/>
      <p:bldP spid="36" grpId="0"/>
      <p:bldP spid="37" grpId="0" animBg="1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07305" y="2233709"/>
            <a:ext cx="8816669" cy="3107711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problem: when richness is not important</a:t>
            </a:r>
          </a:p>
        </p:txBody>
      </p:sp>
      <p:pic>
        <p:nvPicPr>
          <p:cNvPr id="6" name="Picture 5" descr="richnessPlot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66561"/>
            <a:ext cx="4011260" cy="323516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439736" y="2593705"/>
            <a:ext cx="3656144" cy="2492581"/>
            <a:chOff x="4915736" y="2593704"/>
            <a:chExt cx="3656144" cy="2492581"/>
          </a:xfrm>
        </p:grpSpPr>
        <p:sp>
          <p:nvSpPr>
            <p:cNvPr id="3" name="Rectangle 2"/>
            <p:cNvSpPr/>
            <p:nvPr/>
          </p:nvSpPr>
          <p:spPr>
            <a:xfrm>
              <a:off x="5423566" y="2593704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67017" y="4747731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4562498" y="3299325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685457" y="36106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914721" y="38350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676515" y="39070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6793043" y="419122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604517" y="41250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6209349" y="36910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6353345" y="41192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5837857" y="37630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6067121" y="39874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5828915" y="40594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6046423" y="424515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756917" y="42774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6361749" y="38434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5745" y="42716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7253414" y="32239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7405814" y="33763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7200583" y="355746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7325412" y="381418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6964285" y="3477567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7782612" y="33335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7618168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6937039" y="2987616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7383231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7558214" y="35287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7863014" y="38335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7935012" y="34859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7770568" y="31628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516164" y="352672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825756" y="2924449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91829" y="26093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48014" y="31916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9077308" y="-7937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88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8572-9C7D-8DFE-5D30-1BEFA66B8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with ecosystem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8226-3EF9-CF5A-05D4-8A3B73C9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DB4F6B-4886-256B-4E34-8249F2C12617}"/>
              </a:ext>
            </a:extLst>
          </p:cNvPr>
          <p:cNvGrpSpPr/>
          <p:nvPr/>
        </p:nvGrpSpPr>
        <p:grpSpPr>
          <a:xfrm>
            <a:off x="1553758" y="1525645"/>
            <a:ext cx="8816669" cy="3284457"/>
            <a:chOff x="112884" y="2983268"/>
            <a:chExt cx="8816669" cy="32844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36C1D1-C1EE-9FD1-37E1-6E8DFC8D46B8}"/>
                </a:ext>
              </a:extLst>
            </p:cNvPr>
            <p:cNvSpPr/>
            <p:nvPr/>
          </p:nvSpPr>
          <p:spPr>
            <a:xfrm>
              <a:off x="112884" y="3140548"/>
              <a:ext cx="8816669" cy="31077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857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richnessPlots3.pdf">
              <a:extLst>
                <a:ext uri="{FF2B5EF4-FFF2-40B4-BE49-F238E27FC236}">
                  <a16:creationId xmlns:a16="http://schemas.microsoft.com/office/drawing/2014/main" id="{FFF45912-B5BB-753E-360F-F5D3728C1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983268"/>
              <a:ext cx="4072372" cy="328445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6E08D75-801C-5A9C-E25D-2FF3706B0441}"/>
                </a:ext>
              </a:extLst>
            </p:cNvPr>
            <p:cNvSpPr/>
            <p:nvPr/>
          </p:nvSpPr>
          <p:spPr>
            <a:xfrm>
              <a:off x="1029385" y="3545381"/>
              <a:ext cx="3190414" cy="157507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F900EED-2A85-1E01-9B65-016EC931410E}"/>
                </a:ext>
              </a:extLst>
            </p:cNvPr>
            <p:cNvSpPr/>
            <p:nvPr/>
          </p:nvSpPr>
          <p:spPr>
            <a:xfrm>
              <a:off x="1106088" y="4014439"/>
              <a:ext cx="2894945" cy="1146983"/>
            </a:xfrm>
            <a:custGeom>
              <a:avLst/>
              <a:gdLst>
                <a:gd name="connsiteX0" fmla="*/ 0 w 2894945"/>
                <a:gd name="connsiteY0" fmla="*/ 1146983 h 1146983"/>
                <a:gd name="connsiteX1" fmla="*/ 628148 w 2894945"/>
                <a:gd name="connsiteY1" fmla="*/ 600800 h 1146983"/>
                <a:gd name="connsiteX2" fmla="*/ 1611337 w 2894945"/>
                <a:gd name="connsiteY2" fmla="*/ 150200 h 1146983"/>
                <a:gd name="connsiteX3" fmla="*/ 2894945 w 2894945"/>
                <a:gd name="connsiteY3" fmla="*/ 0 h 11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4945" h="1146983">
                  <a:moveTo>
                    <a:pt x="0" y="1146983"/>
                  </a:moveTo>
                  <a:cubicBezTo>
                    <a:pt x="179796" y="956957"/>
                    <a:pt x="359592" y="766931"/>
                    <a:pt x="628148" y="600800"/>
                  </a:cubicBezTo>
                  <a:cubicBezTo>
                    <a:pt x="896704" y="434669"/>
                    <a:pt x="1233538" y="250333"/>
                    <a:pt x="1611337" y="150200"/>
                  </a:cubicBezTo>
                  <a:cubicBezTo>
                    <a:pt x="1989136" y="50067"/>
                    <a:pt x="2894945" y="0"/>
                    <a:pt x="2894945" y="0"/>
                  </a:cubicBezTo>
                </a:path>
              </a:pathLst>
            </a:custGeom>
            <a:ln w="38100" cmpd="sng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richnessPlots3.pdf">
            <a:extLst>
              <a:ext uri="{FF2B5EF4-FFF2-40B4-BE49-F238E27FC236}">
                <a16:creationId xmlns:a16="http://schemas.microsoft.com/office/drawing/2014/main" id="{BB86457B-704D-9486-3E3F-A1151C054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054" y="1506179"/>
            <a:ext cx="4072372" cy="32844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1A3EE2-D843-0A67-5BF1-FFD5CD476BF8}"/>
              </a:ext>
            </a:extLst>
          </p:cNvPr>
          <p:cNvSpPr/>
          <p:nvPr/>
        </p:nvSpPr>
        <p:spPr>
          <a:xfrm>
            <a:off x="6858000" y="2087758"/>
            <a:ext cx="3241964" cy="469058"/>
          </a:xfrm>
          <a:prstGeom prst="rect">
            <a:avLst/>
          </a:prstGeom>
          <a:solidFill>
            <a:srgbClr val="6EA49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0D9BE2-DA8A-5872-756D-41980ADAF0B7}"/>
              </a:ext>
            </a:extLst>
          </p:cNvPr>
          <p:cNvSpPr/>
          <p:nvPr/>
        </p:nvSpPr>
        <p:spPr>
          <a:xfrm>
            <a:off x="6858000" y="3167873"/>
            <a:ext cx="3241964" cy="469058"/>
          </a:xfrm>
          <a:prstGeom prst="rect">
            <a:avLst/>
          </a:prstGeom>
          <a:solidFill>
            <a:srgbClr val="557967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EED963-5F68-7DDB-7844-2F6BDB8C9644}"/>
              </a:ext>
            </a:extLst>
          </p:cNvPr>
          <p:cNvSpPr/>
          <p:nvPr/>
        </p:nvSpPr>
        <p:spPr>
          <a:xfrm>
            <a:off x="2964873" y="3806349"/>
            <a:ext cx="4184072" cy="2686525"/>
          </a:xfrm>
          <a:prstGeom prst="rect">
            <a:avLst/>
          </a:prstGeom>
          <a:solidFill>
            <a:schemeClr val="bg1"/>
          </a:solidFill>
          <a:ln w="34925">
            <a:solidFill>
              <a:srgbClr val="5579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2D3F20-9C04-7EF4-D340-6F4C93A8DBFD}"/>
              </a:ext>
            </a:extLst>
          </p:cNvPr>
          <p:cNvSpPr/>
          <p:nvPr/>
        </p:nvSpPr>
        <p:spPr>
          <a:xfrm>
            <a:off x="3496533" y="4166332"/>
            <a:ext cx="3197489" cy="1860160"/>
          </a:xfrm>
          <a:prstGeom prst="rect">
            <a:avLst/>
          </a:prstGeom>
          <a:solidFill>
            <a:schemeClr val="bg1"/>
          </a:solidFill>
          <a:ln w="34925">
            <a:solidFill>
              <a:srgbClr val="5579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155CF4-A1EE-2F00-4EF7-7035F32ED5B3}"/>
              </a:ext>
            </a:extLst>
          </p:cNvPr>
          <p:cNvSpPr txBox="1"/>
          <p:nvPr/>
        </p:nvSpPr>
        <p:spPr>
          <a:xfrm>
            <a:off x="4069900" y="6161715"/>
            <a:ext cx="2050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Species redundancy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B5058-B79B-7DFD-D069-F8211A3B9056}"/>
              </a:ext>
            </a:extLst>
          </p:cNvPr>
          <p:cNvSpPr txBox="1"/>
          <p:nvPr/>
        </p:nvSpPr>
        <p:spPr>
          <a:xfrm rot="16200000">
            <a:off x="2832408" y="4964944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Biomass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AFC82-EA5C-7A64-40D1-DB18F01A95C9}"/>
              </a:ext>
            </a:extLst>
          </p:cNvPr>
          <p:cNvSpPr txBox="1"/>
          <p:nvPr/>
        </p:nvSpPr>
        <p:spPr>
          <a:xfrm>
            <a:off x="9580516" y="2160774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4D50EE-1439-7BCB-EABE-2C797A715601}"/>
              </a:ext>
            </a:extLst>
          </p:cNvPr>
          <p:cNvSpPr txBox="1"/>
          <p:nvPr/>
        </p:nvSpPr>
        <p:spPr>
          <a:xfrm>
            <a:off x="9503813" y="326759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E6D054-D540-F7E3-A1DD-BBEDCB23EB27}"/>
              </a:ext>
            </a:extLst>
          </p:cNvPr>
          <p:cNvCxnSpPr/>
          <p:nvPr/>
        </p:nvCxnSpPr>
        <p:spPr>
          <a:xfrm>
            <a:off x="3934260" y="4810102"/>
            <a:ext cx="2363794" cy="648589"/>
          </a:xfrm>
          <a:prstGeom prst="line">
            <a:avLst/>
          </a:prstGeom>
          <a:ln w="38100">
            <a:solidFill>
              <a:srgbClr val="6EA4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A279B3C-4944-219D-7E9D-FED3565F2BD9}"/>
              </a:ext>
            </a:extLst>
          </p:cNvPr>
          <p:cNvSpPr txBox="1"/>
          <p:nvPr/>
        </p:nvSpPr>
        <p:spPr>
          <a:xfrm>
            <a:off x="3853209" y="443103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EA494"/>
                </a:solidFill>
              </a:rPr>
              <a:t>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E42D80-8BC9-DB6A-7164-670D343D41A2}"/>
              </a:ext>
            </a:extLst>
          </p:cNvPr>
          <p:cNvSpPr txBox="1"/>
          <p:nvPr/>
        </p:nvSpPr>
        <p:spPr>
          <a:xfrm>
            <a:off x="6213588" y="508716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EA494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75271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8" grpId="0"/>
      <p:bldP spid="19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ecology of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D1A1B-25E1-3290-4BEA-0A38570BA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881" y="1359518"/>
            <a:ext cx="5869097" cy="4198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687749" y="5900493"/>
            <a:ext cx="2559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n w="1905"/>
                <a:solidFill>
                  <a:srgbClr val="55796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Number of species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186" y="5900493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rgbClr val="6EA49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6960" y="5754966"/>
            <a:ext cx="35539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905"/>
                <a:solidFill>
                  <a:srgbClr val="55796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Total/average phenotypic or niche differences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2556" y="2513663"/>
            <a:ext cx="3994919" cy="1569660"/>
          </a:xfrm>
          <a:prstGeom prst="rect">
            <a:avLst/>
          </a:prstGeom>
          <a:solidFill>
            <a:schemeClr val="bg1">
              <a:lumMod val="75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From counting species to accounting for species</a:t>
            </a:r>
          </a:p>
        </p:txBody>
      </p:sp>
    </p:spTree>
    <p:extLst>
      <p:ext uri="{BB962C8B-B14F-4D97-AF65-F5344CB8AC3E}">
        <p14:creationId xmlns:p14="http://schemas.microsoft.com/office/powerpoint/2010/main" val="164954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47E158E-0388-8894-6C08-67A661AA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3600" dirty="0">
                <a:latin typeface="+mn-lt"/>
              </a:rPr>
              <a:t>Rethinking diversity –how do we measures a species?</a:t>
            </a:r>
            <a:endParaRPr 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4065A4-4AE2-15EF-A48B-0859914F5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26">
            <a:extLst>
              <a:ext uri="{FF2B5EF4-FFF2-40B4-BE49-F238E27FC236}">
                <a16:creationId xmlns:a16="http://schemas.microsoft.com/office/drawing/2014/main" id="{C132B2DB-AD7C-30AF-151D-34EC6464A8E8}"/>
              </a:ext>
            </a:extLst>
          </p:cNvPr>
          <p:cNvSpPr txBox="1">
            <a:spLocks/>
          </p:cNvSpPr>
          <p:nvPr/>
        </p:nvSpPr>
        <p:spPr>
          <a:xfrm>
            <a:off x="3091633" y="2177560"/>
            <a:ext cx="3004366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5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35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i="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CDC78BF-8360-A976-6E4E-FECE6C77E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5347" y="1543914"/>
            <a:ext cx="899962" cy="89996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5B1D705-4D99-A162-E2D8-EB28C50B1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4652" y="1401050"/>
            <a:ext cx="1046439" cy="104643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B693D61-C036-200F-CD9E-2C2E91F4BD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0106"/>
          <a:stretch/>
        </p:blipFill>
        <p:spPr>
          <a:xfrm>
            <a:off x="6102299" y="1479888"/>
            <a:ext cx="1286719" cy="102801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D8B44FC-9351-F284-9976-99D3FB3505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29649" y="1461463"/>
            <a:ext cx="1046439" cy="10464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3ED9DC3-E9D7-A865-2520-5F7BFFF330E0}"/>
              </a:ext>
            </a:extLst>
          </p:cNvPr>
          <p:cNvSpPr txBox="1"/>
          <p:nvPr/>
        </p:nvSpPr>
        <p:spPr>
          <a:xfrm>
            <a:off x="8368278" y="1949425"/>
            <a:ext cx="1810111" cy="461665"/>
          </a:xfrm>
          <a:prstGeom prst="rect">
            <a:avLst/>
          </a:prstGeom>
          <a:noFill/>
          <a:ln w="25400">
            <a:solidFill>
              <a:srgbClr val="445F5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45F51"/>
                </a:solidFill>
              </a:rPr>
              <a:t>N = 4 species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32CD9FD-9945-9445-EC00-1FF335D57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9048" y="1540693"/>
            <a:ext cx="899962" cy="89996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D10E6BF-F482-0A54-C7C5-245E2ED5D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78353" y="1397829"/>
            <a:ext cx="1046439" cy="104643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DE9E7F4-5685-678E-E1EE-1D277265BA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20106"/>
          <a:stretch/>
        </p:blipFill>
        <p:spPr>
          <a:xfrm>
            <a:off x="6096000" y="1476667"/>
            <a:ext cx="1286719" cy="102801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97F29B2-D2E1-8E2E-0363-E2DD57D3D0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23350" y="1458242"/>
            <a:ext cx="1046439" cy="104643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D6DFA7D-BAFD-F484-4E2C-5FC56018CD5D}"/>
              </a:ext>
            </a:extLst>
          </p:cNvPr>
          <p:cNvSpPr txBox="1"/>
          <p:nvPr/>
        </p:nvSpPr>
        <p:spPr>
          <a:xfrm>
            <a:off x="8285409" y="3201685"/>
            <a:ext cx="2046868" cy="830997"/>
          </a:xfrm>
          <a:prstGeom prst="rect">
            <a:avLst/>
          </a:prstGeom>
          <a:noFill/>
          <a:ln w="25400">
            <a:solidFill>
              <a:srgbClr val="445F5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445F51"/>
                </a:solidFill>
              </a:rPr>
              <a:t>How can we measure this?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62F848B-102E-E946-C9FE-E842F4985D21}"/>
              </a:ext>
            </a:extLst>
          </p:cNvPr>
          <p:cNvCxnSpPr>
            <a:cxnSpLocks/>
          </p:cNvCxnSpPr>
          <p:nvPr/>
        </p:nvCxnSpPr>
        <p:spPr>
          <a:xfrm>
            <a:off x="3438103" y="4764550"/>
            <a:ext cx="3324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>
            <a:extLst>
              <a:ext uri="{FF2B5EF4-FFF2-40B4-BE49-F238E27FC236}">
                <a16:creationId xmlns:a16="http://schemas.microsoft.com/office/drawing/2014/main" id="{D7E73328-3FB6-5DEE-923C-438A133F40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46860" y="4793143"/>
            <a:ext cx="2364430" cy="1016102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8E78E1E3-44A5-B157-0F33-E305A1180C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0559" y="4920152"/>
            <a:ext cx="758798" cy="758798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5119703B-839A-9BC4-6A17-F5EBAD1905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55880" y="4612455"/>
            <a:ext cx="1166719" cy="116671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49A01A6-D212-F5F5-0996-AE338161B9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4258352" y="4415099"/>
            <a:ext cx="605790" cy="60579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BCEB86E4-28CC-28EA-BAC7-C150E2F6B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18212" y="4470655"/>
            <a:ext cx="322488" cy="322488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3359C876-3341-C111-EB55-FC2F202E9A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6705" y="5314227"/>
            <a:ext cx="374975" cy="37497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28F847E4-AEAF-4CF9-0B05-014D2DAF5A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20106"/>
          <a:stretch/>
        </p:blipFill>
        <p:spPr>
          <a:xfrm>
            <a:off x="7324938" y="5768498"/>
            <a:ext cx="461076" cy="368373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3CF4575D-FFE9-CABF-D519-D5F9314F96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74131" y="4866198"/>
            <a:ext cx="374975" cy="37497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5622A8C-FD6D-E263-E4DE-0505FB23BB8B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alphaModFix/>
          </a:blip>
          <a:stretch>
            <a:fillRect/>
          </a:stretch>
        </p:blipFill>
        <p:spPr>
          <a:xfrm>
            <a:off x="5738264" y="4470656"/>
            <a:ext cx="1679949" cy="17803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9A593A7-A6EF-567D-791A-A65FDE94A079}"/>
              </a:ext>
            </a:extLst>
          </p:cNvPr>
          <p:cNvSpPr txBox="1"/>
          <p:nvPr/>
        </p:nvSpPr>
        <p:spPr>
          <a:xfrm>
            <a:off x="2943697" y="5939649"/>
            <a:ext cx="2629310" cy="707886"/>
          </a:xfrm>
          <a:prstGeom prst="rect">
            <a:avLst/>
          </a:prstGeom>
          <a:noFill/>
          <a:ln w="25400">
            <a:solidFill>
              <a:srgbClr val="445F5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45F51"/>
                </a:solidFill>
              </a:rPr>
              <a:t>Trait-based functional </a:t>
            </a:r>
          </a:p>
          <a:p>
            <a:pPr algn="ctr"/>
            <a:r>
              <a:rPr lang="en-US" sz="2000" dirty="0">
                <a:solidFill>
                  <a:srgbClr val="445F51"/>
                </a:solidFill>
              </a:rPr>
              <a:t>diversity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BC2B02-6709-96E9-6579-53669F9F815E}"/>
              </a:ext>
            </a:extLst>
          </p:cNvPr>
          <p:cNvSpPr txBox="1"/>
          <p:nvPr/>
        </p:nvSpPr>
        <p:spPr>
          <a:xfrm>
            <a:off x="8493772" y="4566209"/>
            <a:ext cx="1849935" cy="707886"/>
          </a:xfrm>
          <a:prstGeom prst="rect">
            <a:avLst/>
          </a:prstGeom>
          <a:noFill/>
          <a:ln w="25400">
            <a:solidFill>
              <a:srgbClr val="445F5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45F51"/>
                </a:solidFill>
              </a:rPr>
              <a:t>Phylogenetic</a:t>
            </a:r>
          </a:p>
          <a:p>
            <a:pPr algn="ctr"/>
            <a:r>
              <a:rPr lang="en-US" sz="2000" dirty="0">
                <a:solidFill>
                  <a:srgbClr val="445F51"/>
                </a:solidFill>
              </a:rPr>
              <a:t>diversity</a:t>
            </a:r>
          </a:p>
        </p:txBody>
      </p:sp>
    </p:spTree>
    <p:extLst>
      <p:ext uri="{BB962C8B-B14F-4D97-AF65-F5344CB8AC3E}">
        <p14:creationId xmlns:p14="http://schemas.microsoft.com/office/powerpoint/2010/main" val="29286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6713 L 0.00638 0.25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0.07639 L -0.11927 0.2599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8519 L 0.14649 0.269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66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7 0.075 L 0.0224 0.255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3" grpId="0" animBg="1"/>
      <p:bldP spid="6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92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Two methods have emerged</a:t>
            </a:r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BB90FBCC-CAA1-B921-7734-08F6EF641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15021" y="3460639"/>
            <a:ext cx="4184905" cy="3107711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915688" y="3820635"/>
            <a:ext cx="3656144" cy="2492581"/>
            <a:chOff x="4915736" y="1905092"/>
            <a:chExt cx="3656144" cy="2492581"/>
          </a:xfrm>
        </p:grpSpPr>
        <p:sp>
          <p:nvSpPr>
            <p:cNvPr id="6" name="Rectangle 5"/>
            <p:cNvSpPr/>
            <p:nvPr/>
          </p:nvSpPr>
          <p:spPr>
            <a:xfrm>
              <a:off x="5423566" y="1905092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67017" y="4059119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562498" y="2610713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5685457" y="252689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914721" y="275129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676515" y="282329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6793043" y="310750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604517" y="304133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6209349" y="260729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6353345" y="303550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837857" y="267929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067121" y="290369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5828915" y="297569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6046423" y="316143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756917" y="319373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6361749" y="275969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6505745" y="318790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7253414" y="25352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7405814" y="26876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7200583" y="286885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7325412" y="312557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937039" y="2788955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7782612" y="2644959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7618168" y="23218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6937039" y="229900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83231" y="23218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558214" y="28400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863014" y="3144898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7935012" y="2797359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7770568" y="247427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516164" y="244300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825756" y="2235837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991829" y="1920760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76515" y="2066560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70" y="1658948"/>
            <a:ext cx="3796497" cy="1628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Rectangle 41"/>
          <p:cNvSpPr/>
          <p:nvPr/>
        </p:nvSpPr>
        <p:spPr>
          <a:xfrm>
            <a:off x="2244666" y="3034375"/>
            <a:ext cx="877101" cy="187937"/>
          </a:xfrm>
          <a:prstGeom prst="rect">
            <a:avLst/>
          </a:prstGeom>
          <a:solidFill>
            <a:srgbClr val="E09F34"/>
          </a:solidFill>
          <a:ln>
            <a:solidFill>
              <a:srgbClr val="E4A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597020" y="1147355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0">
                  <a:noFill/>
                </a:ln>
                <a:solidFill>
                  <a:srgbClr val="557967"/>
                </a:solidFill>
                <a:latin typeface="Poppins" pitchFamily="2" charset="77"/>
                <a:cs typeface="Poppins" pitchFamily="2" charset="77"/>
              </a:rPr>
              <a:t>1) Trait/functional approach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72410" y="1120656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1905">
                  <a:noFill/>
                </a:ln>
                <a:solidFill>
                  <a:srgbClr val="445F51"/>
                </a:solidFill>
                <a:latin typeface="Poppins" pitchFamily="2" charset="77"/>
                <a:cs typeface="Poppins" pitchFamily="2" charset="77"/>
              </a:rPr>
              <a:t>2) Evolutionary relationships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066" y="1698311"/>
            <a:ext cx="3873500" cy="1524000"/>
          </a:xfrm>
          <a:prstGeom prst="rect">
            <a:avLst/>
          </a:prstGeom>
        </p:spPr>
      </p:pic>
      <p:pic>
        <p:nvPicPr>
          <p:cNvPr id="3" name="Picture 2" descr="Screenshot 2015-03-04 12.44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97" y="3597279"/>
            <a:ext cx="3265462" cy="287589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619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Often asked: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Researchers often ask: “what are the diversity patterns relative to </a:t>
            </a:r>
            <a:r>
              <a:rPr lang="en-US" b="1" dirty="0"/>
              <a:t>random</a:t>
            </a:r>
            <a:r>
              <a:rPr lang="en-US" dirty="0"/>
              <a:t> assembly?”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2243855" y="2796575"/>
            <a:ext cx="2292481" cy="2316007"/>
            <a:chOff x="262654" y="2238230"/>
            <a:chExt cx="2292481" cy="2316007"/>
          </a:xfrm>
        </p:grpSpPr>
        <p:sp>
          <p:nvSpPr>
            <p:cNvPr id="4" name="Rectangle 3"/>
            <p:cNvSpPr/>
            <p:nvPr/>
          </p:nvSpPr>
          <p:spPr>
            <a:xfrm>
              <a:off x="601208" y="2607562"/>
              <a:ext cx="1953927" cy="1608121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89086" y="2802941"/>
              <a:ext cx="1585686" cy="1375169"/>
            </a:xfrm>
            <a:custGeom>
              <a:avLst/>
              <a:gdLst>
                <a:gd name="connsiteX0" fmla="*/ 67636 w 1585686"/>
                <a:gd name="connsiteY0" fmla="*/ 105204 h 1375169"/>
                <a:gd name="connsiteX1" fmla="*/ 1172356 w 1585686"/>
                <a:gd name="connsiteY1" fmla="*/ 0 h 1375169"/>
                <a:gd name="connsiteX2" fmla="*/ 1540596 w 1585686"/>
                <a:gd name="connsiteY2" fmla="*/ 315613 h 1375169"/>
                <a:gd name="connsiteX3" fmla="*/ 1585686 w 1585686"/>
                <a:gd name="connsiteY3" fmla="*/ 886721 h 1375169"/>
                <a:gd name="connsiteX4" fmla="*/ 1232476 w 1585686"/>
                <a:gd name="connsiteY4" fmla="*/ 1360140 h 1375169"/>
                <a:gd name="connsiteX5" fmla="*/ 450906 w 1585686"/>
                <a:gd name="connsiteY5" fmla="*/ 1375169 h 1375169"/>
                <a:gd name="connsiteX6" fmla="*/ 0 w 1585686"/>
                <a:gd name="connsiteY6" fmla="*/ 796546 h 1375169"/>
                <a:gd name="connsiteX7" fmla="*/ 67636 w 1585686"/>
                <a:gd name="connsiteY7" fmla="*/ 105204 h 137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5686" h="1375169">
                  <a:moveTo>
                    <a:pt x="67636" y="105204"/>
                  </a:moveTo>
                  <a:lnTo>
                    <a:pt x="1172356" y="0"/>
                  </a:lnTo>
                  <a:lnTo>
                    <a:pt x="1540596" y="315613"/>
                  </a:lnTo>
                  <a:lnTo>
                    <a:pt x="1585686" y="886721"/>
                  </a:lnTo>
                  <a:lnTo>
                    <a:pt x="1232476" y="1360140"/>
                  </a:lnTo>
                  <a:lnTo>
                    <a:pt x="450906" y="1375169"/>
                  </a:lnTo>
                  <a:lnTo>
                    <a:pt x="0" y="796546"/>
                  </a:lnTo>
                  <a:lnTo>
                    <a:pt x="67636" y="10520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100000"/>
                    <a:shade val="100000"/>
                    <a:satMod val="130000"/>
                    <a:alpha val="21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  <a:alpha val="21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79872" y="4215683"/>
              <a:ext cx="9318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-34005" y="3120598"/>
              <a:ext cx="9318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41692" y="2238230"/>
              <a:ext cx="1496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Regional pool</a:t>
              </a: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41691" y="35264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994091" y="36788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905000" y="37772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421231" y="33644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2111744" y="30510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94194" y="31050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26046" y="3559029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1908491" y="39836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1813242" y="34184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1394140" y="35708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1546540" y="37232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1478382" y="31398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841691" y="29430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1279838" y="29430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1146491" y="3247866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1159079" y="3687430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1131988" y="3893830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1284388" y="4046230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1216230" y="34628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1017686" y="3266048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1716260" y="3591992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1923004" y="2865810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605454" y="2919810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2037306" y="3373773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624502" y="3233192"/>
              <a:ext cx="114302" cy="108000"/>
            </a:xfrm>
            <a:prstGeom prst="ellipse">
              <a:avLst/>
            </a:prstGeom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624747" y="2918427"/>
            <a:ext cx="2657314" cy="1811931"/>
            <a:chOff x="2643547" y="2360082"/>
            <a:chExt cx="2657314" cy="1811931"/>
          </a:xfrm>
        </p:grpSpPr>
        <p:pic>
          <p:nvPicPr>
            <p:cNvPr id="88" name="Picture 87" descr="Screenshot 2015-03-04 15.29.1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9483" y="2360082"/>
              <a:ext cx="2191378" cy="1811931"/>
            </a:xfrm>
            <a:prstGeom prst="rect">
              <a:avLst/>
            </a:prstGeom>
          </p:spPr>
        </p:pic>
        <p:cxnSp>
          <p:nvCxnSpPr>
            <p:cNvPr id="41" name="Straight Arrow Connector 40"/>
            <p:cNvCxnSpPr/>
            <p:nvPr/>
          </p:nvCxnSpPr>
          <p:spPr>
            <a:xfrm>
              <a:off x="2643547" y="3326168"/>
              <a:ext cx="465936" cy="0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3996038" y="3831248"/>
              <a:ext cx="9413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95000"/>
                    </a:schemeClr>
                  </a:solidFill>
                </a:rPr>
                <a:t>5 species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189165" y="4389593"/>
            <a:ext cx="2767656" cy="2468407"/>
            <a:chOff x="5207965" y="3831248"/>
            <a:chExt cx="2767656" cy="2468407"/>
          </a:xfrm>
        </p:grpSpPr>
        <p:grpSp>
          <p:nvGrpSpPr>
            <p:cNvPr id="44" name="Group 43"/>
            <p:cNvGrpSpPr/>
            <p:nvPr/>
          </p:nvGrpSpPr>
          <p:grpSpPr>
            <a:xfrm>
              <a:off x="5683140" y="3976768"/>
              <a:ext cx="2292481" cy="2322887"/>
              <a:chOff x="262654" y="2231350"/>
              <a:chExt cx="2292481" cy="232288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601208" y="2607562"/>
                <a:ext cx="1953927" cy="160812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1290500" y="3154092"/>
                <a:ext cx="526653" cy="659133"/>
              </a:xfrm>
              <a:custGeom>
                <a:avLst/>
                <a:gdLst>
                  <a:gd name="connsiteX0" fmla="*/ 67636 w 1585686"/>
                  <a:gd name="connsiteY0" fmla="*/ 105204 h 1375169"/>
                  <a:gd name="connsiteX1" fmla="*/ 1172356 w 1585686"/>
                  <a:gd name="connsiteY1" fmla="*/ 0 h 1375169"/>
                  <a:gd name="connsiteX2" fmla="*/ 1540596 w 1585686"/>
                  <a:gd name="connsiteY2" fmla="*/ 315613 h 1375169"/>
                  <a:gd name="connsiteX3" fmla="*/ 1585686 w 1585686"/>
                  <a:gd name="connsiteY3" fmla="*/ 886721 h 1375169"/>
                  <a:gd name="connsiteX4" fmla="*/ 1232476 w 1585686"/>
                  <a:gd name="connsiteY4" fmla="*/ 1360140 h 1375169"/>
                  <a:gd name="connsiteX5" fmla="*/ 450906 w 1585686"/>
                  <a:gd name="connsiteY5" fmla="*/ 1375169 h 1375169"/>
                  <a:gd name="connsiteX6" fmla="*/ 0 w 1585686"/>
                  <a:gd name="connsiteY6" fmla="*/ 796546 h 1375169"/>
                  <a:gd name="connsiteX7" fmla="*/ 67636 w 1585686"/>
                  <a:gd name="connsiteY7" fmla="*/ 105204 h 1375169"/>
                  <a:gd name="connsiteX0" fmla="*/ 254188 w 1585686"/>
                  <a:gd name="connsiteY0" fmla="*/ 228791 h 1375169"/>
                  <a:gd name="connsiteX1" fmla="*/ 1172356 w 1585686"/>
                  <a:gd name="connsiteY1" fmla="*/ 0 h 1375169"/>
                  <a:gd name="connsiteX2" fmla="*/ 1540596 w 1585686"/>
                  <a:gd name="connsiteY2" fmla="*/ 315613 h 1375169"/>
                  <a:gd name="connsiteX3" fmla="*/ 1585686 w 1585686"/>
                  <a:gd name="connsiteY3" fmla="*/ 886721 h 1375169"/>
                  <a:gd name="connsiteX4" fmla="*/ 1232476 w 1585686"/>
                  <a:gd name="connsiteY4" fmla="*/ 1360140 h 1375169"/>
                  <a:gd name="connsiteX5" fmla="*/ 450906 w 1585686"/>
                  <a:gd name="connsiteY5" fmla="*/ 1375169 h 1375169"/>
                  <a:gd name="connsiteX6" fmla="*/ 0 w 1585686"/>
                  <a:gd name="connsiteY6" fmla="*/ 796546 h 1375169"/>
                  <a:gd name="connsiteX7" fmla="*/ 254188 w 1585686"/>
                  <a:gd name="connsiteY7" fmla="*/ 228791 h 1375169"/>
                  <a:gd name="connsiteX0" fmla="*/ 254188 w 1585686"/>
                  <a:gd name="connsiteY0" fmla="*/ 179355 h 1325733"/>
                  <a:gd name="connsiteX1" fmla="*/ 892530 w 1585686"/>
                  <a:gd name="connsiteY1" fmla="*/ 0 h 1325733"/>
                  <a:gd name="connsiteX2" fmla="*/ 1540596 w 1585686"/>
                  <a:gd name="connsiteY2" fmla="*/ 266177 h 1325733"/>
                  <a:gd name="connsiteX3" fmla="*/ 1585686 w 1585686"/>
                  <a:gd name="connsiteY3" fmla="*/ 837285 h 1325733"/>
                  <a:gd name="connsiteX4" fmla="*/ 1232476 w 1585686"/>
                  <a:gd name="connsiteY4" fmla="*/ 1310704 h 1325733"/>
                  <a:gd name="connsiteX5" fmla="*/ 450906 w 1585686"/>
                  <a:gd name="connsiteY5" fmla="*/ 1325733 h 1325733"/>
                  <a:gd name="connsiteX6" fmla="*/ 0 w 1585686"/>
                  <a:gd name="connsiteY6" fmla="*/ 747110 h 1325733"/>
                  <a:gd name="connsiteX7" fmla="*/ 254188 w 1585686"/>
                  <a:gd name="connsiteY7" fmla="*/ 179355 h 1325733"/>
                  <a:gd name="connsiteX0" fmla="*/ 254188 w 1585686"/>
                  <a:gd name="connsiteY0" fmla="*/ 179355 h 1325733"/>
                  <a:gd name="connsiteX1" fmla="*/ 892530 w 1585686"/>
                  <a:gd name="connsiteY1" fmla="*/ 0 h 1325733"/>
                  <a:gd name="connsiteX2" fmla="*/ 1338500 w 1585686"/>
                  <a:gd name="connsiteY2" fmla="*/ 315611 h 1325733"/>
                  <a:gd name="connsiteX3" fmla="*/ 1585686 w 1585686"/>
                  <a:gd name="connsiteY3" fmla="*/ 837285 h 1325733"/>
                  <a:gd name="connsiteX4" fmla="*/ 1232476 w 1585686"/>
                  <a:gd name="connsiteY4" fmla="*/ 1310704 h 1325733"/>
                  <a:gd name="connsiteX5" fmla="*/ 450906 w 1585686"/>
                  <a:gd name="connsiteY5" fmla="*/ 1325733 h 1325733"/>
                  <a:gd name="connsiteX6" fmla="*/ 0 w 1585686"/>
                  <a:gd name="connsiteY6" fmla="*/ 747110 h 1325733"/>
                  <a:gd name="connsiteX7" fmla="*/ 254188 w 1585686"/>
                  <a:gd name="connsiteY7" fmla="*/ 179355 h 1325733"/>
                  <a:gd name="connsiteX0" fmla="*/ 254188 w 1430227"/>
                  <a:gd name="connsiteY0" fmla="*/ 179355 h 1325733"/>
                  <a:gd name="connsiteX1" fmla="*/ 892530 w 1430227"/>
                  <a:gd name="connsiteY1" fmla="*/ 0 h 1325733"/>
                  <a:gd name="connsiteX2" fmla="*/ 1338500 w 1430227"/>
                  <a:gd name="connsiteY2" fmla="*/ 315611 h 1325733"/>
                  <a:gd name="connsiteX3" fmla="*/ 1430227 w 1430227"/>
                  <a:gd name="connsiteY3" fmla="*/ 726057 h 1325733"/>
                  <a:gd name="connsiteX4" fmla="*/ 1232476 w 1430227"/>
                  <a:gd name="connsiteY4" fmla="*/ 1310704 h 1325733"/>
                  <a:gd name="connsiteX5" fmla="*/ 450906 w 1430227"/>
                  <a:gd name="connsiteY5" fmla="*/ 1325733 h 1325733"/>
                  <a:gd name="connsiteX6" fmla="*/ 0 w 1430227"/>
                  <a:gd name="connsiteY6" fmla="*/ 747110 h 1325733"/>
                  <a:gd name="connsiteX7" fmla="*/ 254188 w 1430227"/>
                  <a:gd name="connsiteY7" fmla="*/ 179355 h 1325733"/>
                  <a:gd name="connsiteX0" fmla="*/ 254188 w 1430227"/>
                  <a:gd name="connsiteY0" fmla="*/ 179355 h 1310704"/>
                  <a:gd name="connsiteX1" fmla="*/ 892530 w 1430227"/>
                  <a:gd name="connsiteY1" fmla="*/ 0 h 1310704"/>
                  <a:gd name="connsiteX2" fmla="*/ 1338500 w 1430227"/>
                  <a:gd name="connsiteY2" fmla="*/ 315611 h 1310704"/>
                  <a:gd name="connsiteX3" fmla="*/ 1430227 w 1430227"/>
                  <a:gd name="connsiteY3" fmla="*/ 726057 h 1310704"/>
                  <a:gd name="connsiteX4" fmla="*/ 1232476 w 1430227"/>
                  <a:gd name="connsiteY4" fmla="*/ 1310704 h 1310704"/>
                  <a:gd name="connsiteX5" fmla="*/ 497543 w 1430227"/>
                  <a:gd name="connsiteY5" fmla="*/ 1041482 h 1310704"/>
                  <a:gd name="connsiteX6" fmla="*/ 0 w 1430227"/>
                  <a:gd name="connsiteY6" fmla="*/ 747110 h 1310704"/>
                  <a:gd name="connsiteX7" fmla="*/ 254188 w 1430227"/>
                  <a:gd name="connsiteY7" fmla="*/ 179355 h 13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30227" h="1310704">
                    <a:moveTo>
                      <a:pt x="254188" y="179355"/>
                    </a:moveTo>
                    <a:lnTo>
                      <a:pt x="892530" y="0"/>
                    </a:lnTo>
                    <a:lnTo>
                      <a:pt x="1338500" y="315611"/>
                    </a:lnTo>
                    <a:lnTo>
                      <a:pt x="1430227" y="726057"/>
                    </a:lnTo>
                    <a:lnTo>
                      <a:pt x="1232476" y="1310704"/>
                    </a:lnTo>
                    <a:lnTo>
                      <a:pt x="497543" y="1041482"/>
                    </a:lnTo>
                    <a:lnTo>
                      <a:pt x="0" y="747110"/>
                    </a:lnTo>
                    <a:lnTo>
                      <a:pt x="254188" y="17935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  <a:alpha val="27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  <a:alpha val="27000"/>
                    </a:schemeClr>
                  </a:gs>
                </a:gsLst>
                <a:lin ang="16200000" scaled="0"/>
                <a:tileRect/>
              </a:gra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179872" y="4215683"/>
                <a:ext cx="9318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Trait 1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16200000">
                <a:off x="-34005" y="3120598"/>
                <a:ext cx="9318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Trait 2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47332" y="2231350"/>
                <a:ext cx="11042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Observed</a:t>
                </a:r>
              </a:p>
            </p:txBody>
          </p:sp>
          <p:sp>
            <p:nvSpPr>
              <p:cNvPr id="52" name="Oval 51"/>
              <p:cNvSpPr>
                <a:spLocks noChangeAspect="1"/>
              </p:cNvSpPr>
              <p:nvPr/>
            </p:nvSpPr>
            <p:spPr>
              <a:xfrm>
                <a:off x="1369302" y="3463423"/>
                <a:ext cx="114302" cy="108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>
                <a:spLocks noChangeAspect="1"/>
              </p:cNvSpPr>
              <p:nvPr/>
            </p:nvSpPr>
            <p:spPr>
              <a:xfrm>
                <a:off x="1641122" y="3624610"/>
                <a:ext cx="114302" cy="108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>
                <a:spLocks noChangeAspect="1"/>
              </p:cNvSpPr>
              <p:nvPr/>
            </p:nvSpPr>
            <p:spPr>
              <a:xfrm>
                <a:off x="1583971" y="3233123"/>
                <a:ext cx="114302" cy="108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>
                <a:spLocks noChangeAspect="1"/>
              </p:cNvSpPr>
              <p:nvPr/>
            </p:nvSpPr>
            <p:spPr>
              <a:xfrm>
                <a:off x="1411425" y="3300651"/>
                <a:ext cx="114302" cy="108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>
                <a:spLocks noChangeAspect="1"/>
              </p:cNvSpPr>
              <p:nvPr/>
            </p:nvSpPr>
            <p:spPr>
              <a:xfrm>
                <a:off x="1611444" y="3460667"/>
                <a:ext cx="114302" cy="108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6" name="Straight Arrow Connector 75"/>
            <p:cNvCxnSpPr/>
            <p:nvPr/>
          </p:nvCxnSpPr>
          <p:spPr>
            <a:xfrm>
              <a:off x="5207965" y="3831248"/>
              <a:ext cx="721450" cy="444552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4207246" y="4904445"/>
            <a:ext cx="2711376" cy="1447517"/>
            <a:chOff x="2226046" y="4346100"/>
            <a:chExt cx="2711376" cy="1447517"/>
          </a:xfrm>
        </p:grpSpPr>
        <p:cxnSp>
          <p:nvCxnSpPr>
            <p:cNvPr id="79" name="Straight Arrow Connector 78"/>
            <p:cNvCxnSpPr/>
            <p:nvPr/>
          </p:nvCxnSpPr>
          <p:spPr>
            <a:xfrm>
              <a:off x="2226046" y="4346100"/>
              <a:ext cx="905982" cy="913985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913462" y="5208841"/>
              <a:ext cx="202396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Randomly select </a:t>
              </a:r>
              <a:r>
                <a:rPr lang="en-US" sz="1600" dirty="0">
                  <a:solidFill>
                    <a:srgbClr val="E46C0A"/>
                  </a:solidFill>
                </a:rPr>
                <a:t>5</a:t>
              </a:r>
              <a:r>
                <a:rPr lang="en-US" sz="1600" dirty="0"/>
                <a:t> species 1000 times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753290" y="5240321"/>
            <a:ext cx="2757168" cy="1116000"/>
            <a:chOff x="4772090" y="4681977"/>
            <a:chExt cx="2757168" cy="1116000"/>
          </a:xfrm>
        </p:grpSpPr>
        <p:cxnSp>
          <p:nvCxnSpPr>
            <p:cNvPr id="83" name="Straight Arrow Connector 82"/>
            <p:cNvCxnSpPr/>
            <p:nvPr/>
          </p:nvCxnSpPr>
          <p:spPr>
            <a:xfrm flipV="1">
              <a:off x="4772090" y="5283341"/>
              <a:ext cx="911050" cy="162000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>
              <a:off x="6517720" y="4753868"/>
              <a:ext cx="941123" cy="974385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6601504" y="4842461"/>
              <a:ext cx="767267" cy="794384"/>
            </a:xfrm>
            <a:prstGeom prst="ellipse">
              <a:avLst/>
            </a:prstGeom>
            <a:noFill/>
            <a:ln w="19050" cmpd="sng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6451354" y="4681977"/>
              <a:ext cx="1077904" cy="1116000"/>
            </a:xfrm>
            <a:prstGeom prst="ellipse">
              <a:avLst/>
            </a:prstGeom>
            <a:noFill/>
            <a:ln w="19050" cmpd="sng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Screenshot 2015-10-22 12.54.34.png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630" y="3236424"/>
            <a:ext cx="1773564" cy="149962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178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6835345" y="2062882"/>
            <a:ext cx="1953927" cy="1608121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7130257" y="2196110"/>
            <a:ext cx="1420355" cy="1390198"/>
          </a:xfrm>
          <a:custGeom>
            <a:avLst/>
            <a:gdLst>
              <a:gd name="connsiteX0" fmla="*/ 796601 w 1420355"/>
              <a:gd name="connsiteY0" fmla="*/ 0 h 1330082"/>
              <a:gd name="connsiteX1" fmla="*/ 0 w 1420355"/>
              <a:gd name="connsiteY1" fmla="*/ 556080 h 1330082"/>
              <a:gd name="connsiteX2" fmla="*/ 240484 w 1420355"/>
              <a:gd name="connsiteY2" fmla="*/ 1330082 h 1330082"/>
              <a:gd name="connsiteX3" fmla="*/ 1172356 w 1420355"/>
              <a:gd name="connsiteY3" fmla="*/ 1269965 h 1330082"/>
              <a:gd name="connsiteX4" fmla="*/ 1420355 w 1420355"/>
              <a:gd name="connsiteY4" fmla="*/ 691342 h 1330082"/>
              <a:gd name="connsiteX5" fmla="*/ 796601 w 1420355"/>
              <a:gd name="connsiteY5" fmla="*/ 0 h 133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0355" h="1330082">
                <a:moveTo>
                  <a:pt x="796601" y="0"/>
                </a:moveTo>
                <a:lnTo>
                  <a:pt x="0" y="556080"/>
                </a:lnTo>
                <a:lnTo>
                  <a:pt x="240484" y="1330082"/>
                </a:lnTo>
                <a:lnTo>
                  <a:pt x="1172356" y="1269965"/>
                </a:lnTo>
                <a:lnTo>
                  <a:pt x="1420355" y="691342"/>
                </a:lnTo>
                <a:lnTo>
                  <a:pt x="79660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non-random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2F9CA-EDA1-65EE-9889-AB0F7C594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299654" y="2062882"/>
            <a:ext cx="1953927" cy="1608121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3988946" y="2609412"/>
            <a:ext cx="526653" cy="659133"/>
          </a:xfrm>
          <a:custGeom>
            <a:avLst/>
            <a:gdLst>
              <a:gd name="connsiteX0" fmla="*/ 67636 w 1585686"/>
              <a:gd name="connsiteY0" fmla="*/ 105204 h 1375169"/>
              <a:gd name="connsiteX1" fmla="*/ 1172356 w 1585686"/>
              <a:gd name="connsiteY1" fmla="*/ 0 h 1375169"/>
              <a:gd name="connsiteX2" fmla="*/ 1540596 w 1585686"/>
              <a:gd name="connsiteY2" fmla="*/ 315613 h 1375169"/>
              <a:gd name="connsiteX3" fmla="*/ 1585686 w 1585686"/>
              <a:gd name="connsiteY3" fmla="*/ 886721 h 1375169"/>
              <a:gd name="connsiteX4" fmla="*/ 1232476 w 1585686"/>
              <a:gd name="connsiteY4" fmla="*/ 1360140 h 1375169"/>
              <a:gd name="connsiteX5" fmla="*/ 450906 w 1585686"/>
              <a:gd name="connsiteY5" fmla="*/ 1375169 h 1375169"/>
              <a:gd name="connsiteX6" fmla="*/ 0 w 1585686"/>
              <a:gd name="connsiteY6" fmla="*/ 796546 h 1375169"/>
              <a:gd name="connsiteX7" fmla="*/ 67636 w 1585686"/>
              <a:gd name="connsiteY7" fmla="*/ 105204 h 1375169"/>
              <a:gd name="connsiteX0" fmla="*/ 254188 w 1585686"/>
              <a:gd name="connsiteY0" fmla="*/ 228791 h 1375169"/>
              <a:gd name="connsiteX1" fmla="*/ 1172356 w 1585686"/>
              <a:gd name="connsiteY1" fmla="*/ 0 h 1375169"/>
              <a:gd name="connsiteX2" fmla="*/ 1540596 w 1585686"/>
              <a:gd name="connsiteY2" fmla="*/ 315613 h 1375169"/>
              <a:gd name="connsiteX3" fmla="*/ 1585686 w 1585686"/>
              <a:gd name="connsiteY3" fmla="*/ 886721 h 1375169"/>
              <a:gd name="connsiteX4" fmla="*/ 1232476 w 1585686"/>
              <a:gd name="connsiteY4" fmla="*/ 1360140 h 1375169"/>
              <a:gd name="connsiteX5" fmla="*/ 450906 w 1585686"/>
              <a:gd name="connsiteY5" fmla="*/ 1375169 h 1375169"/>
              <a:gd name="connsiteX6" fmla="*/ 0 w 1585686"/>
              <a:gd name="connsiteY6" fmla="*/ 796546 h 1375169"/>
              <a:gd name="connsiteX7" fmla="*/ 254188 w 1585686"/>
              <a:gd name="connsiteY7" fmla="*/ 228791 h 1375169"/>
              <a:gd name="connsiteX0" fmla="*/ 254188 w 1585686"/>
              <a:gd name="connsiteY0" fmla="*/ 179355 h 1325733"/>
              <a:gd name="connsiteX1" fmla="*/ 892530 w 1585686"/>
              <a:gd name="connsiteY1" fmla="*/ 0 h 1325733"/>
              <a:gd name="connsiteX2" fmla="*/ 1540596 w 1585686"/>
              <a:gd name="connsiteY2" fmla="*/ 266177 h 1325733"/>
              <a:gd name="connsiteX3" fmla="*/ 1585686 w 1585686"/>
              <a:gd name="connsiteY3" fmla="*/ 837285 h 1325733"/>
              <a:gd name="connsiteX4" fmla="*/ 1232476 w 1585686"/>
              <a:gd name="connsiteY4" fmla="*/ 1310704 h 1325733"/>
              <a:gd name="connsiteX5" fmla="*/ 450906 w 1585686"/>
              <a:gd name="connsiteY5" fmla="*/ 1325733 h 1325733"/>
              <a:gd name="connsiteX6" fmla="*/ 0 w 1585686"/>
              <a:gd name="connsiteY6" fmla="*/ 747110 h 1325733"/>
              <a:gd name="connsiteX7" fmla="*/ 254188 w 1585686"/>
              <a:gd name="connsiteY7" fmla="*/ 179355 h 1325733"/>
              <a:gd name="connsiteX0" fmla="*/ 254188 w 1585686"/>
              <a:gd name="connsiteY0" fmla="*/ 179355 h 1325733"/>
              <a:gd name="connsiteX1" fmla="*/ 892530 w 1585686"/>
              <a:gd name="connsiteY1" fmla="*/ 0 h 1325733"/>
              <a:gd name="connsiteX2" fmla="*/ 1338500 w 1585686"/>
              <a:gd name="connsiteY2" fmla="*/ 315611 h 1325733"/>
              <a:gd name="connsiteX3" fmla="*/ 1585686 w 1585686"/>
              <a:gd name="connsiteY3" fmla="*/ 837285 h 1325733"/>
              <a:gd name="connsiteX4" fmla="*/ 1232476 w 1585686"/>
              <a:gd name="connsiteY4" fmla="*/ 1310704 h 1325733"/>
              <a:gd name="connsiteX5" fmla="*/ 450906 w 1585686"/>
              <a:gd name="connsiteY5" fmla="*/ 1325733 h 1325733"/>
              <a:gd name="connsiteX6" fmla="*/ 0 w 1585686"/>
              <a:gd name="connsiteY6" fmla="*/ 747110 h 1325733"/>
              <a:gd name="connsiteX7" fmla="*/ 254188 w 1585686"/>
              <a:gd name="connsiteY7" fmla="*/ 179355 h 1325733"/>
              <a:gd name="connsiteX0" fmla="*/ 254188 w 1430227"/>
              <a:gd name="connsiteY0" fmla="*/ 179355 h 1325733"/>
              <a:gd name="connsiteX1" fmla="*/ 892530 w 1430227"/>
              <a:gd name="connsiteY1" fmla="*/ 0 h 1325733"/>
              <a:gd name="connsiteX2" fmla="*/ 1338500 w 1430227"/>
              <a:gd name="connsiteY2" fmla="*/ 315611 h 1325733"/>
              <a:gd name="connsiteX3" fmla="*/ 1430227 w 1430227"/>
              <a:gd name="connsiteY3" fmla="*/ 726057 h 1325733"/>
              <a:gd name="connsiteX4" fmla="*/ 1232476 w 1430227"/>
              <a:gd name="connsiteY4" fmla="*/ 1310704 h 1325733"/>
              <a:gd name="connsiteX5" fmla="*/ 450906 w 1430227"/>
              <a:gd name="connsiteY5" fmla="*/ 1325733 h 1325733"/>
              <a:gd name="connsiteX6" fmla="*/ 0 w 1430227"/>
              <a:gd name="connsiteY6" fmla="*/ 747110 h 1325733"/>
              <a:gd name="connsiteX7" fmla="*/ 254188 w 1430227"/>
              <a:gd name="connsiteY7" fmla="*/ 179355 h 1325733"/>
              <a:gd name="connsiteX0" fmla="*/ 254188 w 1430227"/>
              <a:gd name="connsiteY0" fmla="*/ 179355 h 1310704"/>
              <a:gd name="connsiteX1" fmla="*/ 892530 w 1430227"/>
              <a:gd name="connsiteY1" fmla="*/ 0 h 1310704"/>
              <a:gd name="connsiteX2" fmla="*/ 1338500 w 1430227"/>
              <a:gd name="connsiteY2" fmla="*/ 315611 h 1310704"/>
              <a:gd name="connsiteX3" fmla="*/ 1430227 w 1430227"/>
              <a:gd name="connsiteY3" fmla="*/ 726057 h 1310704"/>
              <a:gd name="connsiteX4" fmla="*/ 1232476 w 1430227"/>
              <a:gd name="connsiteY4" fmla="*/ 1310704 h 1310704"/>
              <a:gd name="connsiteX5" fmla="*/ 497543 w 1430227"/>
              <a:gd name="connsiteY5" fmla="*/ 1041482 h 1310704"/>
              <a:gd name="connsiteX6" fmla="*/ 0 w 1430227"/>
              <a:gd name="connsiteY6" fmla="*/ 747110 h 1310704"/>
              <a:gd name="connsiteX7" fmla="*/ 254188 w 1430227"/>
              <a:gd name="connsiteY7" fmla="*/ 179355 h 131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227" h="1310704">
                <a:moveTo>
                  <a:pt x="254188" y="179355"/>
                </a:moveTo>
                <a:lnTo>
                  <a:pt x="892530" y="0"/>
                </a:lnTo>
                <a:lnTo>
                  <a:pt x="1338500" y="315611"/>
                </a:lnTo>
                <a:lnTo>
                  <a:pt x="1430227" y="726057"/>
                </a:lnTo>
                <a:lnTo>
                  <a:pt x="1232476" y="1310704"/>
                </a:lnTo>
                <a:lnTo>
                  <a:pt x="497543" y="1041482"/>
                </a:lnTo>
                <a:lnTo>
                  <a:pt x="0" y="747110"/>
                </a:lnTo>
                <a:lnTo>
                  <a:pt x="254188" y="179355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100000"/>
                  <a:shade val="100000"/>
                  <a:satMod val="130000"/>
                  <a:alpha val="27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78317" y="3671002"/>
            <a:ext cx="93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Trait 1</a:t>
            </a:r>
          </a:p>
        </p:txBody>
      </p:sp>
      <p:sp>
        <p:nvSpPr>
          <p:cNvPr id="48" name="TextBox 47"/>
          <p:cNvSpPr txBox="1"/>
          <p:nvPr/>
        </p:nvSpPr>
        <p:spPr>
          <a:xfrm rot="16200000">
            <a:off x="2664440" y="2575917"/>
            <a:ext cx="93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Trait 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899541" y="1686669"/>
            <a:ext cx="276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Under-dispersed/clustered</a:t>
            </a: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4067747" y="2918742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4339567" y="3079929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4282416" y="2688442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4109870" y="2755970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4309889" y="2915986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3795680" y="2463770"/>
            <a:ext cx="941123" cy="974385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3879464" y="2552362"/>
            <a:ext cx="767267" cy="794384"/>
          </a:xfrm>
          <a:prstGeom prst="ellipse">
            <a:avLst/>
          </a:prstGeom>
          <a:noFill/>
          <a:ln w="19050" cmpd="sng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313" y="2391878"/>
            <a:ext cx="1077904" cy="1116000"/>
          </a:xfrm>
          <a:prstGeom prst="ellipse">
            <a:avLst/>
          </a:prstGeom>
          <a:noFill/>
          <a:ln w="19050" cmpd="sng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414008" y="3671002"/>
            <a:ext cx="93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Trait 1</a:t>
            </a:r>
          </a:p>
        </p:txBody>
      </p:sp>
      <p:sp>
        <p:nvSpPr>
          <p:cNvPr id="64" name="TextBox 63"/>
          <p:cNvSpPr txBox="1"/>
          <p:nvPr/>
        </p:nvSpPr>
        <p:spPr>
          <a:xfrm rot="16200000">
            <a:off x="6200131" y="2575917"/>
            <a:ext cx="93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Trait 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974512" y="1686669"/>
            <a:ext cx="1645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Over-dispersed</a:t>
            </a: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8187981" y="3397199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152279" y="2796442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8407763" y="2887786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7845233" y="2265589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7371910" y="3463211"/>
            <a:ext cx="114302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7331371" y="2463770"/>
            <a:ext cx="941123" cy="974385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7415155" y="2552362"/>
            <a:ext cx="767267" cy="794384"/>
          </a:xfrm>
          <a:prstGeom prst="ellipse">
            <a:avLst/>
          </a:prstGeom>
          <a:noFill/>
          <a:ln w="19050" cmpd="sng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7265004" y="2391878"/>
            <a:ext cx="1077904" cy="1116000"/>
          </a:xfrm>
          <a:prstGeom prst="ellipse">
            <a:avLst/>
          </a:prstGeom>
          <a:noFill/>
          <a:ln w="19050" cmpd="sng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05011" y="4125508"/>
            <a:ext cx="2407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Potential mechanisms?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47446" y="3671002"/>
            <a:ext cx="2989357" cy="3066384"/>
            <a:chOff x="223445" y="3671002"/>
            <a:chExt cx="2989357" cy="3066384"/>
          </a:xfrm>
        </p:grpSpPr>
        <p:pic>
          <p:nvPicPr>
            <p:cNvPr id="38" name="Picture 37" descr="Screenshot 2015-03-04 15.31.3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445" y="4125508"/>
              <a:ext cx="2989357" cy="2251558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357544" y="6368054"/>
              <a:ext cx="2634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Harsh environment/stress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 flipH="1">
              <a:off x="1375540" y="3671002"/>
              <a:ext cx="262752" cy="401904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6530428" y="3757295"/>
            <a:ext cx="3630905" cy="2529671"/>
            <a:chOff x="5006427" y="3757294"/>
            <a:chExt cx="3630905" cy="2529671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265271" y="3757294"/>
              <a:ext cx="0" cy="939323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54" descr="Screenshot 2015-03-04 15.36.56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427" y="4696617"/>
              <a:ext cx="3630905" cy="1590348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6463427" y="5839739"/>
              <a:ext cx="1126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Niche axis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990210" y="4419690"/>
              <a:ext cx="9464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Min. distance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24000" y="2035798"/>
            <a:ext cx="9127806" cy="1462524"/>
            <a:chOff x="0" y="2035798"/>
            <a:chExt cx="9127806" cy="1462524"/>
          </a:xfrm>
        </p:grpSpPr>
        <p:pic>
          <p:nvPicPr>
            <p:cNvPr id="5" name="Picture 4" descr="Screenshot 2015-10-22 12.54.34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94561"/>
              <a:ext cx="1001889" cy="1403761"/>
            </a:xfrm>
            <a:prstGeom prst="rect">
              <a:avLst/>
            </a:prstGeom>
          </p:spPr>
        </p:pic>
        <p:pic>
          <p:nvPicPr>
            <p:cNvPr id="42" name="Picture 41" descr="Screenshot 2015-10-22 12.54.34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46858" y="2062881"/>
              <a:ext cx="980948" cy="140376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17223" y="2068064"/>
              <a:ext cx="338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cs typeface="Arial"/>
                </a:rPr>
                <a:t>X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31297" y="2471232"/>
              <a:ext cx="338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cs typeface="Arial"/>
                </a:rPr>
                <a:t>X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99657" y="3093879"/>
              <a:ext cx="338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cs typeface="Arial"/>
                </a:rPr>
                <a:t>X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907006" y="2035798"/>
              <a:ext cx="338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Arial"/>
                  <a:cs typeface="Arial"/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4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Screen Shot 2014-11-26 at 1.00.23 PM.png" descr="Screen Shot 2014-11-26 at 1.00.23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966" y="2523276"/>
            <a:ext cx="6222156" cy="3969599"/>
          </a:xfrm>
          <a:prstGeom prst="rect">
            <a:avLst/>
          </a:prstGeom>
          <a:ln w="34925">
            <a:solidFill>
              <a:srgbClr val="445F51"/>
            </a:solidFill>
            <a:miter lim="400000"/>
          </a:ln>
          <a:effectLst/>
        </p:spPr>
      </p:pic>
      <p:sp>
        <p:nvSpPr>
          <p:cNvPr id="701" name="A relatively small number of statistical methods to quantify the multivariate volume, divergence or evenness of traits.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dirty="0"/>
              <a:t>A relatively small number of statistical methods to quantify the multivariate volume, divergence or evenness of traits.</a:t>
            </a:r>
          </a:p>
        </p:txBody>
      </p:sp>
      <p:sp>
        <p:nvSpPr>
          <p:cNvPr id="700" name="Functional diversity"/>
          <p:cNvSpPr txBox="1">
            <a:spLocks noGrp="1"/>
          </p:cNvSpPr>
          <p:nvPr>
            <p:ph type="title"/>
          </p:nvPr>
        </p:nvSpPr>
        <p:spPr>
          <a:xfrm>
            <a:off x="565240" y="2957576"/>
            <a:ext cx="4609011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3200" dirty="0"/>
              <a:t>Functional diversity</a:t>
            </a:r>
          </a:p>
        </p:txBody>
      </p:sp>
      <p:sp>
        <p:nvSpPr>
          <p:cNvPr id="702" name="Villeger et al. 2008 Ecology"/>
          <p:cNvSpPr txBox="1"/>
          <p:nvPr/>
        </p:nvSpPr>
        <p:spPr>
          <a:xfrm>
            <a:off x="8096974" y="6110570"/>
            <a:ext cx="2253179" cy="330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tIns="45719" rIns="45719" bIns="45719">
            <a:spAutoFit/>
          </a:bodyPr>
          <a:lstStyle>
            <a:lvl1pPr algn="l" defTabSz="650240">
              <a:defRPr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547"/>
              <a:t>Villeger et al. 2008 Ecology</a:t>
            </a:r>
          </a:p>
        </p:txBody>
      </p:sp>
      <p:grpSp>
        <p:nvGrpSpPr>
          <p:cNvPr id="707" name="Group"/>
          <p:cNvGrpSpPr/>
          <p:nvPr/>
        </p:nvGrpSpPr>
        <p:grpSpPr>
          <a:xfrm>
            <a:off x="5431581" y="3914872"/>
            <a:ext cx="1127267" cy="895797"/>
            <a:chOff x="0" y="0"/>
            <a:chExt cx="1603222" cy="1274020"/>
          </a:xfrm>
        </p:grpSpPr>
        <p:sp>
          <p:nvSpPr>
            <p:cNvPr id="703" name="Rectangle"/>
            <p:cNvSpPr/>
            <p:nvPr/>
          </p:nvSpPr>
          <p:spPr>
            <a:xfrm>
              <a:off x="-1" y="183362"/>
              <a:ext cx="1432212" cy="109065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445F51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04" name="Screenshot 2015-03-04 13.18.49.png" descr="Screenshot 2015-03-04 13.18.49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105" y="263355"/>
              <a:ext cx="673354" cy="9357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05" name="Oval"/>
            <p:cNvSpPr/>
            <p:nvPr/>
          </p:nvSpPr>
          <p:spPr>
            <a:xfrm>
              <a:off x="1378770" y="-1"/>
              <a:ext cx="224453" cy="240070"/>
            </a:xfrm>
            <a:prstGeom prst="ellipse">
              <a:avLst/>
            </a:prstGeom>
            <a:solidFill>
              <a:srgbClr val="445F51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06" name="image29.png" descr="image29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75" y="365300"/>
              <a:ext cx="758859" cy="5160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12" name="Group"/>
          <p:cNvGrpSpPr/>
          <p:nvPr/>
        </p:nvGrpSpPr>
        <p:grpSpPr>
          <a:xfrm>
            <a:off x="7431196" y="3048768"/>
            <a:ext cx="1541288" cy="1034903"/>
            <a:chOff x="0" y="0"/>
            <a:chExt cx="2192052" cy="1471860"/>
          </a:xfrm>
        </p:grpSpPr>
        <p:sp>
          <p:nvSpPr>
            <p:cNvPr id="708" name="Rectangle"/>
            <p:cNvSpPr/>
            <p:nvPr/>
          </p:nvSpPr>
          <p:spPr>
            <a:xfrm>
              <a:off x="107864" y="153992"/>
              <a:ext cx="2084189" cy="131786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445F51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sp>
          <p:nvSpPr>
            <p:cNvPr id="709" name="Oval"/>
            <p:cNvSpPr/>
            <p:nvPr/>
          </p:nvSpPr>
          <p:spPr>
            <a:xfrm>
              <a:off x="-1" y="0"/>
              <a:ext cx="224454" cy="240069"/>
            </a:xfrm>
            <a:prstGeom prst="ellipse">
              <a:avLst/>
            </a:prstGeom>
            <a:solidFill>
              <a:srgbClr val="445F51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173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687"/>
            </a:p>
          </p:txBody>
        </p:sp>
        <p:pic>
          <p:nvPicPr>
            <p:cNvPr id="710" name="image30.png" descr="image30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377" y="255058"/>
              <a:ext cx="1047417" cy="10474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1" name="Screenshot 2015-03-04 13.29.46.png" descr="Screenshot 2015-03-04 13.29.46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6051" y="240066"/>
              <a:ext cx="678559" cy="1114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169398967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6" dur="500" fill="hold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xit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0" dur="500" fill="hold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" grpId="0" animBg="1" advAuto="0"/>
      <p:bldP spid="707" grpId="1" animBg="1" advAuto="0"/>
      <p:bldP spid="712" grpId="0" animBg="1" advAuto="0"/>
      <p:bldP spid="712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What are trai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are traits</a:t>
            </a:r>
            <a:r>
              <a:rPr lang="en-CA" dirty="0"/>
              <a:t>?</a:t>
            </a:r>
            <a:endParaRPr dirty="0"/>
          </a:p>
        </p:txBody>
      </p:sp>
      <p:sp>
        <p:nvSpPr>
          <p:cNvPr id="1046" name="examples: leaf size, beak size, seed size, body mass, frost tolerance, metabolic rate, nutrient concentrations, etc."/>
          <p:cNvSpPr txBox="1">
            <a:spLocks noGrp="1"/>
          </p:cNvSpPr>
          <p:nvPr>
            <p:ph idx="1"/>
          </p:nvPr>
        </p:nvSpPr>
        <p:spPr>
          <a:xfrm>
            <a:off x="838200" y="2416489"/>
            <a:ext cx="10515600" cy="3760473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examples: leaf size, beak size, seed size, body mass, frost tolerance, metabolic rate, nutrient concentrations, etc.</a:t>
            </a:r>
          </a:p>
        </p:txBody>
      </p:sp>
      <p:pic>
        <p:nvPicPr>
          <p:cNvPr id="1047" name="Picture 21.png" descr="Picture 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246" y="1499307"/>
            <a:ext cx="7670979" cy="917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44CAE06-4838-9215-5769-F79120769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99633">
            <a:off x="1026119" y="4235556"/>
            <a:ext cx="2038361" cy="20383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503FD54-8F11-A4EF-72C0-7A45F2028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06812">
            <a:off x="1738854" y="3905778"/>
            <a:ext cx="2626290" cy="26262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5314215-8902-B75C-2F17-CA0769786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26559" y="4964119"/>
            <a:ext cx="581234" cy="5812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8B74FC-4B52-E6B2-0F24-985D20133C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68093" y="4151319"/>
            <a:ext cx="1625600" cy="16256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63E934F-0B52-2915-8971-BD2C46C8A4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59365">
            <a:off x="7316427" y="4532655"/>
            <a:ext cx="1189284" cy="118928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C95E935-4DAD-4435-AF59-EC087B3F0E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9195" y="5036119"/>
            <a:ext cx="563632" cy="56363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4C419E2-9F8A-DFFD-4ACE-AB7E1C294BB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47718" b="66090"/>
          <a:stretch/>
        </p:blipFill>
        <p:spPr>
          <a:xfrm>
            <a:off x="4829409" y="4395363"/>
            <a:ext cx="1742872" cy="113751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2B908C8-1E40-1D95-6218-D32DFC565639}"/>
              </a:ext>
            </a:extLst>
          </p:cNvPr>
          <p:cNvGrpSpPr/>
          <p:nvPr/>
        </p:nvGrpSpPr>
        <p:grpSpPr>
          <a:xfrm>
            <a:off x="4023213" y="4807361"/>
            <a:ext cx="983672" cy="752941"/>
            <a:chOff x="4023213" y="4807361"/>
            <a:chExt cx="983672" cy="75294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318AFDA5-8127-F266-6CE8-4264A2A2AF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l="60838" b="70024"/>
            <a:stretch/>
          </p:blipFill>
          <p:spPr>
            <a:xfrm>
              <a:off x="4023213" y="4807361"/>
              <a:ext cx="983672" cy="752941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C7C58DD-6F6A-EDFD-3340-6406B523CA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26670" y="4964119"/>
              <a:ext cx="72000" cy="7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9147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pecies differ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Species differences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27E38D-7E67-EB37-CDB4-842FD2767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42" name="Picture 20.png" descr="Picture 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510" y="1417641"/>
            <a:ext cx="6615827" cy="1863373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hape"/>
          <p:cNvSpPr/>
          <p:nvPr/>
        </p:nvSpPr>
        <p:spPr>
          <a:xfrm>
            <a:off x="2960257" y="1432457"/>
            <a:ext cx="6533445" cy="1749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95" y="0"/>
                </a:moveTo>
                <a:lnTo>
                  <a:pt x="21507" y="174"/>
                </a:lnTo>
                <a:lnTo>
                  <a:pt x="21600" y="18290"/>
                </a:lnTo>
                <a:lnTo>
                  <a:pt x="17121" y="18290"/>
                </a:lnTo>
                <a:lnTo>
                  <a:pt x="17168" y="21600"/>
                </a:lnTo>
                <a:lnTo>
                  <a:pt x="0" y="21600"/>
                </a:lnTo>
                <a:lnTo>
                  <a:pt x="47" y="3484"/>
                </a:lnTo>
                <a:lnTo>
                  <a:pt x="16841" y="3832"/>
                </a:lnTo>
                <a:lnTo>
                  <a:pt x="16795" y="0"/>
                </a:lnTo>
                <a:close/>
              </a:path>
            </a:pathLst>
          </a:custGeom>
          <a:solidFill>
            <a:srgbClr val="FFFF00">
              <a:alpha val="38000"/>
            </a:srgbClr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txBody>
          <a:bodyPr lIns="45719" tIns="45719" rIns="45719" bIns="45719" anchor="ctr"/>
          <a:lstStyle/>
          <a:p>
            <a:pPr defTabSz="457173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687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9A87A-D6F2-9249-B5F1-7943938F9C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636" y="3702750"/>
            <a:ext cx="7279575" cy="2552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3562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Other divers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/>
              <a:t>P</a:t>
            </a:r>
            <a:r>
              <a:rPr lang="en-US" dirty="0" err="1"/>
              <a:t>hylogenies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01E6D9-C6F5-D42C-D75D-95B3EC0B8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4" name="Picture 7.png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36786"/>
            <a:ext cx="9144000" cy="3889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Introduction –What is a phylogen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rPr dirty="0"/>
              <a:t>What is a phylogeny?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07969C-7692-B4BA-01B7-2A1009B85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5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557" y="2992582"/>
            <a:ext cx="3366574" cy="2586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6" name="image5.png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707" y="1825625"/>
            <a:ext cx="3822293" cy="4801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6.png" descr="image6.png">
            <a:extLst>
              <a:ext uri="{FF2B5EF4-FFF2-40B4-BE49-F238E27FC236}">
                <a16:creationId xmlns:a16="http://schemas.microsoft.com/office/drawing/2014/main" id="{24073FEB-962A-60B5-3E39-1DF46916C0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55" y="2104346"/>
            <a:ext cx="4170005" cy="4297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3-phy.pdf" descr="3-phy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279510" y="-2581956"/>
            <a:ext cx="3632977" cy="11971530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Phylogenies provide inform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Phylogenies provide information</a:t>
            </a:r>
          </a:p>
        </p:txBody>
      </p:sp>
      <p:pic>
        <p:nvPicPr>
          <p:cNvPr id="563" name="image8.png" descr="image8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9691" y="4827565"/>
            <a:ext cx="1898428" cy="132556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64" name="image9.png" descr="imag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24" y="4806622"/>
            <a:ext cx="1695295" cy="171241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65" name="image10.png" descr="image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541" y="4806622"/>
            <a:ext cx="1422545" cy="167358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66" name="image11.png" descr="image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5211" y="4921526"/>
            <a:ext cx="2422917" cy="157134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67" name="Dinosauria"/>
          <p:cNvSpPr txBox="1"/>
          <p:nvPr/>
        </p:nvSpPr>
        <p:spPr>
          <a:xfrm>
            <a:off x="7446033" y="1772677"/>
            <a:ext cx="1097414" cy="369332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Dinosauria</a:t>
            </a:r>
          </a:p>
        </p:txBody>
      </p:sp>
      <p:pic>
        <p:nvPicPr>
          <p:cNvPr id="568" name="image12.png" descr="image1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0820" y="4827565"/>
            <a:ext cx="1582627" cy="186191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69" name="Ornithischia"/>
          <p:cNvSpPr txBox="1"/>
          <p:nvPr/>
        </p:nvSpPr>
        <p:spPr>
          <a:xfrm>
            <a:off x="9052048" y="2838161"/>
            <a:ext cx="1224051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Ornithischia</a:t>
            </a:r>
          </a:p>
        </p:txBody>
      </p:sp>
      <p:sp>
        <p:nvSpPr>
          <p:cNvPr id="570" name="Suaropoda"/>
          <p:cNvSpPr txBox="1"/>
          <p:nvPr/>
        </p:nvSpPr>
        <p:spPr>
          <a:xfrm>
            <a:off x="6902637" y="2835885"/>
            <a:ext cx="1108635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Suaropoda</a:t>
            </a:r>
          </a:p>
        </p:txBody>
      </p:sp>
      <p:sp>
        <p:nvSpPr>
          <p:cNvPr id="571" name="Theropoda"/>
          <p:cNvSpPr txBox="1"/>
          <p:nvPr/>
        </p:nvSpPr>
        <p:spPr>
          <a:xfrm>
            <a:off x="3423721" y="2835885"/>
            <a:ext cx="111985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Theropoda</a:t>
            </a:r>
          </a:p>
        </p:txBody>
      </p:sp>
      <p:pic>
        <p:nvPicPr>
          <p:cNvPr id="572" name="image13.png" descr="image13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614547"/>
            <a:ext cx="5911193" cy="230213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" grpId="0" animBg="1" advAuto="0"/>
      <p:bldP spid="566" grpId="0" animBg="1" advAuto="0"/>
      <p:bldP spid="572" grpId="0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33309" y="1025983"/>
            <a:ext cx="5123061" cy="5610344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problem: when richness is not important</a:t>
            </a:r>
          </a:p>
        </p:txBody>
      </p:sp>
      <p:pic>
        <p:nvPicPr>
          <p:cNvPr id="6" name="Picture 5" descr="richnessPlot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834" y="828489"/>
            <a:ext cx="4011260" cy="323516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138951" y="3990412"/>
            <a:ext cx="3656144" cy="2492581"/>
            <a:chOff x="4915736" y="2593704"/>
            <a:chExt cx="3656144" cy="2492581"/>
          </a:xfrm>
        </p:grpSpPr>
        <p:sp>
          <p:nvSpPr>
            <p:cNvPr id="3" name="Rectangle 2"/>
            <p:cNvSpPr/>
            <p:nvPr/>
          </p:nvSpPr>
          <p:spPr>
            <a:xfrm>
              <a:off x="5423566" y="2593704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67017" y="4747731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4562498" y="3299325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685457" y="36106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914721" y="38350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676515" y="39070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6793043" y="419122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604517" y="41250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6209349" y="36910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6353345" y="41192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5837857" y="37630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6067121" y="39874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5828915" y="40594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6046423" y="424515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756917" y="42774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6361749" y="38434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5745" y="42716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7253414" y="32239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7405814" y="33763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7200583" y="355746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7325412" y="381418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6964285" y="3477567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7782612" y="33335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7618168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6937039" y="2987616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7383231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7558214" y="35287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7863014" y="38335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7935012" y="34859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7770568" y="31628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516164" y="352672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825756" y="2924449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91829" y="26093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48014" y="31916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9714617" y="-1625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A4705-3687-5AFA-4B3F-CE88A8882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57" y="2245990"/>
            <a:ext cx="6373890" cy="356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972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9CB361-09D2-C594-58C6-AF8FE9A5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6115757" cy="58118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‘Richness’ measures are summations quantifying total accumulated dissimilarity among species.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85A5AF-A262-5BC0-57E8-AC6ABD7C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measures to quantify dissimilarity, but two broad classes are common.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054235C-F232-E7D5-05E9-CE82FF2FC9D0}"/>
              </a:ext>
            </a:extLst>
          </p:cNvPr>
          <p:cNvGrpSpPr/>
          <p:nvPr/>
        </p:nvGrpSpPr>
        <p:grpSpPr>
          <a:xfrm>
            <a:off x="8168081" y="2930455"/>
            <a:ext cx="3656144" cy="2492581"/>
            <a:chOff x="4915736" y="2593704"/>
            <a:chExt cx="3656144" cy="249258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7221BC-CAD2-C2EC-423B-732DF3E25CD1}"/>
                </a:ext>
              </a:extLst>
            </p:cNvPr>
            <p:cNvSpPr/>
            <p:nvPr/>
          </p:nvSpPr>
          <p:spPr>
            <a:xfrm>
              <a:off x="5423566" y="2593704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E71AB5-52B3-062F-65AB-110DD098B277}"/>
                </a:ext>
              </a:extLst>
            </p:cNvPr>
            <p:cNvSpPr txBox="1"/>
            <p:nvPr/>
          </p:nvSpPr>
          <p:spPr>
            <a:xfrm>
              <a:off x="6667017" y="4747731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FFC30A-4B29-BE04-C703-2722638DEC41}"/>
                </a:ext>
              </a:extLst>
            </p:cNvPr>
            <p:cNvSpPr txBox="1"/>
            <p:nvPr/>
          </p:nvSpPr>
          <p:spPr>
            <a:xfrm rot="16200000">
              <a:off x="4562498" y="3299325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AEA701D-24A6-58C1-A06C-E323D1B454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5457" y="36106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27E27C5-9A31-009B-9E66-7DA3D0C3E5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4721" y="38350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921206E-7A72-7DD1-7014-A65DFFD322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6515" y="39070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C98E4D-1DB7-D590-CDE6-FFF2DE522F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93043" y="419122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83FA8F7-42D2-D8A1-3650-E5190DB32D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4517" y="41250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B5AB901-B797-644D-5A7B-2D138922C7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09349" y="36910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4DA35B1-0F08-1981-8FC0-A300FC5FAC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3345" y="41192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3F67593-7019-4B72-B5AE-F14C6CF0F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37857" y="37630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C27989D-74A3-7C7B-7EBC-B291483366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67121" y="39874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277050D-454A-7779-D73E-2850D7E07A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8915" y="40594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93D0A3D-8522-5250-28D3-AE67F4765A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46423" y="424515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5D4DB5E-2062-209D-D93F-AD1C6F7EBD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56917" y="42774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7C9A927-C80F-99F7-BF80-C0F7D4B9A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61749" y="38434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1EF8F5B-B061-EFA7-E5FB-903AB892A7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5745" y="42716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5A6D1D0-E4CD-9479-8EEA-FCB3157373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53414" y="32239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F270B3-961F-9F8F-FC7E-8C4A23E83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05814" y="33763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EA5840-9D48-7D37-6615-BAE2778EE2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0583" y="355746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0B0CAB-120A-BD19-4B88-99EED1F7E0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25412" y="381418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DA5D9EF-3BDD-7EB6-D840-99FD3DBE84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64285" y="3477567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DF19032-ED94-C864-D818-AC33DD849D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2612" y="33335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7931EC2-11B1-843E-6ED2-E3C79B40FF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18168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E1D988-3447-0DE3-8806-81C9A674CC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7039" y="2987616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856A190-28DD-7080-6BE7-9A812F139F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83231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E694696-9AA5-491E-35B5-744F660B52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58214" y="35287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008ADE4-3ADB-C6F6-8AA2-40A905D7EF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3014" y="38335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2380F49-675D-B3DE-B617-66F24DD5E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5012" y="34859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2F3C2CA-DAF6-B745-511B-C9A8CE5B2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0568" y="31628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C5B798D-201F-0518-3378-82DA61F58977}"/>
                </a:ext>
              </a:extLst>
            </p:cNvPr>
            <p:cNvSpPr/>
            <p:nvPr/>
          </p:nvSpPr>
          <p:spPr>
            <a:xfrm>
              <a:off x="5516164" y="352672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519DE52-D461-F2D4-4986-98F807649A63}"/>
                </a:ext>
              </a:extLst>
            </p:cNvPr>
            <p:cNvSpPr/>
            <p:nvPr/>
          </p:nvSpPr>
          <p:spPr>
            <a:xfrm>
              <a:off x="6825756" y="2924449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BD9839-1EFF-AFB2-6255-8ECA996AF221}"/>
                </a:ext>
              </a:extLst>
            </p:cNvPr>
            <p:cNvSpPr txBox="1"/>
            <p:nvPr/>
          </p:nvSpPr>
          <p:spPr>
            <a:xfrm>
              <a:off x="6991829" y="26093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3916D9-081A-8D74-9109-55C9AA6F3078}"/>
                </a:ext>
              </a:extLst>
            </p:cNvPr>
            <p:cNvSpPr txBox="1"/>
            <p:nvPr/>
          </p:nvSpPr>
          <p:spPr>
            <a:xfrm>
              <a:off x="5748014" y="31916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A28E4332-6C2A-7B76-0F79-C84CE1877A3B}"/>
              </a:ext>
            </a:extLst>
          </p:cNvPr>
          <p:cNvSpPr txBox="1"/>
          <p:nvPr/>
        </p:nvSpPr>
        <p:spPr>
          <a:xfrm>
            <a:off x="9183816" y="2527339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Functional richness</a:t>
            </a:r>
          </a:p>
        </p:txBody>
      </p:sp>
      <p:pic>
        <p:nvPicPr>
          <p:cNvPr id="42" name="Picture 5">
            <a:extLst>
              <a:ext uri="{FF2B5EF4-FFF2-40B4-BE49-F238E27FC236}">
                <a16:creationId xmlns:a16="http://schemas.microsoft.com/office/drawing/2014/main" id="{57D36EDD-6E78-14AF-8987-AADCEDF8FD52}"/>
              </a:ext>
            </a:extLst>
          </p:cNvPr>
          <p:cNvPicPr>
            <a:picLocks noChangeAspect="1" noChangeArrowheads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5723667" y="4810044"/>
            <a:ext cx="2213503" cy="198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6">
            <a:extLst>
              <a:ext uri="{FF2B5EF4-FFF2-40B4-BE49-F238E27FC236}">
                <a16:creationId xmlns:a16="http://schemas.microsoft.com/office/drawing/2014/main" id="{C82B8E0D-DBF6-B3CD-EDD1-66451B29A762}"/>
              </a:ext>
            </a:extLst>
          </p:cNvPr>
          <p:cNvPicPr>
            <a:picLocks noChangeAspect="1" noChangeArrowheads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rcRect/>
              <a:stretch>
                <a:fillRect/>
              </a:stretch>
            </p:blipFill>
          </mc:Choice>
          <mc:Fallback>
            <p:blipFill>
              <a:blip r:embed="rId5"/>
              <a:srcRect/>
              <a:stretch>
                <a:fillRect/>
              </a:stretch>
            </p:blipFill>
          </mc:Fallback>
        </mc:AlternateContent>
        <p:spPr bwMode="auto">
          <a:xfrm>
            <a:off x="5720894" y="2792022"/>
            <a:ext cx="2213503" cy="1986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8BCBBDE-8502-1565-4140-BD3FC326B808}"/>
              </a:ext>
            </a:extLst>
          </p:cNvPr>
          <p:cNvSpPr txBox="1"/>
          <p:nvPr/>
        </p:nvSpPr>
        <p:spPr>
          <a:xfrm>
            <a:off x="5829054" y="2527339"/>
            <a:ext cx="2230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Phylogenetic diversity</a:t>
            </a:r>
          </a:p>
        </p:txBody>
      </p:sp>
    </p:spTree>
    <p:extLst>
      <p:ext uri="{BB962C8B-B14F-4D97-AF65-F5344CB8AC3E}">
        <p14:creationId xmlns:p14="http://schemas.microsoft.com/office/powerpoint/2010/main" val="36351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9CB361-09D2-C594-58C6-AF8FE9A5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468" y="365125"/>
            <a:ext cx="6081750" cy="58118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‘Richness’ measures are summations quantifying total accumulated dissimilarity among species.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Divergence measures quantify the average distances separating species.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85A5AF-A262-5BC0-57E8-AC6ABD7C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measures to quantify dissimilarity, but two broad classes are common.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5AFC00E-6989-7B64-EBA4-BF1F236663F2}"/>
              </a:ext>
            </a:extLst>
          </p:cNvPr>
          <p:cNvGrpSpPr/>
          <p:nvPr/>
        </p:nvGrpSpPr>
        <p:grpSpPr>
          <a:xfrm>
            <a:off x="4305131" y="3189843"/>
            <a:ext cx="4551504" cy="4216400"/>
            <a:chOff x="4485025" y="3171664"/>
            <a:chExt cx="4551504" cy="4216400"/>
          </a:xfrm>
        </p:grpSpPr>
        <p:pic>
          <p:nvPicPr>
            <p:cNvPr id="2" name="Picture 1" descr="small tree with labels.pdf">
              <a:extLst>
                <a:ext uri="{FF2B5EF4-FFF2-40B4-BE49-F238E27FC236}">
                  <a16:creationId xmlns:a16="http://schemas.microsoft.com/office/drawing/2014/main" id="{8B80F610-3CB2-5D57-D21F-0DA2BC2A6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5025" y="3171664"/>
              <a:ext cx="4267200" cy="4216400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4DF541C-F538-535B-0AE6-AC91BCE9C30F}"/>
                </a:ext>
              </a:extLst>
            </p:cNvPr>
            <p:cNvSpPr/>
            <p:nvPr/>
          </p:nvSpPr>
          <p:spPr>
            <a:xfrm>
              <a:off x="8266802" y="3868753"/>
              <a:ext cx="239889" cy="2398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5FBA563-1614-895C-1FA2-F47F9B8FF213}"/>
                </a:ext>
              </a:extLst>
            </p:cNvPr>
            <p:cNvSpPr/>
            <p:nvPr/>
          </p:nvSpPr>
          <p:spPr>
            <a:xfrm>
              <a:off x="8280913" y="4052198"/>
              <a:ext cx="283611" cy="564444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B4F2CCC-EBC5-BDA6-96E6-1F573D44F25F}"/>
                </a:ext>
              </a:extLst>
            </p:cNvPr>
            <p:cNvSpPr/>
            <p:nvPr/>
          </p:nvSpPr>
          <p:spPr>
            <a:xfrm>
              <a:off x="8266803" y="4052198"/>
              <a:ext cx="308316" cy="1114778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F219D28-1339-6168-6437-02CC69E26597}"/>
                </a:ext>
              </a:extLst>
            </p:cNvPr>
            <p:cNvSpPr/>
            <p:nvPr/>
          </p:nvSpPr>
          <p:spPr>
            <a:xfrm>
              <a:off x="8266802" y="4059252"/>
              <a:ext cx="322427" cy="1742723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41098C8-4581-72FF-989C-BB614CD05A5F}"/>
                </a:ext>
              </a:extLst>
            </p:cNvPr>
            <p:cNvSpPr/>
            <p:nvPr/>
          </p:nvSpPr>
          <p:spPr>
            <a:xfrm>
              <a:off x="8266801" y="4108641"/>
              <a:ext cx="306559" cy="2271889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A8B05BD-92CF-06D6-A323-050A52A121AD}"/>
                </a:ext>
              </a:extLst>
            </p:cNvPr>
            <p:cNvSpPr/>
            <p:nvPr/>
          </p:nvSpPr>
          <p:spPr>
            <a:xfrm>
              <a:off x="8714102" y="4426143"/>
              <a:ext cx="239889" cy="2398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850C4A5-69A0-24CE-CE38-986D3F0EB280}"/>
                </a:ext>
              </a:extLst>
            </p:cNvPr>
            <p:cNvSpPr/>
            <p:nvPr/>
          </p:nvSpPr>
          <p:spPr>
            <a:xfrm>
              <a:off x="8728213" y="4609588"/>
              <a:ext cx="283611" cy="564444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6EA83E6-3C69-D594-20BA-0B349AAF5490}"/>
                </a:ext>
              </a:extLst>
            </p:cNvPr>
            <p:cNvSpPr/>
            <p:nvPr/>
          </p:nvSpPr>
          <p:spPr>
            <a:xfrm>
              <a:off x="8714103" y="4609588"/>
              <a:ext cx="308316" cy="1114778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147D445-9637-CA3C-0588-310B8FF899BB}"/>
                </a:ext>
              </a:extLst>
            </p:cNvPr>
            <p:cNvSpPr/>
            <p:nvPr/>
          </p:nvSpPr>
          <p:spPr>
            <a:xfrm>
              <a:off x="8714102" y="4616642"/>
              <a:ext cx="322427" cy="1742723"/>
            </a:xfrm>
            <a:custGeom>
              <a:avLst/>
              <a:gdLst>
                <a:gd name="connsiteX0" fmla="*/ 211667 w 283611"/>
                <a:gd name="connsiteY0" fmla="*/ 0 h 564444"/>
                <a:gd name="connsiteX1" fmla="*/ 282222 w 283611"/>
                <a:gd name="connsiteY1" fmla="*/ 268111 h 564444"/>
                <a:gd name="connsiteX2" fmla="*/ 155222 w 283611"/>
                <a:gd name="connsiteY2" fmla="*/ 508000 h 564444"/>
                <a:gd name="connsiteX3" fmla="*/ 0 w 283611"/>
                <a:gd name="connsiteY3" fmla="*/ 564444 h 56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11" h="564444">
                  <a:moveTo>
                    <a:pt x="211667" y="0"/>
                  </a:moveTo>
                  <a:cubicBezTo>
                    <a:pt x="251648" y="91722"/>
                    <a:pt x="291629" y="183444"/>
                    <a:pt x="282222" y="268111"/>
                  </a:cubicBezTo>
                  <a:cubicBezTo>
                    <a:pt x="272815" y="352778"/>
                    <a:pt x="202259" y="458611"/>
                    <a:pt x="155222" y="508000"/>
                  </a:cubicBezTo>
                  <a:cubicBezTo>
                    <a:pt x="108185" y="557389"/>
                    <a:pt x="0" y="564444"/>
                    <a:pt x="0" y="564444"/>
                  </a:cubicBezTo>
                </a:path>
              </a:pathLst>
            </a:custGeom>
            <a:ln>
              <a:solidFill>
                <a:schemeClr val="accent6">
                  <a:lumMod val="5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D9357E2-3AB1-AF0E-AFED-AC16CE383C55}"/>
              </a:ext>
            </a:extLst>
          </p:cNvPr>
          <p:cNvGrpSpPr/>
          <p:nvPr/>
        </p:nvGrpSpPr>
        <p:grpSpPr>
          <a:xfrm>
            <a:off x="8842524" y="3965372"/>
            <a:ext cx="3259702" cy="2392483"/>
            <a:chOff x="8842524" y="3965372"/>
            <a:chExt cx="3259702" cy="239248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104261B-5068-C3F9-24CE-41FB02FA3470}"/>
                </a:ext>
              </a:extLst>
            </p:cNvPr>
            <p:cNvSpPr/>
            <p:nvPr/>
          </p:nvSpPr>
          <p:spPr>
            <a:xfrm>
              <a:off x="9295290" y="3965372"/>
              <a:ext cx="2806936" cy="20444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C0A7BEE-0B0B-A1FE-19F7-BA4EC5FC9EC1}"/>
                </a:ext>
              </a:extLst>
            </p:cNvPr>
            <p:cNvSpPr txBox="1"/>
            <p:nvPr/>
          </p:nvSpPr>
          <p:spPr>
            <a:xfrm>
              <a:off x="10403911" y="6032897"/>
              <a:ext cx="931714" cy="324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BF30FA-9C96-18D3-54E5-B4B2D2705F6F}"/>
                </a:ext>
              </a:extLst>
            </p:cNvPr>
            <p:cNvSpPr txBox="1"/>
            <p:nvPr/>
          </p:nvSpPr>
          <p:spPr>
            <a:xfrm rot="16200000">
              <a:off x="8491915" y="4654214"/>
              <a:ext cx="1003062" cy="30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823B1CB-A5E9-CD3E-6BAB-432563E7AF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0740" y="5168454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65E8530-DFCF-CAEC-22B4-D83E67104B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8758" y="56010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EC750FED-8EC0-6C27-3055-7C4A79331A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1671" y="469025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F232E89-DE4B-9A5E-E611-6B098082C7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98540" y="46755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64A4CE7-EC83-3321-9754-C96372F098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3289" y="422930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94751D3-5391-725E-47A9-690625F62D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7142" y="44425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F95051D-4D8F-4BE2-A750-F0735FF21E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67681" y="5126049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BB47090-A480-7AF8-A848-CB5067A552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8821" y="4338391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AFD5655-EFCB-2E37-6881-3FC6312C54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442459" y="51313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86FF2FF9-2A7B-1024-2CEF-4C19B8C8D9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80297" y="5506182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5E7738-D747-8A98-6A7B-536B8ED867B9}"/>
                </a:ext>
              </a:extLst>
            </p:cNvPr>
            <p:cNvSpPr txBox="1"/>
            <p:nvPr/>
          </p:nvSpPr>
          <p:spPr>
            <a:xfrm>
              <a:off x="10502181" y="4619332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6EA494"/>
                  </a:solidFill>
                </a:rPr>
                <a:t>+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41B0AB7-FD6E-F79A-84C7-3944EF27B800}"/>
                </a:ext>
              </a:extLst>
            </p:cNvPr>
            <p:cNvCxnSpPr>
              <a:stCxn id="83" idx="3"/>
            </p:cNvCxnSpPr>
            <p:nvPr/>
          </p:nvCxnSpPr>
          <p:spPr>
            <a:xfrm flipH="1">
              <a:off x="10709129" y="4456363"/>
              <a:ext cx="328493" cy="486134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8010F0B-D3C7-4D8D-7220-C98059AE136C}"/>
                </a:ext>
              </a:extLst>
            </p:cNvPr>
            <p:cNvCxnSpPr>
              <a:cxnSpLocks/>
              <a:stCxn id="77" idx="3"/>
            </p:cNvCxnSpPr>
            <p:nvPr/>
          </p:nvCxnSpPr>
          <p:spPr>
            <a:xfrm flipH="1">
              <a:off x="10771905" y="4793499"/>
              <a:ext cx="645436" cy="20665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B24CCA1-191A-7116-14E2-9A96D148E5C7}"/>
                </a:ext>
              </a:extLst>
            </p:cNvPr>
            <p:cNvCxnSpPr>
              <a:cxnSpLocks/>
              <a:stCxn id="82" idx="2"/>
            </p:cNvCxnSpPr>
            <p:nvPr/>
          </p:nvCxnSpPr>
          <p:spPr>
            <a:xfrm flipH="1" flipV="1">
              <a:off x="10709129" y="5032727"/>
              <a:ext cx="258552" cy="162429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753E809-8618-86D6-9DA6-A47B74FB7FBE}"/>
                </a:ext>
              </a:extLst>
            </p:cNvPr>
            <p:cNvCxnSpPr>
              <a:cxnSpLocks/>
              <a:stCxn id="78" idx="5"/>
            </p:cNvCxnSpPr>
            <p:nvPr/>
          </p:nvCxnSpPr>
          <p:spPr>
            <a:xfrm>
              <a:off x="10162870" y="4347279"/>
              <a:ext cx="519268" cy="628140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31F0A06-7956-9CF8-4D4F-6AE69EF94F9C}"/>
                </a:ext>
              </a:extLst>
            </p:cNvPr>
            <p:cNvCxnSpPr>
              <a:cxnSpLocks/>
              <a:stCxn id="76" idx="5"/>
            </p:cNvCxnSpPr>
            <p:nvPr/>
          </p:nvCxnSpPr>
          <p:spPr>
            <a:xfrm>
              <a:off x="10291252" y="4808229"/>
              <a:ext cx="403172" cy="15733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B345BD3-0DB3-06F6-0AE4-1ADBF8A8AA31}"/>
                </a:ext>
              </a:extLst>
            </p:cNvPr>
            <p:cNvCxnSpPr>
              <a:cxnSpLocks/>
              <a:endCxn id="74" idx="6"/>
            </p:cNvCxnSpPr>
            <p:nvPr/>
          </p:nvCxnSpPr>
          <p:spPr>
            <a:xfrm flipH="1">
              <a:off x="10039122" y="4944785"/>
              <a:ext cx="670007" cy="29277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5FDF7F8-E99F-80C2-30C5-B18CB3642DF8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10711330" y="5017782"/>
              <a:ext cx="51619" cy="58330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4F4982ED-D0ED-BA02-02DD-2D25E02484AF}"/>
                </a:ext>
              </a:extLst>
            </p:cNvPr>
            <p:cNvCxnSpPr>
              <a:cxnSpLocks/>
            </p:cNvCxnSpPr>
            <p:nvPr/>
          </p:nvCxnSpPr>
          <p:spPr>
            <a:xfrm>
              <a:off x="10584107" y="4594296"/>
              <a:ext cx="103537" cy="348201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CE63651-76BA-3F79-60B1-8205E48809B2}"/>
                </a:ext>
              </a:extLst>
            </p:cNvPr>
            <p:cNvCxnSpPr>
              <a:cxnSpLocks/>
              <a:stCxn id="84" idx="2"/>
            </p:cNvCxnSpPr>
            <p:nvPr/>
          </p:nvCxnSpPr>
          <p:spPr>
            <a:xfrm flipH="1" flipV="1">
              <a:off x="10709129" y="5000151"/>
              <a:ext cx="733330" cy="200283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30A6297-2013-B2ED-8026-CE45084EFD16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>
              <a:off x="10726242" y="5012767"/>
              <a:ext cx="472856" cy="51365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030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One measure: Mean Pairwise Distance (MPD)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1E5D1-8E65-5270-5E20-F693BD43A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:Fig3-5.pd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043994"/>
            <a:ext cx="5969000" cy="460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creenshot 2016-03-22 15.22.0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947" y="1488193"/>
            <a:ext cx="2310353" cy="522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81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know if MPD (or other) values are different from random (e.g., clustered)?</a:t>
            </a:r>
          </a:p>
          <a:p>
            <a:r>
              <a:rPr lang="en-US" dirty="0"/>
              <a:t>No standard statistical tests exist, so we need to use randomizations.</a:t>
            </a:r>
          </a:p>
          <a:p>
            <a:r>
              <a:rPr lang="en-US" dirty="0"/>
              <a:t>What do we randomized?</a:t>
            </a:r>
          </a:p>
          <a:p>
            <a:pPr lvl="1"/>
            <a:r>
              <a:rPr lang="en-US" dirty="0"/>
              <a:t>Either the community matrix or the phylogeny.</a:t>
            </a:r>
          </a:p>
        </p:txBody>
      </p:sp>
    </p:spTree>
    <p:extLst>
      <p:ext uri="{BB962C8B-B14F-4D97-AF65-F5344CB8AC3E}">
        <p14:creationId xmlns:p14="http://schemas.microsoft.com/office/powerpoint/2010/main" val="14763405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Randomize phylogeny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Simplest way –swap tip labels.</a:t>
            </a:r>
          </a:p>
        </p:txBody>
      </p:sp>
      <p:pic>
        <p:nvPicPr>
          <p:cNvPr id="4" name="Picture 3" descr=":Fig4-9.pd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5000" y="1254442"/>
            <a:ext cx="3225800" cy="547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24849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Calculate Standardized Effect Size (SES)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73829"/>
            <a:ext cx="10515600" cy="3303134"/>
          </a:xfrm>
        </p:spPr>
        <p:txBody>
          <a:bodyPr>
            <a:normAutofit/>
          </a:bodyPr>
          <a:lstStyle/>
          <a:p>
            <a:r>
              <a:rPr lang="en-US" dirty="0"/>
              <a:t>Controls for richness differences among sites.</a:t>
            </a:r>
          </a:p>
          <a:p>
            <a:r>
              <a:rPr lang="en-US" dirty="0"/>
              <a:t>Z-value can be assessed for significance directly, or from randomized values.</a:t>
            </a:r>
          </a:p>
          <a:p>
            <a:r>
              <a:rPr lang="en-US" dirty="0"/>
              <a:t>Value of 0; no different than random.</a:t>
            </a:r>
          </a:p>
          <a:p>
            <a:r>
              <a:rPr lang="en-US" dirty="0"/>
              <a:t>Value &gt; 0; species more dissimilar (over-dispersion).</a:t>
            </a:r>
          </a:p>
          <a:p>
            <a:r>
              <a:rPr lang="en-US" dirty="0"/>
              <a:t>Value &lt; 0; species more similar (clustered).</a:t>
            </a:r>
          </a:p>
        </p:txBody>
      </p:sp>
      <p:pic>
        <p:nvPicPr>
          <p:cNvPr id="4" name="Picture 3" descr="Screenshot 2016-03-22 23.29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0" y="1910645"/>
            <a:ext cx="55245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7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:Fig3-5.pdf">
            <a:extLst>
              <a:ext uri="{FF2B5EF4-FFF2-40B4-BE49-F238E27FC236}">
                <a16:creationId xmlns:a16="http://schemas.microsoft.com/office/drawing/2014/main" id="{6AFD0C34-0565-704A-8484-DAE2251AA0F9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053" y="696459"/>
            <a:ext cx="5385804" cy="5257800"/>
          </a:xfrm>
          <a:prstGeom prst="rect">
            <a:avLst/>
          </a:prstGeom>
          <a:solidFill>
            <a:schemeClr val="bg1"/>
          </a:solidFill>
          <a:ln w="38100">
            <a:solidFill>
              <a:srgbClr val="445F51"/>
            </a:solidFill>
          </a:ln>
        </p:spPr>
      </p:pic>
      <p:pic>
        <p:nvPicPr>
          <p:cNvPr id="4" name="Picture 3" descr="Screenshot 2016-03-22 23.40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334"/>
            <a:ext cx="7958103" cy="5845629"/>
          </a:xfrm>
          <a:prstGeom prst="rect">
            <a:avLst/>
          </a:prstGeom>
          <a:ln w="38100">
            <a:solidFill>
              <a:srgbClr val="445F51"/>
            </a:solidFill>
          </a:ln>
        </p:spPr>
      </p:pic>
    </p:spTree>
    <p:extLst>
      <p:ext uri="{BB962C8B-B14F-4D97-AF65-F5344CB8AC3E}">
        <p14:creationId xmlns:p14="http://schemas.microsoft.com/office/powerpoint/2010/main" val="218192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6953"/>
            <a:ext cx="3165643" cy="141416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pic>
        <p:nvPicPr>
          <p:cNvPr id="320" name="Picture 23" descr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1090" y="3800344"/>
            <a:ext cx="1742345" cy="231543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075491" y="2997849"/>
            <a:ext cx="2936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Niche position </a:t>
            </a:r>
            <a:r>
              <a:rPr lang="en-US" dirty="0"/>
              <a:t>(</a:t>
            </a:r>
            <a:r>
              <a:rPr lang="en-US"/>
              <a:t>soil moisture)</a:t>
            </a:r>
          </a:p>
        </p:txBody>
      </p:sp>
      <p:sp>
        <p:nvSpPr>
          <p:cNvPr id="3" name="TextBox 2"/>
          <p:cNvSpPr txBox="1"/>
          <p:nvPr/>
        </p:nvSpPr>
        <p:spPr>
          <a:xfrm rot="16200000" flipH="1">
            <a:off x="248537" y="2269793"/>
            <a:ext cx="13228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Abundance</a:t>
            </a:r>
          </a:p>
        </p:txBody>
      </p:sp>
      <p:pic>
        <p:nvPicPr>
          <p:cNvPr id="1026" name="Picture 2" descr="Image result for seed diversity">
            <a:extLst>
              <a:ext uri="{FF2B5EF4-FFF2-40B4-BE49-F238E27FC236}">
                <a16:creationId xmlns:a16="http://schemas.microsoft.com/office/drawing/2014/main" id="{85DDE380-A70C-EF46-9DC0-22526C2D1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296" y="3840118"/>
            <a:ext cx="1309126" cy="130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g cross section">
            <a:extLst>
              <a:ext uri="{FF2B5EF4-FFF2-40B4-BE49-F238E27FC236}">
                <a16:creationId xmlns:a16="http://schemas.microsoft.com/office/drawing/2014/main" id="{BDCE9734-298F-0D4F-8C18-9D36491DE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99" y="5283777"/>
            <a:ext cx="1715976" cy="13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22C057B-2093-284E-82DD-7277CA5285A4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1D17AF4-59B0-B044-88AE-8E3152A5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EBC23E3D-4551-A74D-8454-57C2A1F2F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0A3E3E7-0565-894C-97A9-4438A23C8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AD4E037B-780F-5C4C-BB40-DDDEEDA84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745C0F7-367C-C24C-921C-EAE6933C9C2C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BF8C376F-0A8B-3841-9639-B5AE00CBA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8068DB0-CED8-294C-928B-C29183FACB54}"/>
              </a:ext>
            </a:extLst>
          </p:cNvPr>
          <p:cNvSpPr txBox="1"/>
          <p:nvPr/>
        </p:nvSpPr>
        <p:spPr>
          <a:xfrm>
            <a:off x="5388429" y="2569029"/>
            <a:ext cx="49223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rgbClr val="445F51"/>
                </a:solidFill>
              </a:rPr>
              <a:t>Logically, traits should provide better prediction compared with PD. </a:t>
            </a:r>
          </a:p>
          <a:p>
            <a:endParaRPr lang="en-CA" sz="2800" dirty="0">
              <a:solidFill>
                <a:srgbClr val="445F51"/>
              </a:solidFill>
            </a:endParaRPr>
          </a:p>
          <a:p>
            <a:r>
              <a:rPr lang="en-CA" sz="2800" dirty="0">
                <a:solidFill>
                  <a:srgbClr val="445F51"/>
                </a:solidFill>
              </a:rPr>
              <a:t>Traits are how species actually experience the world.</a:t>
            </a:r>
          </a:p>
        </p:txBody>
      </p:sp>
    </p:spTree>
    <p:extLst>
      <p:ext uri="{BB962C8B-B14F-4D97-AF65-F5344CB8AC3E}">
        <p14:creationId xmlns:p14="http://schemas.microsoft.com/office/powerpoint/2010/main" val="3782306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CE777A-EDD1-C1E5-6A08-8BA841C25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18" y="1662547"/>
            <a:ext cx="5411932" cy="5195453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Rectangle 6"/>
          <p:cNvSpPr/>
          <p:nvPr/>
        </p:nvSpPr>
        <p:spPr>
          <a:xfrm>
            <a:off x="4443755" y="1722921"/>
            <a:ext cx="2056735" cy="2755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1EBF9B8-CDCA-661E-2E51-045850455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896782-B942-5877-F31D-C272EAF67499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793C471-611F-ABBB-12D7-44BE8444B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48A5A4B-F697-C67E-B2C7-19B811EDB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6F1B8D07-A5FF-D5E9-0641-40C20F31F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95F6973-0A5C-4CDB-1499-21D815B41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5F267D-A1B5-B97C-1942-19F8897DE103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7215DEBF-3951-7B6A-FB12-B34DDB1BC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269111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1777173" y="2665438"/>
            <a:ext cx="6858350" cy="4000316"/>
            <a:chOff x="1262340" y="2307904"/>
            <a:chExt cx="6858350" cy="4000316"/>
          </a:xfrm>
        </p:grpSpPr>
        <p:sp>
          <p:nvSpPr>
            <p:cNvPr id="41" name="Oval 40"/>
            <p:cNvSpPr/>
            <p:nvPr/>
          </p:nvSpPr>
          <p:spPr>
            <a:xfrm>
              <a:off x="6526635" y="2493618"/>
              <a:ext cx="1321112" cy="1653166"/>
            </a:xfrm>
            <a:prstGeom prst="ellips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497863" y="2307904"/>
              <a:ext cx="758350" cy="2085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451677" y="3261815"/>
              <a:ext cx="669013" cy="2606722"/>
            </a:xfrm>
            <a:custGeom>
              <a:avLst/>
              <a:gdLst>
                <a:gd name="connsiteX0" fmla="*/ 395785 w 669013"/>
                <a:gd name="connsiteY0" fmla="*/ 0 h 2606722"/>
                <a:gd name="connsiteX1" fmla="*/ 614149 w 669013"/>
                <a:gd name="connsiteY1" fmla="*/ 436728 h 2606722"/>
                <a:gd name="connsiteX2" fmla="*/ 668740 w 669013"/>
                <a:gd name="connsiteY2" fmla="*/ 900752 h 2606722"/>
                <a:gd name="connsiteX3" fmla="*/ 600502 w 669013"/>
                <a:gd name="connsiteY3" fmla="*/ 1665027 h 2606722"/>
                <a:gd name="connsiteX4" fmla="*/ 286603 w 669013"/>
                <a:gd name="connsiteY4" fmla="*/ 2333767 h 2606722"/>
                <a:gd name="connsiteX5" fmla="*/ 0 w 669013"/>
                <a:gd name="connsiteY5" fmla="*/ 2606722 h 2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013" h="2606722">
                  <a:moveTo>
                    <a:pt x="395785" y="0"/>
                  </a:moveTo>
                  <a:cubicBezTo>
                    <a:pt x="482221" y="143301"/>
                    <a:pt x="568657" y="286603"/>
                    <a:pt x="614149" y="436728"/>
                  </a:cubicBezTo>
                  <a:cubicBezTo>
                    <a:pt x="659641" y="586853"/>
                    <a:pt x="671015" y="696036"/>
                    <a:pt x="668740" y="900752"/>
                  </a:cubicBezTo>
                  <a:cubicBezTo>
                    <a:pt x="666466" y="1105469"/>
                    <a:pt x="664191" y="1426191"/>
                    <a:pt x="600502" y="1665027"/>
                  </a:cubicBezTo>
                  <a:cubicBezTo>
                    <a:pt x="536813" y="1903863"/>
                    <a:pt x="386687" y="2176818"/>
                    <a:pt x="286603" y="2333767"/>
                  </a:cubicBezTo>
                  <a:cubicBezTo>
                    <a:pt x="186519" y="2490716"/>
                    <a:pt x="0" y="2606722"/>
                    <a:pt x="0" y="2606722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262340" y="5661889"/>
              <a:ext cx="6200719" cy="64633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Many very technical ways, commonly used: </a:t>
              </a:r>
              <a:r>
                <a:rPr lang="en-US" b="1" dirty="0"/>
                <a:t>F</a:t>
              </a:r>
              <a:r>
                <a:rPr lang="en-US" dirty="0"/>
                <a:t>unctional </a:t>
              </a:r>
              <a:r>
                <a:rPr lang="en-US" b="1" dirty="0"/>
                <a:t>Dis</a:t>
              </a:r>
              <a:r>
                <a:rPr lang="en-US" dirty="0"/>
                <a:t>persion (</a:t>
              </a:r>
              <a:r>
                <a:rPr lang="en-US" b="1" dirty="0" err="1"/>
                <a:t>FDis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248588" y="1941976"/>
            <a:ext cx="6431226" cy="3424286"/>
            <a:chOff x="733755" y="1584443"/>
            <a:chExt cx="6431226" cy="3424286"/>
          </a:xfrm>
        </p:grpSpPr>
        <p:sp>
          <p:nvSpPr>
            <p:cNvPr id="18" name="Oval 17"/>
            <p:cNvSpPr/>
            <p:nvPr/>
          </p:nvSpPr>
          <p:spPr>
            <a:xfrm>
              <a:off x="1214990" y="2734242"/>
              <a:ext cx="900752" cy="1932627"/>
            </a:xfrm>
            <a:prstGeom prst="ellipse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330" y="2071189"/>
              <a:ext cx="790464" cy="2937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33755" y="1937982"/>
              <a:ext cx="480896" cy="1692323"/>
            </a:xfrm>
            <a:custGeom>
              <a:avLst/>
              <a:gdLst>
                <a:gd name="connsiteX0" fmla="*/ 480896 w 480896"/>
                <a:gd name="connsiteY0" fmla="*/ 1692323 h 1692323"/>
                <a:gd name="connsiteX1" fmla="*/ 248884 w 480896"/>
                <a:gd name="connsiteY1" fmla="*/ 1528550 h 1692323"/>
                <a:gd name="connsiteX2" fmla="*/ 44167 w 480896"/>
                <a:gd name="connsiteY2" fmla="*/ 1132765 h 1692323"/>
                <a:gd name="connsiteX3" fmla="*/ 3224 w 480896"/>
                <a:gd name="connsiteY3" fmla="*/ 655093 h 1692323"/>
                <a:gd name="connsiteX4" fmla="*/ 98758 w 480896"/>
                <a:gd name="connsiteY4" fmla="*/ 204717 h 1692323"/>
                <a:gd name="connsiteX5" fmla="*/ 276179 w 480896"/>
                <a:gd name="connsiteY5" fmla="*/ 0 h 169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0896" h="1692323">
                  <a:moveTo>
                    <a:pt x="480896" y="1692323"/>
                  </a:moveTo>
                  <a:cubicBezTo>
                    <a:pt x="401284" y="1657066"/>
                    <a:pt x="321672" y="1621810"/>
                    <a:pt x="248884" y="1528550"/>
                  </a:cubicBezTo>
                  <a:cubicBezTo>
                    <a:pt x="176096" y="1435290"/>
                    <a:pt x="85110" y="1278341"/>
                    <a:pt x="44167" y="1132765"/>
                  </a:cubicBezTo>
                  <a:cubicBezTo>
                    <a:pt x="3224" y="987189"/>
                    <a:pt x="-5875" y="809768"/>
                    <a:pt x="3224" y="655093"/>
                  </a:cubicBezTo>
                  <a:cubicBezTo>
                    <a:pt x="12323" y="500418"/>
                    <a:pt x="53266" y="313899"/>
                    <a:pt x="98758" y="204717"/>
                  </a:cubicBezTo>
                  <a:cubicBezTo>
                    <a:pt x="144250" y="95535"/>
                    <a:pt x="210214" y="47767"/>
                    <a:pt x="276179" y="0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76657" y="1584443"/>
              <a:ext cx="6188324" cy="369332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Technically measured as </a:t>
              </a:r>
              <a:r>
                <a:rPr lang="en-US" b="1" dirty="0"/>
                <a:t>C</a:t>
              </a:r>
              <a:r>
                <a:rPr lang="en-US" dirty="0"/>
                <a:t>ommunity </a:t>
              </a:r>
              <a:r>
                <a:rPr lang="en-US" b="1" dirty="0"/>
                <a:t>W</a:t>
              </a:r>
              <a:r>
                <a:rPr lang="en-US" dirty="0"/>
                <a:t>eighted </a:t>
              </a:r>
              <a:r>
                <a:rPr lang="en-US" b="1" dirty="0"/>
                <a:t>M</a:t>
              </a:r>
              <a:r>
                <a:rPr lang="en-US" dirty="0"/>
                <a:t>ean (</a:t>
              </a:r>
              <a:r>
                <a:rPr lang="en-US" b="1" dirty="0"/>
                <a:t>CWM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191406" y="4111129"/>
            <a:ext cx="3862203" cy="1615008"/>
            <a:chOff x="6772177" y="3521122"/>
            <a:chExt cx="3862203" cy="1615008"/>
          </a:xfrm>
        </p:grpSpPr>
        <p:pic>
          <p:nvPicPr>
            <p:cNvPr id="4" name="Picture 10" descr="Picture 10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2177" y="3739029"/>
              <a:ext cx="926105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" name="Picture 11" descr="Pictur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03372" y="3739029"/>
              <a:ext cx="926105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Picture 12" descr="Picture 1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6608" y="3739029"/>
              <a:ext cx="926104" cy="1390734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7" name="Freeform 13"/>
            <p:cNvSpPr/>
            <p:nvPr/>
          </p:nvSpPr>
          <p:spPr>
            <a:xfrm>
              <a:off x="7137497" y="5091137"/>
              <a:ext cx="3386949" cy="21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" y="20400"/>
                    <a:pt x="476" y="20067"/>
                    <a:pt x="711" y="18000"/>
                  </a:cubicBezTo>
                  <a:cubicBezTo>
                    <a:pt x="887" y="16457"/>
                    <a:pt x="1053" y="12427"/>
                    <a:pt x="1229" y="10800"/>
                  </a:cubicBezTo>
                  <a:lnTo>
                    <a:pt x="1617" y="7200"/>
                  </a:lnTo>
                  <a:cubicBezTo>
                    <a:pt x="1768" y="8400"/>
                    <a:pt x="1921" y="8892"/>
                    <a:pt x="2069" y="10800"/>
                  </a:cubicBezTo>
                  <a:cubicBezTo>
                    <a:pt x="2202" y="12507"/>
                    <a:pt x="2457" y="18000"/>
                    <a:pt x="2457" y="18000"/>
                  </a:cubicBezTo>
                  <a:lnTo>
                    <a:pt x="7502" y="14400"/>
                  </a:lnTo>
                  <a:cubicBezTo>
                    <a:pt x="7714" y="14109"/>
                    <a:pt x="7722" y="8624"/>
                    <a:pt x="7825" y="0"/>
                  </a:cubicBezTo>
                  <a:cubicBezTo>
                    <a:pt x="7998" y="1200"/>
                    <a:pt x="8172" y="1869"/>
                    <a:pt x="8343" y="3600"/>
                  </a:cubicBezTo>
                  <a:cubicBezTo>
                    <a:pt x="8410" y="4279"/>
                    <a:pt x="8470" y="6280"/>
                    <a:pt x="8537" y="7200"/>
                  </a:cubicBezTo>
                  <a:cubicBezTo>
                    <a:pt x="8707" y="9570"/>
                    <a:pt x="9171" y="13949"/>
                    <a:pt x="9313" y="14400"/>
                  </a:cubicBezTo>
                  <a:cubicBezTo>
                    <a:pt x="9916" y="16318"/>
                    <a:pt x="10520" y="16800"/>
                    <a:pt x="11123" y="18000"/>
                  </a:cubicBezTo>
                  <a:lnTo>
                    <a:pt x="12223" y="14400"/>
                  </a:lnTo>
                  <a:cubicBezTo>
                    <a:pt x="12805" y="12928"/>
                    <a:pt x="13388" y="12957"/>
                    <a:pt x="13969" y="10800"/>
                  </a:cubicBezTo>
                  <a:cubicBezTo>
                    <a:pt x="14037" y="10548"/>
                    <a:pt x="14095" y="7777"/>
                    <a:pt x="14163" y="7200"/>
                  </a:cubicBezTo>
                  <a:cubicBezTo>
                    <a:pt x="14377" y="5366"/>
                    <a:pt x="14594" y="4800"/>
                    <a:pt x="14810" y="3600"/>
                  </a:cubicBezTo>
                  <a:cubicBezTo>
                    <a:pt x="16038" y="4800"/>
                    <a:pt x="17268" y="3946"/>
                    <a:pt x="18496" y="7200"/>
                  </a:cubicBezTo>
                  <a:cubicBezTo>
                    <a:pt x="18632" y="7561"/>
                    <a:pt x="18884" y="14400"/>
                    <a:pt x="18884" y="14400"/>
                  </a:cubicBezTo>
                  <a:cubicBezTo>
                    <a:pt x="19638" y="13200"/>
                    <a:pt x="20395" y="13866"/>
                    <a:pt x="21147" y="10800"/>
                  </a:cubicBezTo>
                  <a:cubicBezTo>
                    <a:pt x="21283" y="10246"/>
                    <a:pt x="21399" y="3600"/>
                    <a:pt x="21535" y="3600"/>
                  </a:cubicBezTo>
                  <a:lnTo>
                    <a:pt x="21600" y="3600"/>
                  </a:lnTo>
                </a:path>
              </a:pathLst>
            </a:custGeom>
            <a:ln w="25400">
              <a:solidFill>
                <a:srgbClr val="262626"/>
              </a:solidFill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pic>
          <p:nvPicPr>
            <p:cNvPr id="8" name="Picture 14" descr="Picture 1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47049" y="3722179"/>
              <a:ext cx="926104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Picture 16" descr="Picture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0842" y="3739028"/>
              <a:ext cx="1437268" cy="139073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Picture 19" descr="Picture 1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48741" y="3902915"/>
              <a:ext cx="585639" cy="120095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1" name="Picture 20" descr="Picture 2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45269" y="4124089"/>
              <a:ext cx="493516" cy="101204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Picture 21" descr="Picture 2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18915" y="3521122"/>
              <a:ext cx="1191018" cy="159179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Picture 23" descr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3532" y="4093603"/>
              <a:ext cx="489547" cy="100390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" name="Picture 24" descr="Picture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2473" y="4121624"/>
              <a:ext cx="493516" cy="101204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Picture 18" descr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3566" y="3527488"/>
              <a:ext cx="1191018" cy="1591791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20" name="Group 19"/>
          <p:cNvGrpSpPr/>
          <p:nvPr/>
        </p:nvGrpSpPr>
        <p:grpSpPr>
          <a:xfrm>
            <a:off x="3191606" y="2341208"/>
            <a:ext cx="3862203" cy="1615007"/>
            <a:chOff x="668854" y="3205590"/>
            <a:chExt cx="7846496" cy="3390850"/>
          </a:xfrm>
        </p:grpSpPr>
        <p:pic>
          <p:nvPicPr>
            <p:cNvPr id="21" name="Picture 10" descr="Picture 10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854" y="4393837"/>
              <a:ext cx="1881485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Picture 11" descr="Picture 1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0680" y="4393837"/>
              <a:ext cx="1881485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Picture 12" descr="Picture 1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5706" y="4393837"/>
              <a:ext cx="1881484" cy="218923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4" name="Freeform 13"/>
            <p:cNvSpPr/>
            <p:nvPr/>
          </p:nvSpPr>
          <p:spPr>
            <a:xfrm>
              <a:off x="1411043" y="6501976"/>
              <a:ext cx="6880965" cy="4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" y="20400"/>
                    <a:pt x="476" y="20067"/>
                    <a:pt x="711" y="18000"/>
                  </a:cubicBezTo>
                  <a:cubicBezTo>
                    <a:pt x="887" y="16457"/>
                    <a:pt x="1053" y="12427"/>
                    <a:pt x="1229" y="10800"/>
                  </a:cubicBezTo>
                  <a:lnTo>
                    <a:pt x="1617" y="7200"/>
                  </a:lnTo>
                  <a:cubicBezTo>
                    <a:pt x="1768" y="8400"/>
                    <a:pt x="1921" y="8892"/>
                    <a:pt x="2069" y="10800"/>
                  </a:cubicBezTo>
                  <a:cubicBezTo>
                    <a:pt x="2202" y="12507"/>
                    <a:pt x="2457" y="18000"/>
                    <a:pt x="2457" y="18000"/>
                  </a:cubicBezTo>
                  <a:lnTo>
                    <a:pt x="7502" y="14400"/>
                  </a:lnTo>
                  <a:cubicBezTo>
                    <a:pt x="7714" y="14109"/>
                    <a:pt x="7722" y="8624"/>
                    <a:pt x="7825" y="0"/>
                  </a:cubicBezTo>
                  <a:cubicBezTo>
                    <a:pt x="7998" y="1200"/>
                    <a:pt x="8172" y="1869"/>
                    <a:pt x="8343" y="3600"/>
                  </a:cubicBezTo>
                  <a:cubicBezTo>
                    <a:pt x="8410" y="4279"/>
                    <a:pt x="8470" y="6280"/>
                    <a:pt x="8537" y="7200"/>
                  </a:cubicBezTo>
                  <a:cubicBezTo>
                    <a:pt x="8707" y="9570"/>
                    <a:pt x="9171" y="13949"/>
                    <a:pt x="9313" y="14400"/>
                  </a:cubicBezTo>
                  <a:cubicBezTo>
                    <a:pt x="9916" y="16318"/>
                    <a:pt x="10520" y="16800"/>
                    <a:pt x="11123" y="18000"/>
                  </a:cubicBezTo>
                  <a:lnTo>
                    <a:pt x="12223" y="14400"/>
                  </a:lnTo>
                  <a:cubicBezTo>
                    <a:pt x="12805" y="12928"/>
                    <a:pt x="13388" y="12957"/>
                    <a:pt x="13969" y="10800"/>
                  </a:cubicBezTo>
                  <a:cubicBezTo>
                    <a:pt x="14037" y="10548"/>
                    <a:pt x="14095" y="7777"/>
                    <a:pt x="14163" y="7200"/>
                  </a:cubicBezTo>
                  <a:cubicBezTo>
                    <a:pt x="14377" y="5366"/>
                    <a:pt x="14594" y="4800"/>
                    <a:pt x="14810" y="3600"/>
                  </a:cubicBezTo>
                  <a:cubicBezTo>
                    <a:pt x="16038" y="4800"/>
                    <a:pt x="17268" y="3946"/>
                    <a:pt x="18496" y="7200"/>
                  </a:cubicBezTo>
                  <a:cubicBezTo>
                    <a:pt x="18632" y="7561"/>
                    <a:pt x="18884" y="14400"/>
                    <a:pt x="18884" y="14400"/>
                  </a:cubicBezTo>
                  <a:cubicBezTo>
                    <a:pt x="19638" y="13200"/>
                    <a:pt x="20395" y="13866"/>
                    <a:pt x="21147" y="10800"/>
                  </a:cubicBezTo>
                  <a:cubicBezTo>
                    <a:pt x="21283" y="10246"/>
                    <a:pt x="21399" y="3600"/>
                    <a:pt x="21535" y="3600"/>
                  </a:cubicBezTo>
                  <a:lnTo>
                    <a:pt x="21600" y="3600"/>
                  </a:lnTo>
                </a:path>
              </a:pathLst>
            </a:custGeom>
            <a:ln w="25400">
              <a:solidFill>
                <a:srgbClr val="262626"/>
              </a:solidFill>
            </a:ln>
          </p:spPr>
          <p:txBody>
            <a:bodyPr lIns="45719" rIns="45719" anchor="ctr"/>
            <a:lstStyle/>
            <a:p>
              <a:pPr algn="ctr"/>
              <a:endParaRPr/>
            </a:p>
          </p:txBody>
        </p:sp>
        <p:pic>
          <p:nvPicPr>
            <p:cNvPr id="25" name="Picture 14" descr="Picture 14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6315" y="4358460"/>
              <a:ext cx="1881484" cy="218923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Picture 16" descr="Picture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2178" y="3663102"/>
              <a:ext cx="2919970" cy="291997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" name="Picture 19" descr="Picture 1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5560" y="5338922"/>
              <a:ext cx="1189790" cy="118979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" name="Picture 20" descr="Picture 2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4249" y="5593808"/>
              <a:ext cx="1002632" cy="100263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Picture 21" descr="Picture 2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3353" y="3205590"/>
              <a:ext cx="2419685" cy="334210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" name="Picture 23" descr="Picture 2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7127" y="5520775"/>
              <a:ext cx="994569" cy="99456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" name="Picture 24" descr="Picture 2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1700" y="5588634"/>
              <a:ext cx="1002632" cy="100263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" name="Picture 18" descr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953" y="3218957"/>
              <a:ext cx="2419685" cy="334210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38" name="Group 37"/>
          <p:cNvGrpSpPr/>
          <p:nvPr/>
        </p:nvGrpSpPr>
        <p:grpSpPr>
          <a:xfrm>
            <a:off x="1915117" y="2887127"/>
            <a:ext cx="4887088" cy="646331"/>
            <a:chOff x="955774" y="3455619"/>
            <a:chExt cx="4887088" cy="646331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1780348" y="3911384"/>
              <a:ext cx="406251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955774" y="3455619"/>
              <a:ext cx="953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Average</a:t>
              </a:r>
            </a:p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Height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123198" y="2415074"/>
            <a:ext cx="1794610" cy="1009706"/>
            <a:chOff x="5172501" y="2835282"/>
            <a:chExt cx="1794610" cy="1009706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5172501" y="2848930"/>
              <a:ext cx="1105469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352196" y="3378009"/>
              <a:ext cx="925774" cy="1685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5725235" y="3844729"/>
              <a:ext cx="552735" cy="25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6183936" y="2835282"/>
              <a:ext cx="0" cy="559577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6183936" y="3413756"/>
              <a:ext cx="0" cy="430973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77970" y="2899140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25666" y="3424756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934631" y="4527437"/>
            <a:ext cx="4826359" cy="646331"/>
            <a:chOff x="955774" y="3455619"/>
            <a:chExt cx="4826359" cy="646331"/>
          </a:xfrm>
        </p:grpSpPr>
        <p:cxnSp>
          <p:nvCxnSpPr>
            <p:cNvPr id="64" name="Straight Connector 63"/>
            <p:cNvCxnSpPr/>
            <p:nvPr/>
          </p:nvCxnSpPr>
          <p:spPr>
            <a:xfrm flipH="1">
              <a:off x="1719619" y="3818611"/>
              <a:ext cx="4062514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955774" y="3455619"/>
              <a:ext cx="953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Average</a:t>
              </a:r>
            </a:p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Height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087392" y="4132162"/>
            <a:ext cx="2071001" cy="632589"/>
            <a:chOff x="4709614" y="2994396"/>
            <a:chExt cx="2071001" cy="632589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4709614" y="3098052"/>
              <a:ext cx="1474322" cy="17018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077364" y="3282400"/>
              <a:ext cx="1106572" cy="1685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5424428" y="3433854"/>
              <a:ext cx="753095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39170" y="2994396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139169" y="3226875"/>
              <a:ext cx="641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8EA18B8-C866-2D53-EDEE-CCC659FD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360000" tIns="180000" rIns="91440" bIns="45720" rtlCol="0" anchor="ctr" anchorCtr="0">
            <a:normAutofit/>
          </a:bodyPr>
          <a:lstStyle>
            <a:lvl1pPr defTabSz="420623">
              <a:defRPr sz="3588"/>
            </a:lvl1pPr>
          </a:lstStyle>
          <a:p>
            <a:r>
              <a:rPr lang="en-US" dirty="0"/>
              <a:t>Better insight from traits?</a:t>
            </a:r>
            <a:endParaRPr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DC52337-B11F-2792-0D7D-56A1B8D0A38A}"/>
              </a:ext>
            </a:extLst>
          </p:cNvPr>
          <p:cNvGrpSpPr/>
          <p:nvPr/>
        </p:nvGrpSpPr>
        <p:grpSpPr>
          <a:xfrm>
            <a:off x="7824356" y="198860"/>
            <a:ext cx="2214995" cy="1305790"/>
            <a:chOff x="768925" y="3913909"/>
            <a:chExt cx="2214995" cy="1305790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9839F070-A006-B2A5-E590-A5CB2BCA1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8925" y="4017818"/>
              <a:ext cx="1039091" cy="1039091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DBED3A8D-5BFD-4D6A-0196-1D2AED631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347353" y="4502728"/>
              <a:ext cx="561109" cy="561109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1CD52F99-C5F8-4D91-001F-14C0ABA21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221920" y="4457699"/>
              <a:ext cx="762000" cy="762000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D3B7E4A5-0946-4C06-2B04-8EF5D46A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660811" y="3913909"/>
              <a:ext cx="900546" cy="1149927"/>
            </a:xfrm>
            <a:prstGeom prst="rect">
              <a:avLst/>
            </a:prstGeom>
          </p:spPr>
        </p:pic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5324246-5640-38BB-5A25-1A19AB1BE072}"/>
                </a:ext>
              </a:extLst>
            </p:cNvPr>
            <p:cNvCxnSpPr/>
            <p:nvPr/>
          </p:nvCxnSpPr>
          <p:spPr>
            <a:xfrm>
              <a:off x="768925" y="5063836"/>
              <a:ext cx="2214995" cy="0"/>
            </a:xfrm>
            <a:prstGeom prst="line">
              <a:avLst/>
            </a:prstGeom>
            <a:ln w="28575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DDE9BFEE-6CBD-8956-33DD-5C3C82176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8925" y="4551218"/>
              <a:ext cx="511751" cy="633844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FA9038E-C95B-DD0C-EB50-6A4E662B403E}"/>
              </a:ext>
            </a:extLst>
          </p:cNvPr>
          <p:cNvGrpSpPr/>
          <p:nvPr/>
        </p:nvGrpSpPr>
        <p:grpSpPr>
          <a:xfrm>
            <a:off x="8842524" y="3965372"/>
            <a:ext cx="3259702" cy="2392483"/>
            <a:chOff x="8842524" y="3965372"/>
            <a:chExt cx="3259702" cy="239248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090CE37-4957-1F25-2321-285C72E31422}"/>
                </a:ext>
              </a:extLst>
            </p:cNvPr>
            <p:cNvSpPr/>
            <p:nvPr/>
          </p:nvSpPr>
          <p:spPr>
            <a:xfrm>
              <a:off x="9295290" y="3965372"/>
              <a:ext cx="2806936" cy="20444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14EBB4-3A64-2543-0231-801106042B51}"/>
                </a:ext>
              </a:extLst>
            </p:cNvPr>
            <p:cNvSpPr txBox="1"/>
            <p:nvPr/>
          </p:nvSpPr>
          <p:spPr>
            <a:xfrm>
              <a:off x="10403911" y="6032897"/>
              <a:ext cx="931714" cy="324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581570C-D12F-56EF-3C03-E82A65BE163C}"/>
                </a:ext>
              </a:extLst>
            </p:cNvPr>
            <p:cNvSpPr txBox="1"/>
            <p:nvPr/>
          </p:nvSpPr>
          <p:spPr>
            <a:xfrm rot="16200000">
              <a:off x="8491915" y="4654214"/>
              <a:ext cx="1003062" cy="30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C615235-CD4C-C6D0-5735-9A5CE2087B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0740" y="5168454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B6C4896-A57D-BAF2-83AF-EAF572B16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8758" y="56010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108D45C-3877-1152-C9AE-077D273337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1671" y="469025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2A6BC15-1137-F9D0-8CE5-62AC6ED103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98540" y="46755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11CEAF1-E545-35CC-AACC-B7FA749F51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3289" y="422930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B4AC31F-6AC0-25D7-49A4-B899362864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7142" y="4442588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409A779-DD9A-CBA8-5218-A4A5A7743D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67681" y="5126049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A87C2AA-2C95-6F06-0431-4AA494B973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8821" y="4338391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65B228F1-04DF-EEEB-8250-C8B228CC13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442459" y="5131327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3AC36F9-6ED3-8AEA-5E13-E9A6002D21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80297" y="5506182"/>
              <a:ext cx="128382" cy="1382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8A71DC6-C8CD-A602-23C0-1A152AABDAFD}"/>
                </a:ext>
              </a:extLst>
            </p:cNvPr>
            <p:cNvSpPr txBox="1"/>
            <p:nvPr/>
          </p:nvSpPr>
          <p:spPr>
            <a:xfrm>
              <a:off x="10502181" y="4619332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6EA494"/>
                  </a:solidFill>
                </a:rPr>
                <a:t>+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5E001A0-A772-494D-9D46-5B1CF973873E}"/>
                </a:ext>
              </a:extLst>
            </p:cNvPr>
            <p:cNvCxnSpPr>
              <a:stCxn id="90" idx="3"/>
            </p:cNvCxnSpPr>
            <p:nvPr/>
          </p:nvCxnSpPr>
          <p:spPr>
            <a:xfrm flipH="1">
              <a:off x="10709129" y="4456363"/>
              <a:ext cx="328493" cy="486134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322A976-623E-3506-8311-B7A88B28B54E}"/>
                </a:ext>
              </a:extLst>
            </p:cNvPr>
            <p:cNvCxnSpPr>
              <a:cxnSpLocks/>
              <a:stCxn id="86" idx="3"/>
            </p:cNvCxnSpPr>
            <p:nvPr/>
          </p:nvCxnSpPr>
          <p:spPr>
            <a:xfrm flipH="1">
              <a:off x="10771905" y="4793499"/>
              <a:ext cx="645436" cy="20665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38CBEFB-35BD-FC21-2DB7-7D55ED51F58E}"/>
                </a:ext>
              </a:extLst>
            </p:cNvPr>
            <p:cNvCxnSpPr>
              <a:cxnSpLocks/>
              <a:stCxn id="89" idx="2"/>
            </p:cNvCxnSpPr>
            <p:nvPr/>
          </p:nvCxnSpPr>
          <p:spPr>
            <a:xfrm flipH="1" flipV="1">
              <a:off x="10709129" y="5032727"/>
              <a:ext cx="258552" cy="162429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E8B815B-B816-872E-AE72-BFDED4D7C0BC}"/>
                </a:ext>
              </a:extLst>
            </p:cNvPr>
            <p:cNvCxnSpPr>
              <a:cxnSpLocks/>
              <a:stCxn id="87" idx="5"/>
            </p:cNvCxnSpPr>
            <p:nvPr/>
          </p:nvCxnSpPr>
          <p:spPr>
            <a:xfrm>
              <a:off x="10162870" y="4347279"/>
              <a:ext cx="519268" cy="628140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61E11D3-12DC-C593-CE3B-B5384085EAE2}"/>
                </a:ext>
              </a:extLst>
            </p:cNvPr>
            <p:cNvCxnSpPr>
              <a:cxnSpLocks/>
              <a:stCxn id="85" idx="5"/>
            </p:cNvCxnSpPr>
            <p:nvPr/>
          </p:nvCxnSpPr>
          <p:spPr>
            <a:xfrm>
              <a:off x="10291252" y="4808229"/>
              <a:ext cx="403172" cy="157332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3EC22CF-151A-7200-D68D-BA4E51475D9C}"/>
                </a:ext>
              </a:extLst>
            </p:cNvPr>
            <p:cNvCxnSpPr>
              <a:cxnSpLocks/>
              <a:endCxn id="83" idx="6"/>
            </p:cNvCxnSpPr>
            <p:nvPr/>
          </p:nvCxnSpPr>
          <p:spPr>
            <a:xfrm flipH="1">
              <a:off x="10039122" y="4944785"/>
              <a:ext cx="670007" cy="29277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B575C3B-890D-8FDD-754D-D4BF27A23497}"/>
                </a:ext>
              </a:extLst>
            </p:cNvPr>
            <p:cNvCxnSpPr>
              <a:cxnSpLocks/>
              <a:endCxn id="84" idx="0"/>
            </p:cNvCxnSpPr>
            <p:nvPr/>
          </p:nvCxnSpPr>
          <p:spPr>
            <a:xfrm>
              <a:off x="10711330" y="5017782"/>
              <a:ext cx="51619" cy="58330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8971C50-B82F-E002-10A7-B36A998B1839}"/>
                </a:ext>
              </a:extLst>
            </p:cNvPr>
            <p:cNvCxnSpPr>
              <a:cxnSpLocks/>
            </p:cNvCxnSpPr>
            <p:nvPr/>
          </p:nvCxnSpPr>
          <p:spPr>
            <a:xfrm>
              <a:off x="10584107" y="4594296"/>
              <a:ext cx="103537" cy="348201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073C615-5FC5-D0B3-106C-F4166806CC13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10709129" y="5000151"/>
              <a:ext cx="733330" cy="200283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FA69840-527B-3E28-E719-43B921927487}"/>
                </a:ext>
              </a:extLst>
            </p:cNvPr>
            <p:cNvCxnSpPr>
              <a:cxnSpLocks/>
              <a:endCxn id="92" idx="1"/>
            </p:cNvCxnSpPr>
            <p:nvPr/>
          </p:nvCxnSpPr>
          <p:spPr>
            <a:xfrm>
              <a:off x="10726242" y="5012767"/>
              <a:ext cx="472856" cy="513656"/>
            </a:xfrm>
            <a:prstGeom prst="line">
              <a:avLst/>
            </a:prstGeom>
            <a:ln>
              <a:solidFill>
                <a:srgbClr val="55796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034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" y="2367044"/>
            <a:ext cx="6844146" cy="2846974"/>
          </a:xfrm>
          <a:prstGeom prst="rect">
            <a:avLst/>
          </a:prstGeom>
          <a:ln w="41275">
            <a:solidFill>
              <a:srgbClr val="6EA494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A33C980-CAD6-D179-E4D9-6CAB94286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Reanalyzing BEF relationships</a:t>
            </a:r>
          </a:p>
        </p:txBody>
      </p:sp>
      <p:pic>
        <p:nvPicPr>
          <p:cNvPr id="9" name="Picture 8" descr="Picture 40.png">
            <a:extLst>
              <a:ext uri="{FF2B5EF4-FFF2-40B4-BE49-F238E27FC236}">
                <a16:creationId xmlns:a16="http://schemas.microsoft.com/office/drawing/2014/main" id="{D2DD2111-1A3C-45B5-AFE4-05DB5281F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46" y="2214202"/>
            <a:ext cx="4864100" cy="3213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832882-5416-C3D8-E80B-682A83A3D272}"/>
              </a:ext>
            </a:extLst>
          </p:cNvPr>
          <p:cNvSpPr txBox="1"/>
          <p:nvPr/>
        </p:nvSpPr>
        <p:spPr>
          <a:xfrm>
            <a:off x="9345734" y="6396335"/>
            <a:ext cx="3464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Tilman</a:t>
            </a:r>
            <a:r>
              <a:rPr lang="en-US" dirty="0"/>
              <a:t> et al. 2001 Science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AA608F-5D43-BBC3-BB59-5D705C7BA6D4}"/>
              </a:ext>
            </a:extLst>
          </p:cNvPr>
          <p:cNvSpPr txBox="1"/>
          <p:nvPr/>
        </p:nvSpPr>
        <p:spPr>
          <a:xfrm>
            <a:off x="8838046" y="5414602"/>
            <a:ext cx="255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 Black"/>
                <a:cs typeface="Arial Black"/>
              </a:rPr>
              <a:t>Number of species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4567D05-8FE9-2431-04A1-B68D6447C56A}"/>
              </a:ext>
            </a:extLst>
          </p:cNvPr>
          <p:cNvSpPr/>
          <p:nvPr/>
        </p:nvSpPr>
        <p:spPr>
          <a:xfrm>
            <a:off x="1566480" y="1431658"/>
            <a:ext cx="3012367" cy="4774015"/>
          </a:xfrm>
          <a:prstGeom prst="rect">
            <a:avLst/>
          </a:prstGeom>
          <a:solidFill>
            <a:schemeClr val="bg1"/>
          </a:solidFill>
          <a:ln w="28575">
            <a:solidFill>
              <a:srgbClr val="445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B18DE08-4FF6-5C95-D306-4ED36989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facets and mechanisms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F0D82B-A08D-5268-97F6-9BC8661BC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768" y="1512702"/>
            <a:ext cx="2895600" cy="2616200"/>
          </a:xfrm>
          <a:prstGeom prst="rect">
            <a:avLst/>
          </a:prstGeom>
        </p:spPr>
      </p:pic>
      <p:grpSp>
        <p:nvGrpSpPr>
          <p:cNvPr id="9" name="Group 7">
            <a:extLst>
              <a:ext uri="{FF2B5EF4-FFF2-40B4-BE49-F238E27FC236}">
                <a16:creationId xmlns:a16="http://schemas.microsoft.com/office/drawing/2014/main" id="{D8B00CB8-0317-9992-214F-52EE072DAF5F}"/>
              </a:ext>
            </a:extLst>
          </p:cNvPr>
          <p:cNvGrpSpPr/>
          <p:nvPr/>
        </p:nvGrpSpPr>
        <p:grpSpPr>
          <a:xfrm>
            <a:off x="1814868" y="4139908"/>
            <a:ext cx="2419686" cy="2042161"/>
            <a:chOff x="0" y="0"/>
            <a:chExt cx="3417339" cy="2950112"/>
          </a:xfrm>
        </p:grpSpPr>
        <p:pic>
          <p:nvPicPr>
            <p:cNvPr id="10" name="Picture 5" descr="Picture 5">
              <a:extLst>
                <a:ext uri="{FF2B5EF4-FFF2-40B4-BE49-F238E27FC236}">
                  <a16:creationId xmlns:a16="http://schemas.microsoft.com/office/drawing/2014/main" id="{6D1A41AF-D486-76A9-EA2D-C6209C950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417340" cy="29501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06932025-F961-9102-7B91-82D11D2289C9}"/>
                </a:ext>
              </a:extLst>
            </p:cNvPr>
            <p:cNvSpPr/>
            <p:nvPr/>
          </p:nvSpPr>
          <p:spPr>
            <a:xfrm>
              <a:off x="368335" y="90508"/>
              <a:ext cx="486082" cy="29435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972F47-FB7E-944F-635F-216B9124ABA7}"/>
              </a:ext>
            </a:extLst>
          </p:cNvPr>
          <p:cNvSpPr txBox="1"/>
          <p:nvPr/>
        </p:nvSpPr>
        <p:spPr>
          <a:xfrm>
            <a:off x="5210397" y="1300865"/>
            <a:ext cx="54576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45F51"/>
                </a:solidFill>
              </a:rPr>
              <a:t>BEF relationships much variation.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45F51"/>
                </a:solidFill>
              </a:rPr>
              <a:t>Lack of concrete 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45F51"/>
                </a:solidFill>
              </a:rPr>
              <a:t>Difficult to make restoration/design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45F51"/>
                </a:solidFill>
              </a:rPr>
              <a:t>Use of functional traits and phylogenetic relationships</a:t>
            </a:r>
          </a:p>
        </p:txBody>
      </p:sp>
      <p:pic>
        <p:nvPicPr>
          <p:cNvPr id="13" name="Picture 23" descr="Picture 23">
            <a:extLst>
              <a:ext uri="{FF2B5EF4-FFF2-40B4-BE49-F238E27FC236}">
                <a16:creationId xmlns:a16="http://schemas.microsoft.com/office/drawing/2014/main" id="{F274F097-F25C-0396-7B93-0A0FFAFDA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1" b="94989" l="10000" r="90909">
                        <a14:foregroundMark x1="54545" y1="87927" x2="52424" y2="86105"/>
                        <a14:foregroundMark x1="39697" y1="91116" x2="14848" y2="90205"/>
                        <a14:foregroundMark x1="15758" y1="94077" x2="36061" y2="95444"/>
                        <a14:foregroundMark x1="14848" y1="54670" x2="16970" y2="53986"/>
                        <a14:foregroundMark x1="19091" y1="59453" x2="42121" y2="53986"/>
                        <a14:foregroundMark x1="40000" y1="10934" x2="34848" y2="13667"/>
                        <a14:foregroundMark x1="50606" y1="28474" x2="50000" y2="27107"/>
                        <a14:foregroundMark x1="63939" y1="42825" x2="60909" y2="43508"/>
                        <a14:foregroundMark x1="79394" y1="5239" x2="74848" y2="5467"/>
                        <a14:foregroundMark x1="83333" y1="11617" x2="77576" y2="15490"/>
                        <a14:foregroundMark x1="85758" y1="10934" x2="78485" y2="21412"/>
                        <a14:foregroundMark x1="90909" y1="39180" x2="86364" y2="36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573017" y="4519500"/>
            <a:ext cx="794845" cy="1054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2" descr="Image result for seed diversity">
            <a:extLst>
              <a:ext uri="{FF2B5EF4-FFF2-40B4-BE49-F238E27FC236}">
                <a16:creationId xmlns:a16="http://schemas.microsoft.com/office/drawing/2014/main" id="{55B44424-2801-D336-40BF-F74EE305D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08" b="90000" l="4308" r="93692">
                        <a14:foregroundMark x1="28308" y1="52308" x2="31538" y2="50231"/>
                        <a14:foregroundMark x1="45385" y1="38077" x2="48231" y2="26769"/>
                        <a14:foregroundMark x1="68077" y1="24692" x2="65692" y2="25154"/>
                        <a14:foregroundMark x1="77077" y1="48231" x2="76615" y2="45000"/>
                        <a14:foregroundMark x1="29923" y1="67692" x2="25077" y2="68077"/>
                        <a14:foregroundMark x1="13692" y1="59154" x2="14923" y2="55923"/>
                        <a14:foregroundMark x1="4308" y1="46615" x2="10000" y2="45000"/>
                        <a14:foregroundMark x1="8000" y1="32000" x2="14462" y2="32846"/>
                        <a14:foregroundMark x1="23000" y1="16615" x2="29923" y2="23462"/>
                        <a14:foregroundMark x1="34769" y1="9692" x2="36846" y2="15000"/>
                        <a14:foregroundMark x1="47769" y1="7308" x2="47000" y2="9692"/>
                        <a14:foregroundMark x1="61231" y1="7692" x2="55923" y2="13385"/>
                        <a14:foregroundMark x1="64846" y1="25923" x2="75000" y2="17846"/>
                        <a14:foregroundMark x1="81923" y1="37692" x2="88385" y2="32385"/>
                        <a14:foregroundMark x1="86385" y1="48615" x2="93692" y2="47846"/>
                        <a14:foregroundMark x1="86385" y1="65231" x2="81538" y2="58385"/>
                        <a14:foregroundMark x1="71769" y1="73000" x2="71769" y2="67308"/>
                        <a14:foregroundMark x1="57923" y1="83923" x2="55923" y2="85923"/>
                        <a14:foregroundMark x1="40462" y1="88000" x2="40077" y2="84308"/>
                        <a14:foregroundMark x1="43308" y1="24692" x2="50615" y2="32000"/>
                        <a14:foregroundMark x1="51462" y1="32846" x2="48231" y2="26769"/>
                        <a14:foregroundMark x1="52308" y1="27538" x2="49846" y2="26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143" y="5660467"/>
            <a:ext cx="781759" cy="7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log cross section">
            <a:extLst>
              <a:ext uri="{FF2B5EF4-FFF2-40B4-BE49-F238E27FC236}">
                <a16:creationId xmlns:a16="http://schemas.microsoft.com/office/drawing/2014/main" id="{064AD256-1ACB-5C90-86B5-3277557E2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791" b="93721" l="10000" r="90000">
                        <a14:foregroundMark x1="34125" y1="12873" x2="64125" y2="10832"/>
                        <a14:foregroundMark x1="55125" y1="91680" x2="45625" y2="93721"/>
                        <a14:foregroundMark x1="52625" y1="9733" x2="44875" y2="87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90" y="5660467"/>
            <a:ext cx="772849" cy="61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3">
            <a:extLst>
              <a:ext uri="{FF2B5EF4-FFF2-40B4-BE49-F238E27FC236}">
                <a16:creationId xmlns:a16="http://schemas.microsoft.com/office/drawing/2014/main" id="{B916D1C2-C9AC-3D29-83D6-896550062A29}"/>
              </a:ext>
            </a:extLst>
          </p:cNvPr>
          <p:cNvGrpSpPr/>
          <p:nvPr/>
        </p:nvGrpSpPr>
        <p:grpSpPr>
          <a:xfrm>
            <a:off x="7660927" y="4128902"/>
            <a:ext cx="2388429" cy="2915389"/>
            <a:chOff x="0" y="0"/>
            <a:chExt cx="3672652" cy="5083657"/>
          </a:xfrm>
        </p:grpSpPr>
        <p:pic>
          <p:nvPicPr>
            <p:cNvPr id="17" name="Picture 16" descr="Picture 2">
              <a:extLst>
                <a:ext uri="{FF2B5EF4-FFF2-40B4-BE49-F238E27FC236}">
                  <a16:creationId xmlns:a16="http://schemas.microsoft.com/office/drawing/2014/main" id="{044E38B0-B68C-7342-FD7E-6EEF44157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1" y="0"/>
              <a:ext cx="3653604" cy="50836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Picture 21" descr="Picture 21">
              <a:extLst>
                <a:ext uri="{FF2B5EF4-FFF2-40B4-BE49-F238E27FC236}">
                  <a16:creationId xmlns:a16="http://schemas.microsoft.com/office/drawing/2014/main" id="{B21F5C4A-4BD4-61A6-7FDA-1D5396ACC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679469"/>
              <a:ext cx="514091" cy="514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Picture 23" descr="Picture 23">
              <a:extLst>
                <a:ext uri="{FF2B5EF4-FFF2-40B4-BE49-F238E27FC236}">
                  <a16:creationId xmlns:a16="http://schemas.microsoft.com/office/drawing/2014/main" id="{7A9E3208-116E-26EC-7E43-14395D503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6174" y="1235892"/>
              <a:ext cx="334367" cy="3890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Picture 24" descr="Picture 24">
              <a:extLst>
                <a:ext uri="{FF2B5EF4-FFF2-40B4-BE49-F238E27FC236}">
                  <a16:creationId xmlns:a16="http://schemas.microsoft.com/office/drawing/2014/main" id="{8E532211-83B6-637B-BBD4-8938E1C03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8686" y="2290638"/>
              <a:ext cx="474917" cy="474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Picture 25" descr="Picture 25">
              <a:extLst>
                <a:ext uri="{FF2B5EF4-FFF2-40B4-BE49-F238E27FC236}">
                  <a16:creationId xmlns:a16="http://schemas.microsoft.com/office/drawing/2014/main" id="{9BDDAC6C-9F24-ED43-4ED3-CC65EB331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8589" y="1679108"/>
              <a:ext cx="504064" cy="520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" name="Picture 26" descr="Picture 26">
              <a:extLst>
                <a:ext uri="{FF2B5EF4-FFF2-40B4-BE49-F238E27FC236}">
                  <a16:creationId xmlns:a16="http://schemas.microsoft.com/office/drawing/2014/main" id="{2D2D2128-C187-46A2-F286-82EEB7B8B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2763864"/>
              <a:ext cx="469576" cy="469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Picture 27" descr="Picture 27">
              <a:extLst>
                <a:ext uri="{FF2B5EF4-FFF2-40B4-BE49-F238E27FC236}">
                  <a16:creationId xmlns:a16="http://schemas.microsoft.com/office/drawing/2014/main" id="{2F53850D-B5F4-ACD8-EB5B-F6FA488A8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8372" y="3787955"/>
              <a:ext cx="437009" cy="4370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Picture 28" descr="Picture 28">
              <a:extLst>
                <a:ext uri="{FF2B5EF4-FFF2-40B4-BE49-F238E27FC236}">
                  <a16:creationId xmlns:a16="http://schemas.microsoft.com/office/drawing/2014/main" id="{3388617D-AC09-956C-0F0C-EA7E266CB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8562" y="3259746"/>
              <a:ext cx="469576" cy="469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7D6DF084-A3B8-66E8-1751-446C2D45607F}"/>
              </a:ext>
            </a:extLst>
          </p:cNvPr>
          <p:cNvSpPr/>
          <p:nvPr/>
        </p:nvSpPr>
        <p:spPr>
          <a:xfrm>
            <a:off x="2576319" y="1739748"/>
            <a:ext cx="180474" cy="207879"/>
          </a:xfrm>
          <a:prstGeom prst="ellipse">
            <a:avLst/>
          </a:prstGeom>
          <a:noFill/>
          <a:ln w="28575"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2B32B03-5172-2317-31FA-4B09A5680238}"/>
              </a:ext>
            </a:extLst>
          </p:cNvPr>
          <p:cNvSpPr/>
          <p:nvPr/>
        </p:nvSpPr>
        <p:spPr>
          <a:xfrm>
            <a:off x="4095371" y="3244933"/>
            <a:ext cx="180474" cy="207879"/>
          </a:xfrm>
          <a:prstGeom prst="ellipse">
            <a:avLst/>
          </a:prstGeom>
          <a:noFill/>
          <a:ln w="28575">
            <a:solidFill>
              <a:srgbClr val="D24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24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6350000" y="3429000"/>
            <a:ext cx="42672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25438" indent="-325438" defTabSz="457200">
              <a:spcBef>
                <a:spcPts val="700"/>
              </a:spcBef>
              <a:buFont typeface="Cooper Black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/>
              <a:t>1, 2, 4, 8, 16 species from a pool of 18.</a:t>
            </a:r>
          </a:p>
          <a:p>
            <a:pPr marL="325438" indent="-325438" defTabSz="457200">
              <a:spcBef>
                <a:spcPts val="700"/>
              </a:spcBef>
              <a:buFont typeface="Cooper Black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/>
              <a:t>28-35 replicates.</a:t>
            </a:r>
          </a:p>
          <a:p>
            <a:pPr marL="325438" indent="-325438" defTabSz="457200">
              <a:spcBef>
                <a:spcPts val="700"/>
              </a:spcBef>
              <a:buFont typeface="Cooper Black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/>
              <a:t>Biomass harvested from sub plots.</a:t>
            </a:r>
          </a:p>
          <a:p>
            <a:pPr marL="325438" indent="-325438" defTabSz="457200">
              <a:spcBef>
                <a:spcPts val="700"/>
              </a:spcBef>
              <a:buFont typeface="Cooper Black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/>
              <a:t>Sampled 1996-2010.</a:t>
            </a:r>
          </a:p>
          <a:p>
            <a:pPr marL="782638" lvl="1" indent="-325438" defTabSz="457200">
              <a:spcBef>
                <a:spcPts val="700"/>
              </a:spcBef>
              <a:buFont typeface="Cooper Black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400" dirty="0"/>
              <a:t>abundances 2001-2010</a:t>
            </a:r>
          </a:p>
          <a:p>
            <a:pPr marL="325438" indent="-325438" defTabSz="457200"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 dirty="0"/>
          </a:p>
          <a:p>
            <a:pPr marL="325438" indent="-325438" defTabSz="457200"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400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9200" y="220374"/>
            <a:ext cx="4368800" cy="290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8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Cedar Creek</a:t>
            </a:r>
            <a:endParaRPr lang="en-US" sz="3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Phylogeny and traits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A1EA5E-DDD5-7777-A39A-91BCA269A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2209800" y="1981201"/>
            <a:ext cx="7772400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25438" indent="-325438" defTabSz="457200">
              <a:spcBef>
                <a:spcPct val="20000"/>
              </a:spcBef>
              <a:buFontTx/>
              <a:buChar char="•"/>
            </a:pPr>
            <a:endParaRPr lang="en-US" sz="320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5625"/>
            <a:ext cx="4876800" cy="4446588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pic>
      <p:pic>
        <p:nvPicPr>
          <p:cNvPr id="29703" name="Picture 7" descr="&#10;Picture 1.png                                                  000A9B06Macintosh HD                   C63A95C4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943601"/>
            <a:ext cx="1371600" cy="619125"/>
          </a:xfrm>
          <a:prstGeom prst="rect">
            <a:avLst/>
          </a:prstGeom>
          <a:noFill/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477000" y="1690688"/>
            <a:ext cx="419100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Leaf area</a:t>
            </a:r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Specific leaf area</a:t>
            </a:r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Leaf perimeter/area ratio</a:t>
            </a:r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Leaf </a:t>
            </a:r>
            <a:r>
              <a:rPr lang="en-GB" sz="2500" dirty="0" err="1"/>
              <a:t>lobedness</a:t>
            </a:r>
            <a:endParaRPr lang="en-GB" sz="2500" dirty="0"/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Seed weight</a:t>
            </a:r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Height</a:t>
            </a:r>
          </a:p>
          <a:p>
            <a:pPr marL="592138" indent="-592138" defTabSz="457200">
              <a:spcBef>
                <a:spcPts val="600"/>
              </a:spcBef>
              <a:buClr>
                <a:srgbClr val="557967"/>
              </a:buClr>
              <a:buSzPct val="150000"/>
              <a:buFont typeface="Cooper Black" charset="0"/>
              <a:buChar char="•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/>
              <a:t>Presence of: </a:t>
            </a:r>
          </a:p>
          <a:p>
            <a:pPr marL="973138" lvl="1" indent="-515938" defTabSz="457200">
              <a:spcBef>
                <a:spcPts val="500"/>
              </a:spcBef>
              <a:buClr>
                <a:srgbClr val="557967"/>
              </a:buClr>
              <a:buSzPct val="150000"/>
              <a:buFont typeface="Arial" charset="0"/>
              <a:buChar char="»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>
                <a:ea typeface="ＭＳ Ｐゴシック" charset="-128"/>
              </a:rPr>
              <a:t>C3</a:t>
            </a:r>
          </a:p>
          <a:p>
            <a:pPr marL="973138" lvl="1" indent="-515938" defTabSz="457200">
              <a:spcBef>
                <a:spcPts val="500"/>
              </a:spcBef>
              <a:buClr>
                <a:srgbClr val="557967"/>
              </a:buClr>
              <a:buSzPct val="150000"/>
              <a:buFont typeface="Arial" charset="0"/>
              <a:buChar char="»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>
                <a:ea typeface="ＭＳ Ｐゴシック" charset="-128"/>
              </a:rPr>
              <a:t>C4</a:t>
            </a:r>
          </a:p>
          <a:p>
            <a:pPr marL="973138" lvl="1" indent="-515938" defTabSz="457200">
              <a:spcBef>
                <a:spcPts val="500"/>
              </a:spcBef>
              <a:buClr>
                <a:srgbClr val="557967"/>
              </a:buClr>
              <a:buSzPct val="150000"/>
              <a:buFont typeface="Arial" charset="0"/>
              <a:buChar char="»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 err="1">
                <a:ea typeface="ＭＳ Ｐゴシック" charset="-128"/>
              </a:rPr>
              <a:t>Forb</a:t>
            </a:r>
            <a:endParaRPr lang="en-GB" sz="2500" dirty="0">
              <a:ea typeface="ＭＳ Ｐゴシック" charset="-128"/>
            </a:endParaRPr>
          </a:p>
          <a:p>
            <a:pPr marL="973138" lvl="1" indent="-515938" defTabSz="457200">
              <a:spcBef>
                <a:spcPts val="500"/>
              </a:spcBef>
              <a:buClr>
                <a:srgbClr val="557967"/>
              </a:buClr>
              <a:buSzPct val="150000"/>
              <a:buFont typeface="Arial" charset="0"/>
              <a:buChar char="»"/>
              <a:tabLst>
                <a:tab pos="720725" algn="l"/>
                <a:tab pos="1177925" algn="l"/>
                <a:tab pos="1635125" algn="l"/>
                <a:tab pos="2092325" algn="l"/>
                <a:tab pos="2549525" algn="l"/>
                <a:tab pos="3006725" algn="l"/>
                <a:tab pos="3463925" algn="l"/>
                <a:tab pos="3921125" algn="l"/>
                <a:tab pos="4378325" algn="l"/>
                <a:tab pos="4835525" algn="l"/>
                <a:tab pos="5292725" algn="l"/>
                <a:tab pos="5749925" algn="l"/>
                <a:tab pos="6207125" algn="l"/>
                <a:tab pos="6664325" algn="l"/>
                <a:tab pos="7121525" algn="l"/>
                <a:tab pos="7578725" algn="l"/>
                <a:tab pos="8035925" algn="l"/>
                <a:tab pos="8493125" algn="l"/>
                <a:tab pos="8950325" algn="l"/>
                <a:tab pos="9407525" algn="l"/>
              </a:tabLst>
            </a:pPr>
            <a:r>
              <a:rPr lang="en-GB" sz="2500" dirty="0">
                <a:ea typeface="ＭＳ Ｐゴシック" charset="-128"/>
              </a:rPr>
              <a:t>N-fixer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Diversity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673927"/>
            <a:ext cx="10515600" cy="3503036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557967"/>
              </a:buClr>
              <a:buSzPct val="150000"/>
              <a:buFont typeface="Cooper Black" charset="0"/>
              <a:buChar char="•"/>
            </a:pPr>
            <a:r>
              <a:rPr lang="en-GB" dirty="0"/>
              <a:t>Number of functional groups: </a:t>
            </a:r>
            <a:r>
              <a:rPr lang="en-GB" dirty="0">
                <a:solidFill>
                  <a:srgbClr val="99BD31"/>
                </a:solidFill>
              </a:rPr>
              <a:t>FG</a:t>
            </a:r>
            <a:r>
              <a:rPr lang="en-GB" dirty="0"/>
              <a:t>.</a:t>
            </a:r>
          </a:p>
          <a:p>
            <a:pPr>
              <a:lnSpc>
                <a:spcPct val="90000"/>
              </a:lnSpc>
              <a:buClr>
                <a:srgbClr val="557967"/>
              </a:buClr>
              <a:buSzPct val="150000"/>
              <a:buFont typeface="Cooper Black" charset="0"/>
              <a:buChar char="•"/>
            </a:pPr>
            <a:r>
              <a:rPr lang="en-GB" dirty="0"/>
              <a:t>Functional attribute diversity: </a:t>
            </a:r>
            <a:r>
              <a:rPr lang="en-GB" b="1" dirty="0">
                <a:solidFill>
                  <a:srgbClr val="99BD31"/>
                </a:solidFill>
              </a:rPr>
              <a:t>FAD</a:t>
            </a:r>
            <a:r>
              <a:rPr lang="en-GB" dirty="0"/>
              <a:t> (Walker et al. 1999).</a:t>
            </a:r>
          </a:p>
          <a:p>
            <a:pPr>
              <a:lnSpc>
                <a:spcPct val="90000"/>
              </a:lnSpc>
              <a:buClr>
                <a:srgbClr val="557967"/>
              </a:buClr>
              <a:buSzPct val="150000"/>
              <a:buFont typeface="Cooper Black" charset="0"/>
              <a:buChar char="•"/>
            </a:pPr>
            <a:r>
              <a:rPr lang="en-GB" dirty="0"/>
              <a:t>Functional diversity: </a:t>
            </a:r>
            <a:r>
              <a:rPr lang="en-GB" b="1" dirty="0">
                <a:solidFill>
                  <a:srgbClr val="99BD31"/>
                </a:solidFill>
              </a:rPr>
              <a:t>FD</a:t>
            </a:r>
            <a:r>
              <a:rPr lang="en-GB" dirty="0"/>
              <a:t> (Petchey &amp; Gaston 2002).</a:t>
            </a:r>
          </a:p>
          <a:p>
            <a:pPr>
              <a:lnSpc>
                <a:spcPct val="90000"/>
              </a:lnSpc>
              <a:buClr>
                <a:srgbClr val="557967"/>
              </a:buClr>
              <a:buSzPct val="150000"/>
              <a:buFont typeface="Cooper Black" charset="0"/>
              <a:buChar char="•"/>
            </a:pPr>
            <a:r>
              <a:rPr lang="en-GB" b="1" dirty="0">
                <a:solidFill>
                  <a:srgbClr val="99BD31"/>
                </a:solidFill>
              </a:rPr>
              <a:t>FD-NMDS</a:t>
            </a:r>
            <a:r>
              <a:rPr lang="en-GB" dirty="0"/>
              <a:t>.</a:t>
            </a:r>
          </a:p>
          <a:p>
            <a:pPr>
              <a:lnSpc>
                <a:spcPct val="90000"/>
              </a:lnSpc>
              <a:buClr>
                <a:srgbClr val="557967"/>
              </a:buClr>
              <a:buSzPct val="150000"/>
              <a:buFont typeface="Cooper Black" charset="0"/>
              <a:buChar char="•"/>
            </a:pPr>
            <a:r>
              <a:rPr lang="en-GB" dirty="0">
                <a:solidFill>
                  <a:srgbClr val="99BD31"/>
                </a:solidFill>
              </a:rPr>
              <a:t>PD</a:t>
            </a:r>
            <a:endParaRPr lang="en-GB" dirty="0"/>
          </a:p>
          <a:p>
            <a:pPr>
              <a:lnSpc>
                <a:spcPct val="90000"/>
              </a:lnSpc>
              <a:buClr>
                <a:srgbClr val="557967"/>
              </a:buClr>
              <a:buSzPct val="150000"/>
            </a:pP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769C6-78B5-09AE-559F-3AFE6FF2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1ABFA-A161-F13E-8A46-13DB6AC42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64AD10-9CB6-2EBB-8A09-C8B6C29E0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0"/>
            <a:ext cx="10980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410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Single-Variable Models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62B1A7-538B-80A1-20F9-AC5C2932F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7864" y="2239964"/>
            <a:ext cx="8493125" cy="4160837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630363" y="2590800"/>
            <a:ext cx="8656638" cy="4203700"/>
            <a:chOff x="67" y="1632"/>
            <a:chExt cx="5453" cy="2648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432" y="2784"/>
              <a:ext cx="5088" cy="1248"/>
            </a:xfrm>
            <a:prstGeom prst="rect">
              <a:avLst/>
            </a:prstGeom>
            <a:solidFill>
              <a:srgbClr val="99BD31">
                <a:alpha val="25000"/>
              </a:srgbClr>
            </a:solidFill>
            <a:ln w="38100">
              <a:solidFill>
                <a:srgbClr val="99BD3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432" y="1632"/>
              <a:ext cx="5088" cy="144"/>
            </a:xfrm>
            <a:prstGeom prst="rect">
              <a:avLst/>
            </a:prstGeom>
            <a:solidFill>
              <a:srgbClr val="99BD31">
                <a:alpha val="25000"/>
              </a:srgbClr>
            </a:solidFill>
            <a:ln w="38100">
              <a:solidFill>
                <a:srgbClr val="99BD3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19" name="Rectangle 7"/>
            <p:cNvSpPr>
              <a:spLocks noChangeArrowheads="1"/>
            </p:cNvSpPr>
            <p:nvPr/>
          </p:nvSpPr>
          <p:spPr bwMode="auto">
            <a:xfrm>
              <a:off x="432" y="1920"/>
              <a:ext cx="5088" cy="144"/>
            </a:xfrm>
            <a:prstGeom prst="rect">
              <a:avLst/>
            </a:prstGeom>
            <a:solidFill>
              <a:srgbClr val="99BD31">
                <a:alpha val="25000"/>
              </a:srgbClr>
            </a:solidFill>
            <a:ln w="38100">
              <a:solidFill>
                <a:srgbClr val="99BD3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20" name="Text Box 8"/>
            <p:cNvSpPr txBox="1">
              <a:spLocks noChangeArrowheads="1"/>
            </p:cNvSpPr>
            <p:nvPr/>
          </p:nvSpPr>
          <p:spPr bwMode="auto">
            <a:xfrm>
              <a:off x="67" y="3976"/>
              <a:ext cx="1853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800" baseline="-25000" dirty="0">
                  <a:solidFill>
                    <a:srgbClr val="99BD31"/>
                  </a:solidFill>
                </a:rPr>
                <a:t>Single trait measures</a:t>
              </a:r>
            </a:p>
          </p:txBody>
        </p:sp>
      </p:grpSp>
      <p:grpSp>
        <p:nvGrpSpPr>
          <p:cNvPr id="3" name="Group 14"/>
          <p:cNvGrpSpPr/>
          <p:nvPr/>
        </p:nvGrpSpPr>
        <p:grpSpPr>
          <a:xfrm>
            <a:off x="2209800" y="3505201"/>
            <a:ext cx="8077200" cy="3332163"/>
            <a:chOff x="685800" y="3505200"/>
            <a:chExt cx="8077200" cy="3332163"/>
          </a:xfrm>
        </p:grpSpPr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685800" y="3505200"/>
              <a:ext cx="8077200" cy="914400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28999"/>
              </a:schemeClr>
            </a:solidFill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38924" name="Text Box 12"/>
            <p:cNvSpPr txBox="1">
              <a:spLocks noChangeArrowheads="1"/>
            </p:cNvSpPr>
            <p:nvPr/>
          </p:nvSpPr>
          <p:spPr bwMode="auto">
            <a:xfrm>
              <a:off x="3048000" y="6324600"/>
              <a:ext cx="4448175" cy="512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4000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Multi-trait functional diversity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209801" y="2819400"/>
            <a:ext cx="9494838" cy="3970338"/>
            <a:chOff x="432" y="1776"/>
            <a:chExt cx="5981" cy="2501"/>
          </a:xfrm>
        </p:grpSpPr>
        <p:sp>
          <p:nvSpPr>
            <p:cNvPr id="38926" name="Rectangle 14"/>
            <p:cNvSpPr>
              <a:spLocks noChangeArrowheads="1"/>
            </p:cNvSpPr>
            <p:nvPr/>
          </p:nvSpPr>
          <p:spPr bwMode="auto">
            <a:xfrm>
              <a:off x="432" y="1776"/>
              <a:ext cx="5088" cy="144"/>
            </a:xfrm>
            <a:prstGeom prst="rect">
              <a:avLst/>
            </a:prstGeom>
            <a:solidFill>
              <a:srgbClr val="AE1D17">
                <a:alpha val="25000"/>
              </a:srgbClr>
            </a:solidFill>
            <a:ln w="38100">
              <a:solidFill>
                <a:srgbClr val="AE1D17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3400"/>
            </a:p>
          </p:txBody>
        </p:sp>
        <p:sp>
          <p:nvSpPr>
            <p:cNvPr id="38927" name="Text Box 15"/>
            <p:cNvSpPr txBox="1">
              <a:spLocks noChangeArrowheads="1"/>
            </p:cNvSpPr>
            <p:nvPr/>
          </p:nvSpPr>
          <p:spPr bwMode="auto">
            <a:xfrm>
              <a:off x="4627" y="3993"/>
              <a:ext cx="1786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400" baseline="-25000" dirty="0">
                  <a:solidFill>
                    <a:srgbClr val="AE1D17"/>
                  </a:solidFill>
                </a:rPr>
                <a:t>Phylogenetic diversity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96B0-EB5C-54AF-B0DC-4D0FBB18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exercise (if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DFEB7-6775-3212-6B81-522CFC22B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</a:t>
            </a:r>
            <a:r>
              <a:rPr lang="en-US" dirty="0" err="1"/>
              <a:t>github</a:t>
            </a:r>
            <a:r>
              <a:rPr lang="en-US" dirty="0"/>
              <a:t> and download ‘cedar_e120data2008.csv’ and ‘</a:t>
            </a:r>
            <a:r>
              <a:rPr lang="en-US" dirty="0" err="1"/>
              <a:t>cedar_example_diversity.R</a:t>
            </a:r>
            <a:r>
              <a:rPr lang="en-US" dirty="0"/>
              <a:t>’</a:t>
            </a:r>
          </a:p>
          <a:p>
            <a:r>
              <a:rPr lang="en-US" dirty="0"/>
              <a:t>Calculate at least four different types of diversity measures using the R script.</a:t>
            </a:r>
          </a:p>
          <a:p>
            <a:r>
              <a:rPr lang="en-US" dirty="0"/>
              <a:t>Correlate those measures to see which are similar.</a:t>
            </a:r>
          </a:p>
        </p:txBody>
      </p:sp>
    </p:spTree>
    <p:extLst>
      <p:ext uri="{BB962C8B-B14F-4D97-AF65-F5344CB8AC3E}">
        <p14:creationId xmlns:p14="http://schemas.microsoft.com/office/powerpoint/2010/main" val="32478640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Succession &amp; 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Classic succession theory predicts that competition </a:t>
            </a:r>
            <a:r>
              <a:rPr lang="en-US" u="sng" dirty="0"/>
              <a:t>increases</a:t>
            </a:r>
            <a:r>
              <a:rPr lang="en-US" dirty="0"/>
              <a:t> through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9467" y="1244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8423553" y="3460058"/>
            <a:ext cx="1664563" cy="1614180"/>
            <a:chOff x="3935232" y="4853755"/>
            <a:chExt cx="1664563" cy="1614180"/>
          </a:xfrm>
        </p:grpSpPr>
        <p:pic>
          <p:nvPicPr>
            <p:cNvPr id="21" name="Picture 20" descr="bee.pdf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9599" y="4871113"/>
              <a:ext cx="858661" cy="858661"/>
            </a:xfrm>
            <a:prstGeom prst="rect">
              <a:avLst/>
            </a:prstGeom>
          </p:spPr>
        </p:pic>
        <p:sp>
          <p:nvSpPr>
            <p:cNvPr id="33" name="Rounded Rectangle 32"/>
            <p:cNvSpPr/>
            <p:nvPr/>
          </p:nvSpPr>
          <p:spPr>
            <a:xfrm>
              <a:off x="3935232" y="4853755"/>
              <a:ext cx="1664563" cy="1614180"/>
            </a:xfrm>
            <a:prstGeom prst="roundRect">
              <a:avLst/>
            </a:prstGeom>
            <a:noFill/>
            <a:ln w="28575" cmpd="sng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 descr="beetle.pdf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662" y="5643592"/>
              <a:ext cx="720852" cy="720852"/>
            </a:xfrm>
            <a:prstGeom prst="rect">
              <a:avLst/>
            </a:prstGeom>
          </p:spPr>
        </p:pic>
        <p:pic>
          <p:nvPicPr>
            <p:cNvPr id="42" name="Picture 41" descr="ant.pdf"/>
            <p:cNvPicPr>
              <a:picLocks noChangeAspect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8662" y="5673330"/>
              <a:ext cx="678448" cy="678448"/>
            </a:xfrm>
            <a:prstGeom prst="rect">
              <a:avLst/>
            </a:prstGeom>
          </p:spPr>
        </p:pic>
        <p:pic>
          <p:nvPicPr>
            <p:cNvPr id="44" name="Picture 43" descr="bug.pdf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662" y="5061040"/>
              <a:ext cx="576681" cy="576681"/>
            </a:xfrm>
            <a:prstGeom prst="rect">
              <a:avLst/>
            </a:prstGeom>
          </p:spPr>
        </p:pic>
      </p:grpSp>
      <p:grpSp>
        <p:nvGrpSpPr>
          <p:cNvPr id="48" name="Group 47"/>
          <p:cNvGrpSpPr/>
          <p:nvPr/>
        </p:nvGrpSpPr>
        <p:grpSpPr>
          <a:xfrm>
            <a:off x="6315743" y="3451304"/>
            <a:ext cx="1664563" cy="1614180"/>
            <a:chOff x="2092205" y="4789131"/>
            <a:chExt cx="1664563" cy="1614180"/>
          </a:xfrm>
        </p:grpSpPr>
        <p:pic>
          <p:nvPicPr>
            <p:cNvPr id="16" name="Picture 15" descr="beetle.pdf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629" y="5560552"/>
              <a:ext cx="720852" cy="720852"/>
            </a:xfrm>
            <a:prstGeom prst="rect">
              <a:avLst/>
            </a:prstGeom>
          </p:spPr>
        </p:pic>
        <p:pic>
          <p:nvPicPr>
            <p:cNvPr id="37" name="Picture 36" descr="ant.pdf"/>
            <p:cNvPicPr>
              <a:picLocks noChangeAspect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63" y="5660845"/>
              <a:ext cx="678448" cy="678448"/>
            </a:xfrm>
            <a:prstGeom prst="rect">
              <a:avLst/>
            </a:prstGeom>
          </p:spPr>
        </p:pic>
        <p:pic>
          <p:nvPicPr>
            <p:cNvPr id="39" name="Picture 38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931" y="4957685"/>
              <a:ext cx="594702" cy="699649"/>
            </a:xfrm>
            <a:prstGeom prst="rect">
              <a:avLst/>
            </a:prstGeom>
          </p:spPr>
        </p:pic>
        <p:pic>
          <p:nvPicPr>
            <p:cNvPr id="40" name="Picture 39" descr="bug.pdf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659" y="4915352"/>
              <a:ext cx="576681" cy="576681"/>
            </a:xfrm>
            <a:prstGeom prst="rect">
              <a:avLst/>
            </a:prstGeom>
          </p:spPr>
        </p:pic>
        <p:sp>
          <p:nvSpPr>
            <p:cNvPr id="45" name="Rounded Rectangle 44"/>
            <p:cNvSpPr/>
            <p:nvPr/>
          </p:nvSpPr>
          <p:spPr>
            <a:xfrm>
              <a:off x="2092205" y="4789131"/>
              <a:ext cx="1664563" cy="1614180"/>
            </a:xfrm>
            <a:prstGeom prst="roundRect">
              <a:avLst/>
            </a:prstGeom>
            <a:noFill/>
            <a:ln w="28575" cmpd="sng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99076" y="3460058"/>
            <a:ext cx="1664563" cy="1614180"/>
            <a:chOff x="3799650" y="2894196"/>
            <a:chExt cx="1664563" cy="1614180"/>
          </a:xfrm>
        </p:grpSpPr>
        <p:pic>
          <p:nvPicPr>
            <p:cNvPr id="29" name="Picture 28" descr="bug.pdf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51" y="2958426"/>
              <a:ext cx="576681" cy="576681"/>
            </a:xfrm>
            <a:prstGeom prst="rect">
              <a:avLst/>
            </a:prstGeom>
          </p:spPr>
        </p:pic>
        <p:pic>
          <p:nvPicPr>
            <p:cNvPr id="34" name="Picture 33" descr="ant.pdf"/>
            <p:cNvPicPr>
              <a:picLocks noChangeAspect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1074" y="3784728"/>
              <a:ext cx="678448" cy="678448"/>
            </a:xfrm>
            <a:prstGeom prst="rect">
              <a:avLst/>
            </a:prstGeom>
          </p:spPr>
        </p:pic>
        <p:pic>
          <p:nvPicPr>
            <p:cNvPr id="35" name="Picture 34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8453" y="3619773"/>
              <a:ext cx="594702" cy="699649"/>
            </a:xfrm>
            <a:prstGeom prst="rect">
              <a:avLst/>
            </a:prstGeom>
          </p:spPr>
        </p:pic>
        <p:pic>
          <p:nvPicPr>
            <p:cNvPr id="36" name="Picture 35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1932" y="3109790"/>
              <a:ext cx="594702" cy="699649"/>
            </a:xfrm>
            <a:prstGeom prst="rect">
              <a:avLst/>
            </a:prstGeom>
          </p:spPr>
        </p:pic>
        <p:sp>
          <p:nvSpPr>
            <p:cNvPr id="46" name="Rounded Rectangle 45"/>
            <p:cNvSpPr/>
            <p:nvPr/>
          </p:nvSpPr>
          <p:spPr>
            <a:xfrm>
              <a:off x="3799650" y="2894196"/>
              <a:ext cx="1664563" cy="1614180"/>
            </a:xfrm>
            <a:prstGeom prst="roundRect">
              <a:avLst/>
            </a:prstGeom>
            <a:noFill/>
            <a:ln w="28575" cmpd="sng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096679" y="3460058"/>
            <a:ext cx="1664563" cy="1627718"/>
            <a:chOff x="1939805" y="2860169"/>
            <a:chExt cx="1664563" cy="1627718"/>
          </a:xfrm>
        </p:grpSpPr>
        <p:pic>
          <p:nvPicPr>
            <p:cNvPr id="8" name="Picture 7" descr="ant.pdf"/>
            <p:cNvPicPr>
              <a:picLocks noChangeAspect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8341" y="3809439"/>
              <a:ext cx="678448" cy="678448"/>
            </a:xfrm>
            <a:prstGeom prst="rect">
              <a:avLst/>
            </a:prstGeom>
          </p:spPr>
        </p:pic>
        <p:pic>
          <p:nvPicPr>
            <p:cNvPr id="13" name="Picture 12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7385" y="3602151"/>
              <a:ext cx="594702" cy="699649"/>
            </a:xfrm>
            <a:prstGeom prst="rect">
              <a:avLst/>
            </a:prstGeom>
          </p:spPr>
        </p:pic>
        <p:pic>
          <p:nvPicPr>
            <p:cNvPr id="25" name="Picture 24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0941" y="2902502"/>
              <a:ext cx="594702" cy="699649"/>
            </a:xfrm>
            <a:prstGeom prst="rect">
              <a:avLst/>
            </a:prstGeom>
          </p:spPr>
        </p:pic>
        <p:pic>
          <p:nvPicPr>
            <p:cNvPr id="31" name="Picture 30" descr="fly.pdf"/>
            <p:cNvPicPr>
              <a:picLocks noChangeAspect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087" y="3092168"/>
              <a:ext cx="594702" cy="699649"/>
            </a:xfrm>
            <a:prstGeom prst="rect">
              <a:avLst/>
            </a:prstGeom>
          </p:spPr>
        </p:pic>
        <p:sp>
          <p:nvSpPr>
            <p:cNvPr id="47" name="Rounded Rectangle 46"/>
            <p:cNvSpPr/>
            <p:nvPr/>
          </p:nvSpPr>
          <p:spPr>
            <a:xfrm>
              <a:off x="1939805" y="2860169"/>
              <a:ext cx="1664563" cy="1614180"/>
            </a:xfrm>
            <a:prstGeom prst="roundRect">
              <a:avLst/>
            </a:prstGeom>
            <a:noFill/>
            <a:ln w="28575" cmpd="sng">
              <a:solidFill>
                <a:srgbClr val="445F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ight Arrow 51"/>
          <p:cNvSpPr/>
          <p:nvPr/>
        </p:nvSpPr>
        <p:spPr>
          <a:xfrm>
            <a:off x="2098860" y="5128688"/>
            <a:ext cx="8178344" cy="390065"/>
          </a:xfrm>
          <a:prstGeom prst="rightArrow">
            <a:avLst/>
          </a:prstGeom>
          <a:gradFill>
            <a:gsLst>
              <a:gs pos="0">
                <a:srgbClr val="445F51"/>
              </a:gs>
              <a:gs pos="100000">
                <a:srgbClr val="6EA494"/>
              </a:gs>
            </a:gsLst>
            <a:lin ang="0" scaled="0"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913604" y="5484165"/>
            <a:ext cx="804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06563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47519" y="2735901"/>
            <a:ext cx="7141047" cy="3756974"/>
          </a:xfrm>
          <a:prstGeom prst="rect">
            <a:avLst/>
          </a:prstGeom>
          <a:solidFill>
            <a:srgbClr val="FFFFFF"/>
          </a:solidFill>
          <a:ln w="19050" cmpd="sng">
            <a:solidFill>
              <a:srgbClr val="4A45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Succession &amp; 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Classic succession theory predicts that competition </a:t>
            </a:r>
            <a:r>
              <a:rPr lang="en-US" u="sng" dirty="0"/>
              <a:t>increases</a:t>
            </a:r>
            <a:r>
              <a:rPr lang="en-US" dirty="0"/>
              <a:t> through time.</a:t>
            </a:r>
          </a:p>
        </p:txBody>
      </p:sp>
      <p:pic>
        <p:nvPicPr>
          <p:cNvPr id="4" name="Picture 3" descr=":figx.pd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6573" y="2900183"/>
            <a:ext cx="6762937" cy="338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47519" y="6548293"/>
            <a:ext cx="4070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</a:schemeClr>
                </a:solidFill>
              </a:rPr>
              <a:t>From </a:t>
            </a:r>
            <a:r>
              <a:rPr lang="en-US" sz="1600" dirty="0" err="1">
                <a:solidFill>
                  <a:schemeClr val="tx1">
                    <a:lumMod val="65000"/>
                  </a:schemeClr>
                </a:solidFill>
              </a:rPr>
              <a:t>Meiners</a:t>
            </a:r>
            <a:r>
              <a:rPr lang="en-US" sz="1600" dirty="0">
                <a:solidFill>
                  <a:schemeClr val="tx1">
                    <a:lumMod val="65000"/>
                  </a:schemeClr>
                </a:solidFill>
              </a:rPr>
              <a:t>, Cadotte, et al. 2015. </a:t>
            </a:r>
            <a:r>
              <a:rPr lang="en-US" sz="1600" dirty="0" err="1">
                <a:solidFill>
                  <a:schemeClr val="tx1">
                    <a:lumMod val="65000"/>
                  </a:schemeClr>
                </a:solidFill>
              </a:rPr>
              <a:t>Func</a:t>
            </a:r>
            <a:r>
              <a:rPr lang="en-US" sz="1600" dirty="0">
                <a:solidFill>
                  <a:schemeClr val="tx1">
                    <a:lumMod val="65000"/>
                  </a:schemeClr>
                </a:solidFill>
              </a:rPr>
              <a:t>. Ecol.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9467" y="1244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8884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5-10-22 13.44.54.png">
            <a:extLst>
              <a:ext uri="{FF2B5EF4-FFF2-40B4-BE49-F238E27FC236}">
                <a16:creationId xmlns:a16="http://schemas.microsoft.com/office/drawing/2014/main" id="{74AEDEA0-C98F-8394-65D0-6E3FF89A8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1322690"/>
            <a:ext cx="11950700" cy="42126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929095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Communities go from clustered to over-dispersed</a:t>
            </a:r>
          </a:p>
        </p:txBody>
      </p:sp>
      <p:pic>
        <p:nvPicPr>
          <p:cNvPr id="4" name="Picture 3" descr="Screenshot 2015-10-22 14.12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55" y="1739900"/>
            <a:ext cx="6629400" cy="46863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633702" y="4186991"/>
            <a:ext cx="154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Overdispersed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6933" y="5342313"/>
            <a:ext cx="1081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A452A"/>
                </a:solidFill>
                <a:latin typeface="+mj-lt"/>
              </a:rPr>
              <a:t>Clustered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3661" y="2450378"/>
            <a:ext cx="3764845" cy="23956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445F51"/>
                </a:solidFill>
              </a:rPr>
              <a:t>How do immigration and local extinction drive this pattern?</a:t>
            </a:r>
          </a:p>
          <a:p>
            <a:r>
              <a:rPr lang="en-US" sz="2000" dirty="0">
                <a:solidFill>
                  <a:srgbClr val="445F51"/>
                </a:solidFill>
              </a:rPr>
              <a:t>If competition increases over time –should we see more extinction among close relatives later on?</a:t>
            </a:r>
          </a:p>
        </p:txBody>
      </p:sp>
    </p:spTree>
    <p:extLst>
      <p:ext uri="{BB962C8B-B14F-4D97-AF65-F5344CB8AC3E}">
        <p14:creationId xmlns:p14="http://schemas.microsoft.com/office/powerpoint/2010/main" val="241379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Colonists are clustered early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743E2-C92A-DD74-1F18-567ECD504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Screenshot 2015-10-22 14.42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50" y="2294958"/>
            <a:ext cx="7099300" cy="45085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974257" y="2604127"/>
            <a:ext cx="154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Overdispersed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7488" y="3759449"/>
            <a:ext cx="1081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A452A"/>
                </a:solidFill>
                <a:latin typeface="+mj-lt"/>
              </a:rPr>
              <a:t>Clustered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6668" y="1780886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Colonists relative to residents</a:t>
            </a:r>
          </a:p>
        </p:txBody>
      </p:sp>
    </p:spTree>
    <p:extLst>
      <p:ext uri="{BB962C8B-B14F-4D97-AF65-F5344CB8AC3E}">
        <p14:creationId xmlns:p14="http://schemas.microsoft.com/office/powerpoint/2010/main" val="1321799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Extinctions are not clustered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F5D3-648F-E08C-84C1-D5570E118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46226" y="1232972"/>
            <a:ext cx="353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Extinct species relative to residents</a:t>
            </a:r>
          </a:p>
        </p:txBody>
      </p:sp>
      <p:pic>
        <p:nvPicPr>
          <p:cNvPr id="5" name="Picture 4" descr="Screenshot 2015-10-22 14.45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68" y="1673407"/>
            <a:ext cx="6843889" cy="469704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602850" y="1871547"/>
            <a:ext cx="154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Overdispersed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6081" y="3026869"/>
            <a:ext cx="1081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A452A"/>
                </a:solidFill>
                <a:latin typeface="+mj-lt"/>
              </a:rPr>
              <a:t>Clustered</a:t>
            </a:r>
          </a:p>
        </p:txBody>
      </p:sp>
    </p:spTree>
    <p:extLst>
      <p:ext uri="{BB962C8B-B14F-4D97-AF65-F5344CB8AC3E}">
        <p14:creationId xmlns:p14="http://schemas.microsoft.com/office/powerpoint/2010/main" val="42236078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we see PD change through time?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801663"/>
            <a:ext cx="8229600" cy="251038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Early on</a:t>
            </a:r>
            <a:r>
              <a:rPr lang="en-US" dirty="0"/>
              <a:t>: Stressful environment selects for key shared traits.</a:t>
            </a:r>
          </a:p>
          <a:p>
            <a:r>
              <a:rPr lang="en-US" u="sng" dirty="0"/>
              <a:t>OR</a:t>
            </a:r>
            <a:r>
              <a:rPr lang="en-US" dirty="0"/>
              <a:t>: related species share life-history attributes that give them temporal fitness advantage (e.g., good dispersal, high growth rates, etc.)</a:t>
            </a:r>
            <a:endParaRPr lang="en-US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0" y="1606551"/>
            <a:ext cx="4076700" cy="2009231"/>
          </a:xfrm>
          <a:prstGeom prst="rect">
            <a:avLst/>
          </a:prstGeom>
          <a:ln w="19050" cmpd="sng">
            <a:solidFill>
              <a:srgbClr val="4A45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937000" y="1676400"/>
            <a:ext cx="1454150" cy="1873250"/>
          </a:xfrm>
          <a:prstGeom prst="rect">
            <a:avLst/>
          </a:prstGeom>
          <a:solidFill>
            <a:schemeClr val="tx1">
              <a:lumMod val="75000"/>
              <a:alpha val="57000"/>
            </a:schemeClr>
          </a:solidFill>
          <a:ln>
            <a:solidFill>
              <a:srgbClr val="5550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081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we see PD change through time?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926409"/>
            <a:ext cx="8229600" cy="251038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Late stages</a:t>
            </a:r>
            <a:r>
              <a:rPr lang="en-US" dirty="0"/>
              <a:t>: Dissimilar traits by competition and limiting similarity.</a:t>
            </a:r>
          </a:p>
          <a:p>
            <a:r>
              <a:rPr lang="en-US" u="sng" dirty="0"/>
              <a:t>OR</a:t>
            </a:r>
            <a:r>
              <a:rPr lang="en-US" dirty="0"/>
              <a:t>: mature communities have greater environmental heterogeneity (e.g., light stratification) allows for divergent species (e.g., trees and epiphytes are often distantly related).</a:t>
            </a:r>
            <a:endParaRPr lang="en-US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0" y="1606551"/>
            <a:ext cx="4076700" cy="2009231"/>
          </a:xfrm>
          <a:prstGeom prst="rect">
            <a:avLst/>
          </a:prstGeom>
          <a:ln w="19050" cmpd="sng">
            <a:solidFill>
              <a:srgbClr val="4A45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305550" y="1676400"/>
            <a:ext cx="1454150" cy="1873250"/>
          </a:xfrm>
          <a:prstGeom prst="rect">
            <a:avLst/>
          </a:prstGeom>
          <a:solidFill>
            <a:schemeClr val="tx1">
              <a:lumMod val="75000"/>
              <a:alpha val="57000"/>
            </a:schemeClr>
          </a:solidFill>
          <a:ln>
            <a:solidFill>
              <a:srgbClr val="5550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526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33309" y="1025983"/>
            <a:ext cx="5123061" cy="5610344"/>
          </a:xfrm>
          <a:prstGeom prst="rect">
            <a:avLst/>
          </a:prstGeom>
          <a:solidFill>
            <a:schemeClr val="bg1"/>
          </a:solidFill>
          <a:ln>
            <a:solidFill>
              <a:srgbClr val="385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problem: when richness is not important</a:t>
            </a:r>
          </a:p>
        </p:txBody>
      </p:sp>
      <p:pic>
        <p:nvPicPr>
          <p:cNvPr id="6" name="Picture 5" descr="richnessPlot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834" y="828489"/>
            <a:ext cx="4011260" cy="323516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138951" y="3990412"/>
            <a:ext cx="3656144" cy="2492581"/>
            <a:chOff x="4915736" y="2593704"/>
            <a:chExt cx="3656144" cy="2492581"/>
          </a:xfrm>
        </p:grpSpPr>
        <p:sp>
          <p:nvSpPr>
            <p:cNvPr id="3" name="Rectangle 2"/>
            <p:cNvSpPr/>
            <p:nvPr/>
          </p:nvSpPr>
          <p:spPr>
            <a:xfrm>
              <a:off x="5423566" y="2593704"/>
              <a:ext cx="3148314" cy="21299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67017" y="4747731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4562498" y="3299325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Trait 2</a:t>
              </a: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685457" y="36106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914721" y="38350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676515" y="39070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6793043" y="419122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604517" y="41250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6209349" y="36910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6353345" y="41192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5837857" y="3763014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6067121" y="3987412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5828915" y="4059410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6046423" y="424515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756917" y="4277457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6361749" y="3843416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5745" y="4271629"/>
              <a:ext cx="143996" cy="1439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7253414" y="32239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7405814" y="33763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7200583" y="355746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7325412" y="3814182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6964285" y="3477567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7782612" y="33335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7618168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6937039" y="2987616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7383231" y="30104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7558214" y="35287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7863014" y="3833510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7935012" y="3485971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7770568" y="3162884"/>
              <a:ext cx="143996" cy="14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516164" y="3526721"/>
              <a:ext cx="1538415" cy="943830"/>
            </a:xfrm>
            <a:custGeom>
              <a:avLst/>
              <a:gdLst>
                <a:gd name="connsiteX0" fmla="*/ 185195 w 1468331"/>
                <a:gd name="connsiteY0" fmla="*/ 0 h 899627"/>
                <a:gd name="connsiteX1" fmla="*/ 767236 w 1468331"/>
                <a:gd name="connsiteY1" fmla="*/ 92609 h 899627"/>
                <a:gd name="connsiteX2" fmla="*/ 1468331 w 1468331"/>
                <a:gd name="connsiteY2" fmla="*/ 714410 h 899627"/>
                <a:gd name="connsiteX3" fmla="*/ 1005344 w 1468331"/>
                <a:gd name="connsiteY3" fmla="*/ 886397 h 899627"/>
                <a:gd name="connsiteX4" fmla="*/ 251336 w 1468331"/>
                <a:gd name="connsiteY4" fmla="*/ 899627 h 899627"/>
                <a:gd name="connsiteX5" fmla="*/ 0 w 1468331"/>
                <a:gd name="connsiteY5" fmla="*/ 635031 h 899627"/>
                <a:gd name="connsiteX6" fmla="*/ 185195 w 1468331"/>
                <a:gd name="connsiteY6" fmla="*/ 0 h 89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331" h="899627">
                  <a:moveTo>
                    <a:pt x="185195" y="0"/>
                  </a:moveTo>
                  <a:lnTo>
                    <a:pt x="767236" y="92609"/>
                  </a:lnTo>
                  <a:lnTo>
                    <a:pt x="1468331" y="714410"/>
                  </a:lnTo>
                  <a:lnTo>
                    <a:pt x="1005344" y="886397"/>
                  </a:lnTo>
                  <a:lnTo>
                    <a:pt x="251336" y="899627"/>
                  </a:lnTo>
                  <a:lnTo>
                    <a:pt x="0" y="635031"/>
                  </a:lnTo>
                  <a:lnTo>
                    <a:pt x="1851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33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825756" y="2924449"/>
              <a:ext cx="1322821" cy="1098074"/>
            </a:xfrm>
            <a:custGeom>
              <a:avLst/>
              <a:gdLst>
                <a:gd name="connsiteX0" fmla="*/ 0 w 1322821"/>
                <a:gd name="connsiteY0" fmla="*/ 0 h 1098074"/>
                <a:gd name="connsiteX1" fmla="*/ 912747 w 1322821"/>
                <a:gd name="connsiteY1" fmla="*/ 39689 h 1098074"/>
                <a:gd name="connsiteX2" fmla="*/ 1164083 w 1322821"/>
                <a:gd name="connsiteY2" fmla="*/ 277826 h 1098074"/>
                <a:gd name="connsiteX3" fmla="*/ 1322821 w 1322821"/>
                <a:gd name="connsiteY3" fmla="*/ 701180 h 1098074"/>
                <a:gd name="connsiteX4" fmla="*/ 1177311 w 1322821"/>
                <a:gd name="connsiteY4" fmla="*/ 1098074 h 1098074"/>
                <a:gd name="connsiteX5" fmla="*/ 515900 w 1322821"/>
                <a:gd name="connsiteY5" fmla="*/ 1071614 h 1098074"/>
                <a:gd name="connsiteX6" fmla="*/ 52913 w 1322821"/>
                <a:gd name="connsiteY6" fmla="*/ 687950 h 1098074"/>
                <a:gd name="connsiteX7" fmla="*/ 0 w 1322821"/>
                <a:gd name="connsiteY7" fmla="*/ 0 h 109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1" h="1098074">
                  <a:moveTo>
                    <a:pt x="0" y="0"/>
                  </a:moveTo>
                  <a:lnTo>
                    <a:pt x="912747" y="39689"/>
                  </a:lnTo>
                  <a:lnTo>
                    <a:pt x="1164083" y="277826"/>
                  </a:lnTo>
                  <a:lnTo>
                    <a:pt x="1322821" y="701180"/>
                  </a:lnTo>
                  <a:lnTo>
                    <a:pt x="1177311" y="1098074"/>
                  </a:lnTo>
                  <a:lnTo>
                    <a:pt x="515900" y="1071614"/>
                  </a:lnTo>
                  <a:lnTo>
                    <a:pt x="52913" y="6879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8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91829" y="26093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Late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48014" y="3191672"/>
              <a:ext cx="10450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Early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9714617" y="-1625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A4705-3687-5AFA-4B3F-CE88A8882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57" y="2245990"/>
            <a:ext cx="6373890" cy="356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60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41.9|35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ES_green space equality" id="{4FC93AC9-FD58-E843-BE15-B9D7F7684D9A}" vid="{332FECA9-A67A-634D-9861-4368D82F95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4197</TotalTime>
  <Words>1443</Words>
  <Application>Microsoft Macintosh PowerPoint</Application>
  <PresentationFormat>Widescreen</PresentationFormat>
  <Paragraphs>265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Arial Black</vt:lpstr>
      <vt:lpstr>Calibri</vt:lpstr>
      <vt:lpstr>Calibri Light</vt:lpstr>
      <vt:lpstr>Cambria Math</vt:lpstr>
      <vt:lpstr>Cooper Black</vt:lpstr>
      <vt:lpstr>Franklin Gothic Book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Measures of diversity</vt:lpstr>
      <vt:lpstr>Does our measure of diversity change our understanding of Biodiversity-ecosystem function relationships?</vt:lpstr>
      <vt:lpstr>Diversity Scales</vt:lpstr>
      <vt:lpstr>Measures of diversity</vt:lpstr>
      <vt:lpstr>‘Diversity’ metrics</vt:lpstr>
      <vt:lpstr>‘Diversity’ metrics</vt:lpstr>
      <vt:lpstr>Hill numbers</vt:lpstr>
      <vt:lpstr>Effect of q on Hill diversity</vt:lpstr>
      <vt:lpstr>Diversity depends on evenness</vt:lpstr>
      <vt:lpstr>Still missing diversity?</vt:lpstr>
      <vt:lpstr>Still other diversities?</vt:lpstr>
      <vt:lpstr>Traditional community ecology: species richness</vt:lpstr>
      <vt:lpstr>The problem: when richness is not important</vt:lpstr>
      <vt:lpstr>Changes in richness tell you about the pool</vt:lpstr>
      <vt:lpstr>The problem: when richness is not important</vt:lpstr>
      <vt:lpstr>Similar with ecosystem function</vt:lpstr>
      <vt:lpstr>An ecology of differences</vt:lpstr>
      <vt:lpstr>Rethinking diversity –how do we measures a species?</vt:lpstr>
      <vt:lpstr>Two methods have emerged</vt:lpstr>
      <vt:lpstr>Often asked:</vt:lpstr>
      <vt:lpstr>Two non-random patterns</vt:lpstr>
      <vt:lpstr>Functional diversity</vt:lpstr>
      <vt:lpstr>What are traits?</vt:lpstr>
      <vt:lpstr>Species differences</vt:lpstr>
      <vt:lpstr>Phylogenies</vt:lpstr>
      <vt:lpstr>What is a phylogeny?</vt:lpstr>
      <vt:lpstr>Phylogenies provide information</vt:lpstr>
      <vt:lpstr>The problem: when richness is not important</vt:lpstr>
      <vt:lpstr>Many measures to quantify dissimilarity, but two broad classes are common.</vt:lpstr>
      <vt:lpstr>Many measures to quantify dissimilarity, but two broad classes are common.</vt:lpstr>
      <vt:lpstr>One measure: Mean Pairwise Distance (MPD)</vt:lpstr>
      <vt:lpstr>Assessing significance</vt:lpstr>
      <vt:lpstr>Randomize phylogeny</vt:lpstr>
      <vt:lpstr>Calculate Standardized Effect Size (SES)</vt:lpstr>
      <vt:lpstr>PowerPoint Presentation</vt:lpstr>
      <vt:lpstr>Better insight from traits?</vt:lpstr>
      <vt:lpstr>Better insight from traits?</vt:lpstr>
      <vt:lpstr>Better insight from traits?</vt:lpstr>
      <vt:lpstr>Reanalyzing BEF relationships</vt:lpstr>
      <vt:lpstr>Diversity facets and mechanisms</vt:lpstr>
      <vt:lpstr>Cedar Creek</vt:lpstr>
      <vt:lpstr>Phylogeny and traits</vt:lpstr>
      <vt:lpstr>Functional Diversity</vt:lpstr>
      <vt:lpstr>PowerPoint Presentation</vt:lpstr>
      <vt:lpstr>Single-Variable Models</vt:lpstr>
      <vt:lpstr>R exercise (if time)</vt:lpstr>
      <vt:lpstr>Succession &amp; diversity</vt:lpstr>
      <vt:lpstr>Succession &amp; diversity</vt:lpstr>
      <vt:lpstr>PowerPoint Presentation</vt:lpstr>
      <vt:lpstr>Communities go from clustered to over-dispersed</vt:lpstr>
      <vt:lpstr>Colonists are clustered early on</vt:lpstr>
      <vt:lpstr>Extinctions are not clustered</vt:lpstr>
      <vt:lpstr>Why do we see PD change through time?</vt:lpstr>
      <vt:lpstr>Why do we see PD change through time?</vt:lpstr>
      <vt:lpstr>The problem: when richness is not important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Cadotte</dc:creator>
  <cp:lastModifiedBy>Marc Cadotte</cp:lastModifiedBy>
  <cp:revision>29</cp:revision>
  <dcterms:created xsi:type="dcterms:W3CDTF">2023-05-04T00:05:57Z</dcterms:created>
  <dcterms:modified xsi:type="dcterms:W3CDTF">2023-05-08T23:46:16Z</dcterms:modified>
</cp:coreProperties>
</file>