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619" r:id="rId2"/>
    <p:sldId id="620" r:id="rId3"/>
    <p:sldId id="292" r:id="rId4"/>
    <p:sldId id="621" r:id="rId5"/>
    <p:sldId id="622" r:id="rId6"/>
    <p:sldId id="623" r:id="rId7"/>
    <p:sldId id="624" r:id="rId8"/>
    <p:sldId id="637" r:id="rId9"/>
    <p:sldId id="625" r:id="rId10"/>
    <p:sldId id="628" r:id="rId11"/>
    <p:sldId id="282" r:id="rId12"/>
    <p:sldId id="629" r:id="rId13"/>
    <p:sldId id="285" r:id="rId14"/>
    <p:sldId id="630" r:id="rId15"/>
    <p:sldId id="631" r:id="rId16"/>
    <p:sldId id="291" r:id="rId17"/>
    <p:sldId id="632" r:id="rId18"/>
    <p:sldId id="301" r:id="rId19"/>
    <p:sldId id="588" r:id="rId20"/>
    <p:sldId id="627" r:id="rId21"/>
    <p:sldId id="346" r:id="rId22"/>
    <p:sldId id="352" r:id="rId23"/>
    <p:sldId id="313" r:id="rId24"/>
    <p:sldId id="345" r:id="rId25"/>
    <p:sldId id="633" r:id="rId26"/>
    <p:sldId id="634" r:id="rId27"/>
    <p:sldId id="474" r:id="rId28"/>
    <p:sldId id="335" r:id="rId29"/>
    <p:sldId id="336" r:id="rId30"/>
    <p:sldId id="337" r:id="rId31"/>
    <p:sldId id="338" r:id="rId32"/>
    <p:sldId id="339" r:id="rId33"/>
    <p:sldId id="340" r:id="rId34"/>
    <p:sldId id="475" r:id="rId35"/>
    <p:sldId id="635" r:id="rId36"/>
    <p:sldId id="636" r:id="rId37"/>
    <p:sldId id="478" r:id="rId38"/>
    <p:sldId id="479" r:id="rId39"/>
    <p:sldId id="480" r:id="rId40"/>
    <p:sldId id="481" r:id="rId41"/>
    <p:sldId id="482" r:id="rId42"/>
    <p:sldId id="483" r:id="rId43"/>
    <p:sldId id="484" r:id="rId44"/>
    <p:sldId id="485" r:id="rId45"/>
    <p:sldId id="486" r:id="rId46"/>
    <p:sldId id="487" r:id="rId47"/>
    <p:sldId id="488" r:id="rId48"/>
    <p:sldId id="489" r:id="rId49"/>
    <p:sldId id="490" r:id="rId50"/>
    <p:sldId id="491" r:id="rId51"/>
    <p:sldId id="492" r:id="rId52"/>
    <p:sldId id="493" r:id="rId53"/>
    <p:sldId id="494"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5F51"/>
    <a:srgbClr val="6EA494"/>
    <a:srgbClr val="D9D9D9"/>
    <a:srgbClr val="5579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09"/>
    <p:restoredTop sz="96327"/>
  </p:normalViewPr>
  <p:slideViewPr>
    <p:cSldViewPr snapToGrid="0">
      <p:cViewPr varScale="1">
        <p:scale>
          <a:sx n="123" d="100"/>
          <a:sy n="123" d="100"/>
        </p:scale>
        <p:origin x="224"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B838B-A360-D04D-81A1-723C1D94AF1A}" type="datetimeFigureOut">
              <a:rPr lang="en-US" smtClean="0"/>
              <a:t>5/8/23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22369F-9392-4C4C-BBCC-B7106B22DA9B}" type="slidenum">
              <a:rPr lang="en-US" smtClean="0"/>
              <a:t>‹#›</a:t>
            </a:fld>
            <a:endParaRPr lang="en-US"/>
          </a:p>
        </p:txBody>
      </p:sp>
    </p:spTree>
    <p:extLst>
      <p:ext uri="{BB962C8B-B14F-4D97-AF65-F5344CB8AC3E}">
        <p14:creationId xmlns:p14="http://schemas.microsoft.com/office/powerpoint/2010/main" val="1459544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0297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1458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2458C-38BA-ABEA-46D4-3F44E3F364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E01485-D3A5-13A0-C828-4E94BF49D1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E6C1CD-97EE-51A2-D78A-ED5A4E2CA272}"/>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5" name="Footer Placeholder 4">
            <a:extLst>
              <a:ext uri="{FF2B5EF4-FFF2-40B4-BE49-F238E27FC236}">
                <a16:creationId xmlns:a16="http://schemas.microsoft.com/office/drawing/2014/main" id="{618E844F-1601-63A9-813E-3A55F3F5B0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421853-B20D-D681-A6E7-9D44A5A4179E}"/>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3205289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6EA49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424687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rgbClr val="445F5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5/8/23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1549343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504AF-AA30-4497-3475-485D8EEAAEE8}"/>
              </a:ext>
            </a:extLst>
          </p:cNvPr>
          <p:cNvSpPr/>
          <p:nvPr userDrawn="1"/>
        </p:nvSpPr>
        <p:spPr>
          <a:xfrm>
            <a:off x="0" y="0"/>
            <a:ext cx="838200" cy="6858000"/>
          </a:xfrm>
          <a:prstGeom prst="rect">
            <a:avLst/>
          </a:prstGeom>
          <a:solidFill>
            <a:srgbClr val="6EA494"/>
          </a:solidFill>
          <a:ln>
            <a:solidFill>
              <a:srgbClr val="6EA4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F6E3086-9679-ABE0-D8EE-1173A5A0CA81}"/>
              </a:ext>
            </a:extLst>
          </p:cNvPr>
          <p:cNvSpPr/>
          <p:nvPr userDrawn="1"/>
        </p:nvSpPr>
        <p:spPr>
          <a:xfrm>
            <a:off x="11391900" y="0"/>
            <a:ext cx="838200" cy="6858000"/>
          </a:xfrm>
          <a:prstGeom prst="rect">
            <a:avLst/>
          </a:prstGeom>
          <a:solidFill>
            <a:srgbClr val="6EA494"/>
          </a:solidFill>
          <a:ln>
            <a:solidFill>
              <a:srgbClr val="6EA4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lgn="ctr">
              <a:defRPr>
                <a:solidFill>
                  <a:srgbClr val="445F5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5/8/23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390855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504AF-AA30-4497-3475-485D8EEAAEE8}"/>
              </a:ext>
            </a:extLst>
          </p:cNvPr>
          <p:cNvSpPr/>
          <p:nvPr userDrawn="1"/>
        </p:nvSpPr>
        <p:spPr>
          <a:xfrm>
            <a:off x="0" y="0"/>
            <a:ext cx="838200" cy="6858000"/>
          </a:xfrm>
          <a:prstGeom prst="rect">
            <a:avLst/>
          </a:prstGeom>
          <a:solidFill>
            <a:srgbClr val="445F51"/>
          </a:solidFill>
          <a:ln>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F6E3086-9679-ABE0-D8EE-1173A5A0CA81}"/>
              </a:ext>
            </a:extLst>
          </p:cNvPr>
          <p:cNvSpPr/>
          <p:nvPr userDrawn="1"/>
        </p:nvSpPr>
        <p:spPr>
          <a:xfrm>
            <a:off x="11391900" y="0"/>
            <a:ext cx="838200" cy="6858000"/>
          </a:xfrm>
          <a:prstGeom prst="rect">
            <a:avLst/>
          </a:prstGeom>
          <a:solidFill>
            <a:srgbClr val="445F51"/>
          </a:solidFill>
          <a:ln>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lgn="ctr">
              <a:defRPr>
                <a:solidFill>
                  <a:srgbClr val="445F5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5/8/23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1465752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6EA49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975B2E5-012B-A706-02B6-6EF55A4FD294}"/>
              </a:ext>
            </a:extLst>
          </p:cNvPr>
          <p:cNvSpPr/>
          <p:nvPr userDrawn="1"/>
        </p:nvSpPr>
        <p:spPr>
          <a:xfrm>
            <a:off x="1" y="1690688"/>
            <a:ext cx="12192000" cy="5167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5/8/23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4057537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445F5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78ED78-7E8E-DAC3-5878-CB0B452ED651}"/>
              </a:ext>
            </a:extLst>
          </p:cNvPr>
          <p:cNvSpPr/>
          <p:nvPr userDrawn="1"/>
        </p:nvSpPr>
        <p:spPr>
          <a:xfrm>
            <a:off x="3148149" y="0"/>
            <a:ext cx="904385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a:xfrm>
            <a:off x="5708468" y="365125"/>
            <a:ext cx="5645331" cy="5811838"/>
          </a:xfrm>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p>
            <a:fld id="{E1248652-AFFE-AB41-9001-10FABD423613}" type="slidenum">
              <a:rPr lang="en-US" smtClean="0"/>
              <a:t>‹#›</a:t>
            </a:fld>
            <a:endParaRPr lang="en-US"/>
          </a:p>
        </p:txBody>
      </p:sp>
      <p:sp>
        <p:nvSpPr>
          <p:cNvPr id="8" name="Oval 7">
            <a:extLst>
              <a:ext uri="{FF2B5EF4-FFF2-40B4-BE49-F238E27FC236}">
                <a16:creationId xmlns:a16="http://schemas.microsoft.com/office/drawing/2014/main" id="{4316567D-13F7-BD6F-DA71-0A51275B2E05}"/>
              </a:ext>
            </a:extLst>
          </p:cNvPr>
          <p:cNvSpPr>
            <a:spLocks noChangeAspect="1"/>
          </p:cNvSpPr>
          <p:nvPr userDrawn="1"/>
        </p:nvSpPr>
        <p:spPr>
          <a:xfrm>
            <a:off x="457192" y="1181237"/>
            <a:ext cx="4824000" cy="4824000"/>
          </a:xfrm>
          <a:prstGeom prst="ellipse">
            <a:avLst/>
          </a:prstGeom>
          <a:solidFill>
            <a:srgbClr val="6EA49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a:xfrm>
            <a:off x="564686" y="2930455"/>
            <a:ext cx="4609011" cy="1325563"/>
          </a:xfrm>
        </p:spPr>
        <p:txBody>
          <a:bodyPr>
            <a:normAutofit/>
          </a:bodyPr>
          <a:lstStyle>
            <a:lvl1pPr algn="ctr">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3936865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6EA49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78ED78-7E8E-DAC3-5878-CB0B452ED651}"/>
              </a:ext>
            </a:extLst>
          </p:cNvPr>
          <p:cNvSpPr/>
          <p:nvPr userDrawn="1"/>
        </p:nvSpPr>
        <p:spPr>
          <a:xfrm>
            <a:off x="3148149" y="0"/>
            <a:ext cx="904385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a:xfrm>
            <a:off x="5708468" y="365125"/>
            <a:ext cx="5645331" cy="5811838"/>
          </a:xfrm>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p>
            <a:fld id="{E1248652-AFFE-AB41-9001-10FABD423613}" type="slidenum">
              <a:rPr lang="en-US" smtClean="0"/>
              <a:t>‹#›</a:t>
            </a:fld>
            <a:endParaRPr lang="en-US"/>
          </a:p>
        </p:txBody>
      </p:sp>
      <p:sp>
        <p:nvSpPr>
          <p:cNvPr id="8" name="Oval 7">
            <a:extLst>
              <a:ext uri="{FF2B5EF4-FFF2-40B4-BE49-F238E27FC236}">
                <a16:creationId xmlns:a16="http://schemas.microsoft.com/office/drawing/2014/main" id="{4316567D-13F7-BD6F-DA71-0A51275B2E05}"/>
              </a:ext>
            </a:extLst>
          </p:cNvPr>
          <p:cNvSpPr>
            <a:spLocks noChangeAspect="1"/>
          </p:cNvSpPr>
          <p:nvPr userDrawn="1"/>
        </p:nvSpPr>
        <p:spPr>
          <a:xfrm>
            <a:off x="457192" y="1181237"/>
            <a:ext cx="4824000" cy="4824000"/>
          </a:xfrm>
          <a:prstGeom prst="ellipse">
            <a:avLst/>
          </a:prstGeom>
          <a:solidFill>
            <a:srgbClr val="445F5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a:xfrm>
            <a:off x="564686" y="2930455"/>
            <a:ext cx="4609011" cy="1325563"/>
          </a:xfrm>
        </p:spPr>
        <p:txBody>
          <a:bodyPr>
            <a:normAutofit/>
          </a:bodyPr>
          <a:lstStyle>
            <a:lvl1pPr algn="ctr">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661169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rgbClr val="6EA49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78ED78-7E8E-DAC3-5878-CB0B452ED651}"/>
              </a:ext>
            </a:extLst>
          </p:cNvPr>
          <p:cNvSpPr/>
          <p:nvPr userDrawn="1"/>
        </p:nvSpPr>
        <p:spPr>
          <a:xfrm>
            <a:off x="3667991" y="0"/>
            <a:ext cx="852400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a:xfrm>
            <a:off x="5708468" y="365125"/>
            <a:ext cx="5645331" cy="5811838"/>
          </a:xfrm>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1444121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17D3-5C02-F15F-278E-FD4C769408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201211-4C0E-0EBE-148F-9C179E5482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9AA0DC-228A-7545-17A6-A903869C7C93}"/>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5" name="Footer Placeholder 4">
            <a:extLst>
              <a:ext uri="{FF2B5EF4-FFF2-40B4-BE49-F238E27FC236}">
                <a16:creationId xmlns:a16="http://schemas.microsoft.com/office/drawing/2014/main" id="{052215DE-5C80-8795-0A02-D8C34773DE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6DEE2B-6AFD-D7F0-5527-687805068D6B}"/>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83760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4FBB-6FCA-B578-628A-7AF0E61ECB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7CC267-0481-B202-B834-048BE6C929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A2CD8-8CF5-2122-B042-5A987291DC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A9DC19-08B2-CE79-EE97-CDA359447AB7}"/>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6" name="Footer Placeholder 5">
            <a:extLst>
              <a:ext uri="{FF2B5EF4-FFF2-40B4-BE49-F238E27FC236}">
                <a16:creationId xmlns:a16="http://schemas.microsoft.com/office/drawing/2014/main" id="{6EEEDE81-B1D9-3896-C750-2667D03B1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89863E-C1CB-C803-B76F-7E4EF1B43316}"/>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3572146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5A70-9C01-414F-355A-4A469CE7C5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80AE55-675D-C409-B0EF-78544C7D43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B64C8F-BA64-3461-0DE4-42B50F0846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D40CFC-4251-5870-606E-462777D4B9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D002E7-3912-C0F9-9D39-70EF87AAEB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AD736E-F81C-31FA-6BD2-818351777292}"/>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8" name="Footer Placeholder 7">
            <a:extLst>
              <a:ext uri="{FF2B5EF4-FFF2-40B4-BE49-F238E27FC236}">
                <a16:creationId xmlns:a16="http://schemas.microsoft.com/office/drawing/2014/main" id="{A6C2C5ED-492F-6099-BA0A-B6BEAB4867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B31409-E782-DEA2-5C70-458BAED1650F}"/>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331306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A1FDE-CC37-8C68-65D2-6E4820E496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A94832-6DD1-7A79-D972-96E53390EF0B}"/>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4" name="Footer Placeholder 3">
            <a:extLst>
              <a:ext uri="{FF2B5EF4-FFF2-40B4-BE49-F238E27FC236}">
                <a16:creationId xmlns:a16="http://schemas.microsoft.com/office/drawing/2014/main" id="{66B2E837-688E-A208-5349-93720285BB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1C8FF6-56F0-7C07-E143-D1DD25F80058}"/>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103184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FF9250-32D2-A812-5FED-1FE2D3E68466}"/>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3" name="Footer Placeholder 2">
            <a:extLst>
              <a:ext uri="{FF2B5EF4-FFF2-40B4-BE49-F238E27FC236}">
                <a16:creationId xmlns:a16="http://schemas.microsoft.com/office/drawing/2014/main" id="{5EEDB089-9BBF-55D8-380C-1F9D1988ED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BAE235-A464-8F6A-7CBB-8027BF112977}"/>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875247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38002-60D7-E1EB-BB8D-AD7F14360E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A02FE8-0B63-2E59-DC72-985E4F35F1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1A87E8-9140-A76A-F42A-FEB64E8A05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B9BE6E-0C93-ECE1-67A6-A40D9AC2BB99}"/>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6" name="Footer Placeholder 5">
            <a:extLst>
              <a:ext uri="{FF2B5EF4-FFF2-40B4-BE49-F238E27FC236}">
                <a16:creationId xmlns:a16="http://schemas.microsoft.com/office/drawing/2014/main" id="{C93D6B20-4E39-B516-9E43-1E8A27A59D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C68BC0-A371-B680-3BDA-135C4D84A2D9}"/>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1242293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4BEE-CB80-B75C-4665-950544A9A7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07269D-23F2-8399-0A89-3AE67602C1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A1860DA-D11F-72C8-4EC2-D47E9D908C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9766D1-C07C-D243-46D3-F390D1832961}"/>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6" name="Footer Placeholder 5">
            <a:extLst>
              <a:ext uri="{FF2B5EF4-FFF2-40B4-BE49-F238E27FC236}">
                <a16:creationId xmlns:a16="http://schemas.microsoft.com/office/drawing/2014/main" id="{11340BB8-F6A0-74A3-C5C7-D7B7B7202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7BC3C6-701D-5A7E-ACD4-0E6FB872E9D9}"/>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225238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4A95-5761-6F06-E8CA-F5E87684FF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430A97-443E-8B0A-C284-E5E51AFF7E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ED1F62-2329-E218-AD3F-10319E7AEEFC}"/>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5" name="Footer Placeholder 4">
            <a:extLst>
              <a:ext uri="{FF2B5EF4-FFF2-40B4-BE49-F238E27FC236}">
                <a16:creationId xmlns:a16="http://schemas.microsoft.com/office/drawing/2014/main" id="{A020EEC7-531E-4261-3BBF-57A69F9CCC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F5D323-677F-25BB-C921-E86814B27D47}"/>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6691301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9683F2-6E51-3207-7A36-8652F02935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8B8A5E-00A9-8876-F3DA-47D42D76C5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14EF73-9210-FE94-6B73-496CBFC7BA56}"/>
              </a:ext>
            </a:extLst>
          </p:cNvPr>
          <p:cNvSpPr>
            <a:spLocks noGrp="1"/>
          </p:cNvSpPr>
          <p:nvPr>
            <p:ph type="dt" sz="half" idx="10"/>
          </p:nvPr>
        </p:nvSpPr>
        <p:spPr/>
        <p:txBody>
          <a:bodyPr/>
          <a:lstStyle/>
          <a:p>
            <a:fld id="{8A888A07-5A50-4342-B090-88F84171C44A}" type="datetimeFigureOut">
              <a:rPr lang="en-US" smtClean="0"/>
              <a:t>5/8/23</a:t>
            </a:fld>
            <a:endParaRPr lang="en-US"/>
          </a:p>
        </p:txBody>
      </p:sp>
      <p:sp>
        <p:nvSpPr>
          <p:cNvPr id="5" name="Footer Placeholder 4">
            <a:extLst>
              <a:ext uri="{FF2B5EF4-FFF2-40B4-BE49-F238E27FC236}">
                <a16:creationId xmlns:a16="http://schemas.microsoft.com/office/drawing/2014/main" id="{0415C96D-3BFE-5CBC-7A0F-38FD42CEC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E466E4-3F5E-BED9-79AD-D853A60ADD88}"/>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234471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1"/>
        <p:cNvGrpSpPr/>
        <p:nvPr/>
      </p:nvGrpSpPr>
      <p:grpSpPr>
        <a:xfrm>
          <a:off x="0" y="0"/>
          <a:ext cx="0" cy="0"/>
          <a:chOff x="0" y="0"/>
          <a:chExt cx="0" cy="0"/>
        </a:xfrm>
      </p:grpSpPr>
      <p:sp>
        <p:nvSpPr>
          <p:cNvPr id="23" name="Google Shape;23;p5"/>
          <p:cNvSpPr txBox="1">
            <a:spLocks noGrp="1"/>
          </p:cNvSpPr>
          <p:nvPr>
            <p:ph type="title"/>
          </p:nvPr>
        </p:nvSpPr>
        <p:spPr>
          <a:xfrm>
            <a:off x="609600" y="1392233"/>
            <a:ext cx="8400400" cy="1143200"/>
          </a:xfrm>
          <a:prstGeom prst="rect">
            <a:avLst/>
          </a:prstGeom>
        </p:spPr>
        <p:txBody>
          <a:bodyPr spcFirstLastPara="1" wrap="square" lIns="0" tIns="0" rIns="0" bIns="0" anchor="b" anchorCtr="0">
            <a:noAutofit/>
          </a:bodyPr>
          <a:lstStyle>
            <a:lvl1pPr lvl="0">
              <a:spcBef>
                <a:spcPts val="0"/>
              </a:spcBef>
              <a:spcAft>
                <a:spcPts val="0"/>
              </a:spcAft>
              <a:buSzPts val="4800"/>
              <a:buNone/>
              <a:defRPr sz="36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r>
              <a:rPr lang="en-US"/>
              <a:t>Click to edit Master title style</a:t>
            </a:r>
            <a:endParaRPr/>
          </a:p>
        </p:txBody>
      </p:sp>
      <p:sp>
        <p:nvSpPr>
          <p:cNvPr id="24" name="Google Shape;24;p5"/>
          <p:cNvSpPr txBox="1">
            <a:spLocks noGrp="1"/>
          </p:cNvSpPr>
          <p:nvPr>
            <p:ph type="body" idx="1"/>
          </p:nvPr>
        </p:nvSpPr>
        <p:spPr>
          <a:xfrm>
            <a:off x="609600" y="2717800"/>
            <a:ext cx="6572400" cy="2483600"/>
          </a:xfrm>
          <a:prstGeom prst="rect">
            <a:avLst/>
          </a:prstGeom>
        </p:spPr>
        <p:txBody>
          <a:bodyPr spcFirstLastPara="1" wrap="square" lIns="0" tIns="0" rIns="0" bIns="0" anchor="t" anchorCtr="0">
            <a:noAutofit/>
          </a:bodyPr>
          <a:lstStyle>
            <a:lvl1pPr marL="457200" lvl="0" indent="-368300">
              <a:spcBef>
                <a:spcPts val="600"/>
              </a:spcBef>
              <a:spcAft>
                <a:spcPts val="0"/>
              </a:spcAft>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pPr lvl="0"/>
            <a:r>
              <a:rPr lang="en-US"/>
              <a:t>Click to edit Master text styles</a:t>
            </a:r>
          </a:p>
        </p:txBody>
      </p:sp>
      <p:sp>
        <p:nvSpPr>
          <p:cNvPr id="25" name="Google Shape;25;p5"/>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2" name="Oval 1">
            <a:extLst>
              <a:ext uri="{FF2B5EF4-FFF2-40B4-BE49-F238E27FC236}">
                <a16:creationId xmlns:a16="http://schemas.microsoft.com/office/drawing/2014/main" id="{F40648B2-89A0-5F41-B753-18E0EB7421E0}"/>
              </a:ext>
            </a:extLst>
          </p:cNvPr>
          <p:cNvSpPr>
            <a:spLocks noChangeAspect="1"/>
          </p:cNvSpPr>
          <p:nvPr userDrawn="1"/>
        </p:nvSpPr>
        <p:spPr>
          <a:xfrm>
            <a:off x="10819845" y="4975922"/>
            <a:ext cx="1056000" cy="7962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Oval 10">
            <a:extLst>
              <a:ext uri="{FF2B5EF4-FFF2-40B4-BE49-F238E27FC236}">
                <a16:creationId xmlns:a16="http://schemas.microsoft.com/office/drawing/2014/main" id="{286383D2-782E-5F4F-9E77-F1CF2C1D64BD}"/>
              </a:ext>
            </a:extLst>
          </p:cNvPr>
          <p:cNvSpPr>
            <a:spLocks/>
          </p:cNvSpPr>
          <p:nvPr userDrawn="1"/>
        </p:nvSpPr>
        <p:spPr>
          <a:xfrm>
            <a:off x="11510048" y="148650"/>
            <a:ext cx="384000" cy="2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Oval 11">
            <a:extLst>
              <a:ext uri="{FF2B5EF4-FFF2-40B4-BE49-F238E27FC236}">
                <a16:creationId xmlns:a16="http://schemas.microsoft.com/office/drawing/2014/main" id="{836CC3A3-565E-0C48-BC31-E0C5658C9ED5}"/>
              </a:ext>
            </a:extLst>
          </p:cNvPr>
          <p:cNvSpPr>
            <a:spLocks/>
          </p:cNvSpPr>
          <p:nvPr userDrawn="1"/>
        </p:nvSpPr>
        <p:spPr>
          <a:xfrm>
            <a:off x="11774048" y="706080"/>
            <a:ext cx="240000" cy="2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Oval 12">
            <a:extLst>
              <a:ext uri="{FF2B5EF4-FFF2-40B4-BE49-F238E27FC236}">
                <a16:creationId xmlns:a16="http://schemas.microsoft.com/office/drawing/2014/main" id="{B29EA55B-0407-334C-8729-363792A493E8}"/>
              </a:ext>
            </a:extLst>
          </p:cNvPr>
          <p:cNvSpPr>
            <a:spLocks noChangeAspect="1"/>
          </p:cNvSpPr>
          <p:nvPr userDrawn="1"/>
        </p:nvSpPr>
        <p:spPr>
          <a:xfrm>
            <a:off x="10627845" y="4388723"/>
            <a:ext cx="384000" cy="28953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Oval 13">
            <a:extLst>
              <a:ext uri="{FF2B5EF4-FFF2-40B4-BE49-F238E27FC236}">
                <a16:creationId xmlns:a16="http://schemas.microsoft.com/office/drawing/2014/main" id="{406AB5BA-A1A9-994B-AD0F-9FB8BB45EDF3}"/>
              </a:ext>
            </a:extLst>
          </p:cNvPr>
          <p:cNvSpPr>
            <a:spLocks noChangeAspect="1"/>
          </p:cNvSpPr>
          <p:nvPr userDrawn="1"/>
        </p:nvSpPr>
        <p:spPr>
          <a:xfrm>
            <a:off x="11390048" y="4256197"/>
            <a:ext cx="240000" cy="1809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Oval 14">
            <a:extLst>
              <a:ext uri="{FF2B5EF4-FFF2-40B4-BE49-F238E27FC236}">
                <a16:creationId xmlns:a16="http://schemas.microsoft.com/office/drawing/2014/main" id="{8D5159BD-A595-A440-9B0C-C1E8F6185865}"/>
              </a:ext>
            </a:extLst>
          </p:cNvPr>
          <p:cNvSpPr>
            <a:spLocks/>
          </p:cNvSpPr>
          <p:nvPr userDrawn="1"/>
        </p:nvSpPr>
        <p:spPr>
          <a:xfrm>
            <a:off x="11011845" y="433464"/>
            <a:ext cx="336000" cy="2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Oval 15">
            <a:extLst>
              <a:ext uri="{FF2B5EF4-FFF2-40B4-BE49-F238E27FC236}">
                <a16:creationId xmlns:a16="http://schemas.microsoft.com/office/drawing/2014/main" id="{E6F3FB9D-B00D-9548-843B-2A75D9FBAD9B}"/>
              </a:ext>
            </a:extLst>
          </p:cNvPr>
          <p:cNvSpPr>
            <a:spLocks noChangeAspect="1"/>
          </p:cNvSpPr>
          <p:nvPr userDrawn="1"/>
        </p:nvSpPr>
        <p:spPr>
          <a:xfrm>
            <a:off x="10846565" y="6212103"/>
            <a:ext cx="336000" cy="2533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Oval 16">
            <a:extLst>
              <a:ext uri="{FF2B5EF4-FFF2-40B4-BE49-F238E27FC236}">
                <a16:creationId xmlns:a16="http://schemas.microsoft.com/office/drawing/2014/main" id="{7D92B2F3-B86E-E747-A2F6-BA74E99492CC}"/>
              </a:ext>
            </a:extLst>
          </p:cNvPr>
          <p:cNvSpPr>
            <a:spLocks noChangeAspect="1"/>
          </p:cNvSpPr>
          <p:nvPr userDrawn="1"/>
        </p:nvSpPr>
        <p:spPr>
          <a:xfrm>
            <a:off x="25221" y="514079"/>
            <a:ext cx="384000" cy="384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Oval 17">
            <a:extLst>
              <a:ext uri="{FF2B5EF4-FFF2-40B4-BE49-F238E27FC236}">
                <a16:creationId xmlns:a16="http://schemas.microsoft.com/office/drawing/2014/main" id="{A44BC7E5-A51D-F346-8A6C-BF969E2A4544}"/>
              </a:ext>
            </a:extLst>
          </p:cNvPr>
          <p:cNvSpPr>
            <a:spLocks noChangeAspect="1"/>
          </p:cNvSpPr>
          <p:nvPr userDrawn="1"/>
        </p:nvSpPr>
        <p:spPr>
          <a:xfrm>
            <a:off x="217221" y="148649"/>
            <a:ext cx="240000" cy="24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31763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BB9C9-AE8C-3DC8-B507-F75BD6504AFA}"/>
              </a:ext>
            </a:extLst>
          </p:cNvPr>
          <p:cNvSpPr/>
          <p:nvPr userDrawn="1"/>
        </p:nvSpPr>
        <p:spPr>
          <a:xfrm>
            <a:off x="351935" y="0"/>
            <a:ext cx="477624" cy="6858000"/>
          </a:xfrm>
          <a:prstGeom prst="rect">
            <a:avLst/>
          </a:prstGeom>
          <a:solidFill>
            <a:srgbClr val="445F51"/>
          </a:solidFill>
          <a:ln>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29558" y="622169"/>
            <a:ext cx="11362441" cy="1068521"/>
          </a:xfrm>
          <a:ln>
            <a:noFill/>
          </a:ln>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728731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EA49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47A6FC-FE63-760B-C597-67199F4B5D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070896-ECA4-4667-5C19-8410FA448E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36EF65-BB8C-3A62-E2EE-E14CA4503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8A888A07-5A50-4342-B090-88F84171C44A}" type="datetimeFigureOut">
              <a:rPr lang="en-US" smtClean="0"/>
              <a:pPr/>
              <a:t>5/8/23</a:t>
            </a:fld>
            <a:endParaRPr lang="en-US"/>
          </a:p>
        </p:txBody>
      </p:sp>
      <p:sp>
        <p:nvSpPr>
          <p:cNvPr id="5" name="Footer Placeholder 4">
            <a:extLst>
              <a:ext uri="{FF2B5EF4-FFF2-40B4-BE49-F238E27FC236}">
                <a16:creationId xmlns:a16="http://schemas.microsoft.com/office/drawing/2014/main" id="{05B2FF9A-659B-8780-A9DC-465DD88E15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F34D2B3C-2C4D-323E-54F7-05007BCEDE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4079023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67" r:id="rId5"/>
    <p:sldLayoutId id="2147483662" r:id="rId6"/>
    <p:sldLayoutId id="2147483663" r:id="rId7"/>
    <p:sldLayoutId id="2147483664" r:id="rId8"/>
    <p:sldLayoutId id="2147483669"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1" r:id="rId19"/>
    <p:sldLayoutId id="2147483668" r:id="rId20"/>
  </p:sldLayoutIdLst>
  <p:txStyles>
    <p:titleStyle>
      <a:lvl1pPr algn="l" defTabSz="914400" rtl="0" eaLnBrk="1" latinLnBrk="0" hangingPunct="1">
        <a:lnSpc>
          <a:spcPct val="90000"/>
        </a:lnSpc>
        <a:spcBef>
          <a:spcPct val="0"/>
        </a:spcBef>
        <a:buNone/>
        <a:defRPr sz="4400"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76.png"/><Relationship Id="rId2" Type="http://schemas.openxmlformats.org/officeDocument/2006/relationships/image" Target="../media/image10.png"/><Relationship Id="rId1" Type="http://schemas.openxmlformats.org/officeDocument/2006/relationships/slideLayout" Target="../slideLayouts/slideLayout20.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emf"/><Relationship Id="rId7" Type="http://schemas.openxmlformats.org/officeDocument/2006/relationships/image" Target="../media/image6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6.xml"/><Relationship Id="rId5" Type="http://schemas.openxmlformats.org/officeDocument/2006/relationships/image" Target="../media/image71.png"/><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6.xml"/><Relationship Id="rId5" Type="http://schemas.openxmlformats.org/officeDocument/2006/relationships/image" Target="../media/image75.png"/><Relationship Id="rId4" Type="http://schemas.openxmlformats.org/officeDocument/2006/relationships/image" Target="../media/image74.png"/></Relationships>
</file>

<file path=ppt/slides/_rels/slide4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88.png"/><Relationship Id="rId2" Type="http://schemas.openxmlformats.org/officeDocument/2006/relationships/image" Target="../media/image84.png"/><Relationship Id="rId1" Type="http://schemas.openxmlformats.org/officeDocument/2006/relationships/slideLayout" Target="../slideLayouts/slideLayout5.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5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8.xml"/><Relationship Id="rId4" Type="http://schemas.openxmlformats.org/officeDocument/2006/relationships/image" Target="../media/image90.png"/></Relationships>
</file>

<file path=ppt/slides/_rels/slide5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11235388_10155922540805624_4616965114866570440_n.jpg" descr="11235388_10155922540805624_4616965114866570440_n.jpg">
            <a:extLst>
              <a:ext uri="{FF2B5EF4-FFF2-40B4-BE49-F238E27FC236}">
                <a16:creationId xmlns:a16="http://schemas.microsoft.com/office/drawing/2014/main" id="{12A15FCA-128C-9435-DA98-6914EC0AD383}"/>
              </a:ext>
            </a:extLst>
          </p:cNvPr>
          <p:cNvPicPr>
            <a:picLocks noChangeAspect="1"/>
          </p:cNvPicPr>
          <p:nvPr/>
        </p:nvPicPr>
        <p:blipFill rotWithShape="1">
          <a:blip r:embed="rId2"/>
          <a:srcRect l="16178" r="43652"/>
          <a:stretch/>
        </p:blipFill>
        <p:spPr>
          <a:xfrm>
            <a:off x="5316000" y="11027"/>
            <a:ext cx="6876000" cy="6876000"/>
          </a:xfrm>
          <a:prstGeom prst="ellipse">
            <a:avLst/>
          </a:prstGeom>
          <a:ln w="12700">
            <a:miter lim="400000"/>
          </a:ln>
        </p:spPr>
      </p:pic>
      <p:sp>
        <p:nvSpPr>
          <p:cNvPr id="6" name="Rectangle 5">
            <a:extLst>
              <a:ext uri="{FF2B5EF4-FFF2-40B4-BE49-F238E27FC236}">
                <a16:creationId xmlns:a16="http://schemas.microsoft.com/office/drawing/2014/main" id="{F802C996-CF88-72DD-504A-886A304DBCD8}"/>
              </a:ext>
            </a:extLst>
          </p:cNvPr>
          <p:cNvSpPr/>
          <p:nvPr/>
        </p:nvSpPr>
        <p:spPr>
          <a:xfrm>
            <a:off x="0" y="184935"/>
            <a:ext cx="8595360" cy="6858000"/>
          </a:xfrm>
          <a:prstGeom prst="rect">
            <a:avLst/>
          </a:prstGeom>
          <a:solidFill>
            <a:srgbClr val="6EA494">
              <a:alpha val="80000"/>
            </a:srgbClr>
          </a:solidFill>
          <a:ln>
            <a:solidFill>
              <a:srgbClr val="6EA494">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18D4E4-3672-44AD-F258-FFBB015C4543}"/>
              </a:ext>
            </a:extLst>
          </p:cNvPr>
          <p:cNvSpPr>
            <a:spLocks noGrp="1"/>
          </p:cNvSpPr>
          <p:nvPr>
            <p:ph type="ctrTitle"/>
          </p:nvPr>
        </p:nvSpPr>
        <p:spPr>
          <a:xfrm>
            <a:off x="126275" y="1433286"/>
            <a:ext cx="5686696" cy="2387600"/>
          </a:xfrm>
        </p:spPr>
        <p:txBody>
          <a:bodyPr>
            <a:normAutofit/>
          </a:bodyPr>
          <a:lstStyle/>
          <a:p>
            <a:pPr algn="l"/>
            <a:r>
              <a:rPr lang="en-US" sz="3600" dirty="0"/>
              <a:t>Biodiversity &amp; Ecosystem functioning under anthropogenic stressors </a:t>
            </a:r>
          </a:p>
        </p:txBody>
      </p:sp>
      <p:sp>
        <p:nvSpPr>
          <p:cNvPr id="3" name="Subtitle 2">
            <a:extLst>
              <a:ext uri="{FF2B5EF4-FFF2-40B4-BE49-F238E27FC236}">
                <a16:creationId xmlns:a16="http://schemas.microsoft.com/office/drawing/2014/main" id="{39689FDD-FE64-6CB7-D853-2F20604A7D67}"/>
              </a:ext>
            </a:extLst>
          </p:cNvPr>
          <p:cNvSpPr>
            <a:spLocks noGrp="1"/>
          </p:cNvSpPr>
          <p:nvPr>
            <p:ph type="subTitle" idx="1"/>
          </p:nvPr>
        </p:nvSpPr>
        <p:spPr>
          <a:xfrm>
            <a:off x="126275" y="3912961"/>
            <a:ext cx="9144000" cy="1655762"/>
          </a:xfrm>
        </p:spPr>
        <p:txBody>
          <a:bodyPr/>
          <a:lstStyle/>
          <a:p>
            <a:pPr algn="l"/>
            <a:r>
              <a:rPr lang="en-US" dirty="0"/>
              <a:t>Marc W Cadotte</a:t>
            </a:r>
          </a:p>
          <a:p>
            <a:pPr algn="l"/>
            <a:r>
              <a:rPr lang="en-US" dirty="0"/>
              <a:t>University of Toronto</a:t>
            </a:r>
          </a:p>
        </p:txBody>
      </p:sp>
      <p:sp>
        <p:nvSpPr>
          <p:cNvPr id="8" name="Oval 7">
            <a:extLst>
              <a:ext uri="{FF2B5EF4-FFF2-40B4-BE49-F238E27FC236}">
                <a16:creationId xmlns:a16="http://schemas.microsoft.com/office/drawing/2014/main" id="{E778C9A2-A150-549F-2BAE-BC7D6D91E311}"/>
              </a:ext>
            </a:extLst>
          </p:cNvPr>
          <p:cNvSpPr>
            <a:spLocks noChangeAspect="1"/>
          </p:cNvSpPr>
          <p:nvPr/>
        </p:nvSpPr>
        <p:spPr>
          <a:xfrm>
            <a:off x="5345026" y="11027"/>
            <a:ext cx="6846973" cy="6846973"/>
          </a:xfrm>
          <a:prstGeom prst="ellips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A07E98C6-0EF2-C0CA-F0FC-3D7A783C5B9B}"/>
              </a:ext>
            </a:extLst>
          </p:cNvPr>
          <p:cNvSpPr txBox="1"/>
          <p:nvPr/>
        </p:nvSpPr>
        <p:spPr>
          <a:xfrm>
            <a:off x="16764" y="5751696"/>
            <a:ext cx="6633034" cy="830997"/>
          </a:xfrm>
          <a:prstGeom prst="rect">
            <a:avLst/>
          </a:prstGeom>
          <a:noFill/>
        </p:spPr>
        <p:txBody>
          <a:bodyPr wrap="none" rtlCol="0">
            <a:spAutoFit/>
          </a:bodyPr>
          <a:lstStyle/>
          <a:p>
            <a:r>
              <a:rPr lang="en-US" sz="2400" b="1" dirty="0">
                <a:solidFill>
                  <a:schemeClr val="bg1"/>
                </a:solidFill>
              </a:rPr>
              <a:t>Session 2.2: </a:t>
            </a:r>
            <a:r>
              <a:rPr lang="en-CA"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Analyzing BEF experiments: measuring </a:t>
            </a:r>
          </a:p>
          <a:p>
            <a:r>
              <a:rPr lang="en-CA"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selection and complementarity</a:t>
            </a:r>
          </a:p>
        </p:txBody>
      </p:sp>
    </p:spTree>
    <p:extLst>
      <p:ext uri="{BB962C8B-B14F-4D97-AF65-F5344CB8AC3E}">
        <p14:creationId xmlns:p14="http://schemas.microsoft.com/office/powerpoint/2010/main" val="3252736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0C4A-469C-257B-45A2-1ED851315BE9}"/>
              </a:ext>
            </a:extLst>
          </p:cNvPr>
          <p:cNvSpPr>
            <a:spLocks noGrp="1"/>
          </p:cNvSpPr>
          <p:nvPr>
            <p:ph type="title"/>
          </p:nvPr>
        </p:nvSpPr>
        <p:spPr/>
        <p:txBody>
          <a:bodyPr/>
          <a:lstStyle/>
          <a:p>
            <a:r>
              <a:rPr lang="en-US" dirty="0"/>
              <a:t>Changes in biodiversity result in changes to functioning</a:t>
            </a:r>
          </a:p>
        </p:txBody>
      </p:sp>
      <p:sp>
        <p:nvSpPr>
          <p:cNvPr id="3" name="Content Placeholder 2">
            <a:extLst>
              <a:ext uri="{FF2B5EF4-FFF2-40B4-BE49-F238E27FC236}">
                <a16:creationId xmlns:a16="http://schemas.microsoft.com/office/drawing/2014/main" id="{27F364BD-1C11-99B5-3308-08DEA4B7240D}"/>
              </a:ext>
            </a:extLst>
          </p:cNvPr>
          <p:cNvSpPr>
            <a:spLocks noGrp="1"/>
          </p:cNvSpPr>
          <p:nvPr>
            <p:ph idx="1"/>
          </p:nvPr>
        </p:nvSpPr>
        <p:spPr/>
        <p:txBody>
          <a:bodyPr/>
          <a:lstStyle/>
          <a:p>
            <a:endParaRPr lang="en-US"/>
          </a:p>
        </p:txBody>
      </p:sp>
      <p:sp>
        <p:nvSpPr>
          <p:cNvPr id="4" name="Rectangle 3">
            <a:extLst>
              <a:ext uri="{FF2B5EF4-FFF2-40B4-BE49-F238E27FC236}">
                <a16:creationId xmlns:a16="http://schemas.microsoft.com/office/drawing/2014/main" id="{A3AB8E3B-B4C6-EF4C-3955-0E68C093AC25}"/>
              </a:ext>
            </a:extLst>
          </p:cNvPr>
          <p:cNvSpPr/>
          <p:nvPr/>
        </p:nvSpPr>
        <p:spPr>
          <a:xfrm>
            <a:off x="3949849" y="2332342"/>
            <a:ext cx="4292301" cy="3001383"/>
          </a:xfrm>
          <a:prstGeom prst="rect">
            <a:avLst/>
          </a:prstGeom>
          <a:solidFill>
            <a:srgbClr val="CDF2E6"/>
          </a:solidFill>
          <a:ln w="4127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BF05921-25AF-90AE-5B8E-0B0F6EEF7232}"/>
              </a:ext>
            </a:extLst>
          </p:cNvPr>
          <p:cNvSpPr txBox="1"/>
          <p:nvPr/>
        </p:nvSpPr>
        <p:spPr>
          <a:xfrm>
            <a:off x="5082408" y="5361522"/>
            <a:ext cx="1904239" cy="400110"/>
          </a:xfrm>
          <a:prstGeom prst="rect">
            <a:avLst/>
          </a:prstGeom>
          <a:noFill/>
        </p:spPr>
        <p:txBody>
          <a:bodyPr wrap="none" rtlCol="0">
            <a:spAutoFit/>
          </a:bodyPr>
          <a:lstStyle/>
          <a:p>
            <a:r>
              <a:rPr lang="en-US" sz="2000" dirty="0">
                <a:solidFill>
                  <a:srgbClr val="445F51"/>
                </a:solidFill>
              </a:rPr>
              <a:t>Species diversity</a:t>
            </a:r>
          </a:p>
        </p:txBody>
      </p:sp>
      <p:sp>
        <p:nvSpPr>
          <p:cNvPr id="6" name="TextBox 5">
            <a:extLst>
              <a:ext uri="{FF2B5EF4-FFF2-40B4-BE49-F238E27FC236}">
                <a16:creationId xmlns:a16="http://schemas.microsoft.com/office/drawing/2014/main" id="{727D7CE1-9055-4EF3-0760-307679B11D3E}"/>
              </a:ext>
            </a:extLst>
          </p:cNvPr>
          <p:cNvSpPr txBox="1"/>
          <p:nvPr/>
        </p:nvSpPr>
        <p:spPr>
          <a:xfrm rot="16200000">
            <a:off x="2332580" y="3632977"/>
            <a:ext cx="2567562" cy="400110"/>
          </a:xfrm>
          <a:prstGeom prst="rect">
            <a:avLst/>
          </a:prstGeom>
          <a:noFill/>
        </p:spPr>
        <p:txBody>
          <a:bodyPr wrap="none" rtlCol="0">
            <a:spAutoFit/>
          </a:bodyPr>
          <a:lstStyle/>
          <a:p>
            <a:r>
              <a:rPr lang="en-US" sz="2000" dirty="0">
                <a:solidFill>
                  <a:srgbClr val="445F51"/>
                </a:solidFill>
              </a:rPr>
              <a:t>Functioning (biomass)</a:t>
            </a:r>
          </a:p>
        </p:txBody>
      </p:sp>
      <p:sp>
        <p:nvSpPr>
          <p:cNvPr id="7" name="Oval 6">
            <a:extLst>
              <a:ext uri="{FF2B5EF4-FFF2-40B4-BE49-F238E27FC236}">
                <a16:creationId xmlns:a16="http://schemas.microsoft.com/office/drawing/2014/main" id="{3921C1B2-DEA5-5E2B-AED7-30E5F6F75B1D}"/>
              </a:ext>
            </a:extLst>
          </p:cNvPr>
          <p:cNvSpPr>
            <a:spLocks noChangeAspect="1"/>
          </p:cNvSpPr>
          <p:nvPr/>
        </p:nvSpPr>
        <p:spPr>
          <a:xfrm>
            <a:off x="4251061" y="4612958"/>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947AD4C-397D-5C46-EE86-C5E6886C0634}"/>
              </a:ext>
            </a:extLst>
          </p:cNvPr>
          <p:cNvSpPr>
            <a:spLocks noChangeAspect="1"/>
          </p:cNvSpPr>
          <p:nvPr/>
        </p:nvSpPr>
        <p:spPr>
          <a:xfrm>
            <a:off x="4471874" y="4129400"/>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BA0BAED-6FC8-ACDC-A658-51E5650E6310}"/>
              </a:ext>
            </a:extLst>
          </p:cNvPr>
          <p:cNvSpPr>
            <a:spLocks noChangeAspect="1"/>
          </p:cNvSpPr>
          <p:nvPr/>
        </p:nvSpPr>
        <p:spPr>
          <a:xfrm>
            <a:off x="4734531" y="4261667"/>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629CCB8-FE03-10EB-C5A8-F6C3A2666574}"/>
              </a:ext>
            </a:extLst>
          </p:cNvPr>
          <p:cNvSpPr>
            <a:spLocks noChangeAspect="1"/>
          </p:cNvSpPr>
          <p:nvPr/>
        </p:nvSpPr>
        <p:spPr>
          <a:xfrm>
            <a:off x="5010407" y="4062904"/>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D8D2006-7D18-6521-8E3A-4DAAC7FD7283}"/>
              </a:ext>
            </a:extLst>
          </p:cNvPr>
          <p:cNvSpPr>
            <a:spLocks noChangeAspect="1"/>
          </p:cNvSpPr>
          <p:nvPr/>
        </p:nvSpPr>
        <p:spPr>
          <a:xfrm>
            <a:off x="5548940" y="3977253"/>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FCC2E44-4825-13CA-2154-FE4ED81C590B}"/>
              </a:ext>
            </a:extLst>
          </p:cNvPr>
          <p:cNvSpPr>
            <a:spLocks noChangeAspect="1"/>
          </p:cNvSpPr>
          <p:nvPr/>
        </p:nvSpPr>
        <p:spPr>
          <a:xfrm>
            <a:off x="5189051" y="3664210"/>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8AE51EF-0816-245B-4E3F-5103DCCFC2CB}"/>
              </a:ext>
            </a:extLst>
          </p:cNvPr>
          <p:cNvSpPr>
            <a:spLocks noChangeAspect="1"/>
          </p:cNvSpPr>
          <p:nvPr/>
        </p:nvSpPr>
        <p:spPr>
          <a:xfrm>
            <a:off x="5711255" y="3402411"/>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C653FB8-489C-4FF6-8E7D-0D4F0933A219}"/>
              </a:ext>
            </a:extLst>
          </p:cNvPr>
          <p:cNvSpPr>
            <a:spLocks noChangeAspect="1"/>
          </p:cNvSpPr>
          <p:nvPr/>
        </p:nvSpPr>
        <p:spPr>
          <a:xfrm>
            <a:off x="5973912" y="3534678"/>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E3EEF8C-688E-0216-E945-DDA30D890591}"/>
              </a:ext>
            </a:extLst>
          </p:cNvPr>
          <p:cNvSpPr>
            <a:spLocks noChangeAspect="1"/>
          </p:cNvSpPr>
          <p:nvPr/>
        </p:nvSpPr>
        <p:spPr>
          <a:xfrm>
            <a:off x="6249788" y="3335915"/>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B630FF9-3761-694D-05F2-026EB61A442A}"/>
              </a:ext>
            </a:extLst>
          </p:cNvPr>
          <p:cNvSpPr>
            <a:spLocks noChangeAspect="1"/>
          </p:cNvSpPr>
          <p:nvPr/>
        </p:nvSpPr>
        <p:spPr>
          <a:xfrm>
            <a:off x="6788321" y="3250264"/>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E649C28-6CFD-A73A-BDD1-AD98CF61C888}"/>
              </a:ext>
            </a:extLst>
          </p:cNvPr>
          <p:cNvSpPr>
            <a:spLocks noChangeAspect="1"/>
          </p:cNvSpPr>
          <p:nvPr/>
        </p:nvSpPr>
        <p:spPr>
          <a:xfrm>
            <a:off x="6788321" y="3606805"/>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B2BAF49-935B-47AA-AA40-1A1FC1497C39}"/>
              </a:ext>
            </a:extLst>
          </p:cNvPr>
          <p:cNvSpPr>
            <a:spLocks noChangeAspect="1"/>
          </p:cNvSpPr>
          <p:nvPr/>
        </p:nvSpPr>
        <p:spPr>
          <a:xfrm>
            <a:off x="7371027" y="3006170"/>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DEAAFEE-5771-EA63-A866-97F45565E02D}"/>
              </a:ext>
            </a:extLst>
          </p:cNvPr>
          <p:cNvSpPr>
            <a:spLocks noChangeAspect="1"/>
          </p:cNvSpPr>
          <p:nvPr/>
        </p:nvSpPr>
        <p:spPr>
          <a:xfrm>
            <a:off x="7371027" y="3474411"/>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01BB0599-3984-E01B-20CF-F70D2A71C55F}"/>
              </a:ext>
            </a:extLst>
          </p:cNvPr>
          <p:cNvSpPr/>
          <p:nvPr/>
        </p:nvSpPr>
        <p:spPr>
          <a:xfrm>
            <a:off x="4003636" y="3268257"/>
            <a:ext cx="3905026" cy="1990165"/>
          </a:xfrm>
          <a:custGeom>
            <a:avLst/>
            <a:gdLst>
              <a:gd name="connsiteX0" fmla="*/ 0 w 3905026"/>
              <a:gd name="connsiteY0" fmla="*/ 1990165 h 1990165"/>
              <a:gd name="connsiteX1" fmla="*/ 516367 w 3905026"/>
              <a:gd name="connsiteY1" fmla="*/ 1204857 h 1990165"/>
              <a:gd name="connsiteX2" fmla="*/ 1086523 w 3905026"/>
              <a:gd name="connsiteY2" fmla="*/ 720763 h 1990165"/>
              <a:gd name="connsiteX3" fmla="*/ 2194560 w 3905026"/>
              <a:gd name="connsiteY3" fmla="*/ 279699 h 1990165"/>
              <a:gd name="connsiteX4" fmla="*/ 3238052 w 3905026"/>
              <a:gd name="connsiteY4" fmla="*/ 64546 h 1990165"/>
              <a:gd name="connsiteX5" fmla="*/ 3905026 w 3905026"/>
              <a:gd name="connsiteY5" fmla="*/ 0 h 199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5026" h="1990165">
                <a:moveTo>
                  <a:pt x="0" y="1990165"/>
                </a:moveTo>
                <a:cubicBezTo>
                  <a:pt x="167640" y="1703294"/>
                  <a:pt x="335280" y="1416424"/>
                  <a:pt x="516367" y="1204857"/>
                </a:cubicBezTo>
                <a:cubicBezTo>
                  <a:pt x="697454" y="993290"/>
                  <a:pt x="806824" y="874956"/>
                  <a:pt x="1086523" y="720763"/>
                </a:cubicBezTo>
                <a:cubicBezTo>
                  <a:pt x="1366222" y="566570"/>
                  <a:pt x="1835972" y="389068"/>
                  <a:pt x="2194560" y="279699"/>
                </a:cubicBezTo>
                <a:cubicBezTo>
                  <a:pt x="2553148" y="170330"/>
                  <a:pt x="2952974" y="111163"/>
                  <a:pt x="3238052" y="64546"/>
                </a:cubicBezTo>
                <a:cubicBezTo>
                  <a:pt x="3523130" y="17929"/>
                  <a:pt x="3714078" y="8964"/>
                  <a:pt x="3905026" y="0"/>
                </a:cubicBezTo>
              </a:path>
            </a:pathLst>
          </a:custGeom>
          <a:noFill/>
          <a:ln w="47625">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5413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 name="The criticisms"/>
          <p:cNvSpPr txBox="1">
            <a:spLocks noGrp="1"/>
          </p:cNvSpPr>
          <p:nvPr>
            <p:ph type="title"/>
          </p:nvPr>
        </p:nvSpPr>
        <p:spPr>
          <a:prstGeom prst="rect">
            <a:avLst/>
          </a:prstGeom>
        </p:spPr>
        <p:txBody>
          <a:bodyPr/>
          <a:lstStyle/>
          <a:p>
            <a:pPr algn="l"/>
            <a:r>
              <a:rPr dirty="0"/>
              <a:t>The criticisms</a:t>
            </a:r>
          </a:p>
        </p:txBody>
      </p:sp>
      <p:sp>
        <p:nvSpPr>
          <p:cNvPr id="783" name="Experimental treatments often include other factors (e.g., changes in nutrient dynamics), and may influence results.…"/>
          <p:cNvSpPr txBox="1">
            <a:spLocks noGrp="1"/>
          </p:cNvSpPr>
          <p:nvPr>
            <p:ph idx="1"/>
          </p:nvPr>
        </p:nvSpPr>
        <p:spPr>
          <a:xfrm>
            <a:off x="838200" y="2141537"/>
            <a:ext cx="7543800" cy="4351338"/>
          </a:xfrm>
          <a:prstGeom prst="rect">
            <a:avLst/>
          </a:prstGeom>
        </p:spPr>
        <p:txBody>
          <a:bodyPr/>
          <a:lstStyle/>
          <a:p>
            <a:pPr marL="514350" indent="-514350">
              <a:buFontTx/>
              <a:buAutoNum type="arabicPeriod"/>
            </a:pPr>
            <a:r>
              <a:rPr dirty="0"/>
              <a:t>Experimental treatments often include other factors (e.g., changes in nutrient dynamics), and </a:t>
            </a:r>
            <a:r>
              <a:rPr lang="en-US" dirty="0"/>
              <a:t>might</a:t>
            </a:r>
            <a:r>
              <a:rPr dirty="0"/>
              <a:t> influence results.</a:t>
            </a:r>
          </a:p>
          <a:p>
            <a:pPr marL="514350" indent="-514350">
              <a:buFontTx/>
              <a:buAutoNum type="arabicPeriod"/>
            </a:pPr>
            <a:r>
              <a:rPr dirty="0"/>
              <a:t>Non-random species assemblages that may increase the effect of diversity.</a:t>
            </a:r>
          </a:p>
          <a:p>
            <a:pPr marL="514350" indent="-514350">
              <a:buFontTx/>
              <a:buAutoNum type="arabicPeriod"/>
            </a:pPr>
            <a:r>
              <a:rPr dirty="0"/>
              <a:t>Increased probability of including productive species in high diversity treatments.</a:t>
            </a:r>
          </a:p>
        </p:txBody>
      </p:sp>
      <p:pic>
        <p:nvPicPr>
          <p:cNvPr id="784" name="image76.png" descr="image76.png"/>
          <p:cNvPicPr>
            <a:picLocks noChangeAspect="1"/>
          </p:cNvPicPr>
          <p:nvPr/>
        </p:nvPicPr>
        <p:blipFill>
          <a:blip r:embed="rId2"/>
          <a:stretch>
            <a:fillRect/>
          </a:stretch>
        </p:blipFill>
        <p:spPr>
          <a:xfrm>
            <a:off x="4965700" y="168911"/>
            <a:ext cx="1524000" cy="1727200"/>
          </a:xfrm>
          <a:prstGeom prst="rect">
            <a:avLst/>
          </a:prstGeom>
          <a:ln w="12700">
            <a:miter lim="400000"/>
          </a:ln>
        </p:spPr>
      </p:pic>
      <p:sp>
        <p:nvSpPr>
          <p:cNvPr id="785" name="Michael Huston"/>
          <p:cNvSpPr txBox="1"/>
          <p:nvPr/>
        </p:nvSpPr>
        <p:spPr>
          <a:xfrm>
            <a:off x="4965700" y="1565275"/>
            <a:ext cx="1560573"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rPr dirty="0">
                <a:solidFill>
                  <a:schemeClr val="bg1"/>
                </a:solidFill>
              </a:rPr>
              <a:t>Michael Huston</a:t>
            </a:r>
          </a:p>
        </p:txBody>
      </p:sp>
      <p:pic>
        <p:nvPicPr>
          <p:cNvPr id="3" name="image74.png" descr="image74.png">
            <a:extLst>
              <a:ext uri="{FF2B5EF4-FFF2-40B4-BE49-F238E27FC236}">
                <a16:creationId xmlns:a16="http://schemas.microsoft.com/office/drawing/2014/main" id="{83B4D294-B13C-855C-C1BD-157867169E43}"/>
              </a:ext>
            </a:extLst>
          </p:cNvPr>
          <p:cNvPicPr>
            <a:picLocks noChangeAspect="1"/>
          </p:cNvPicPr>
          <p:nvPr/>
        </p:nvPicPr>
        <p:blipFill>
          <a:blip r:embed="rId3"/>
          <a:stretch>
            <a:fillRect/>
          </a:stretch>
        </p:blipFill>
        <p:spPr>
          <a:xfrm>
            <a:off x="6526274" y="168912"/>
            <a:ext cx="1560574" cy="1744604"/>
          </a:xfrm>
          <a:prstGeom prst="rect">
            <a:avLst/>
          </a:prstGeom>
          <a:ln w="12700">
            <a:miter lim="400000"/>
          </a:ln>
        </p:spPr>
      </p:pic>
      <p:sp>
        <p:nvSpPr>
          <p:cNvPr id="4" name="Lonnie Aarssen">
            <a:extLst>
              <a:ext uri="{FF2B5EF4-FFF2-40B4-BE49-F238E27FC236}">
                <a16:creationId xmlns:a16="http://schemas.microsoft.com/office/drawing/2014/main" id="{7E66DBFB-B7A9-9314-E0D8-C931168C3DC4}"/>
              </a:ext>
            </a:extLst>
          </p:cNvPr>
          <p:cNvSpPr txBox="1"/>
          <p:nvPr/>
        </p:nvSpPr>
        <p:spPr>
          <a:xfrm>
            <a:off x="6552003" y="113573"/>
            <a:ext cx="1509115"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rPr dirty="0">
                <a:solidFill>
                  <a:schemeClr val="bg1"/>
                </a:solidFill>
              </a:rPr>
              <a:t>Lonnie </a:t>
            </a:r>
            <a:r>
              <a:rPr dirty="0" err="1">
                <a:solidFill>
                  <a:schemeClr val="bg1"/>
                </a:solidFill>
              </a:rPr>
              <a:t>Aarssen</a:t>
            </a:r>
            <a:endParaRPr dirty="0">
              <a:solidFill>
                <a:schemeClr val="bg1"/>
              </a:solidFill>
            </a:endParaRPr>
          </a:p>
        </p:txBody>
      </p:sp>
      <p:pic>
        <p:nvPicPr>
          <p:cNvPr id="5" name="image73.png" descr="image73.png">
            <a:extLst>
              <a:ext uri="{FF2B5EF4-FFF2-40B4-BE49-F238E27FC236}">
                <a16:creationId xmlns:a16="http://schemas.microsoft.com/office/drawing/2014/main" id="{93CFFDB0-B2EE-035B-2CC8-03266178D3CA}"/>
              </a:ext>
            </a:extLst>
          </p:cNvPr>
          <p:cNvPicPr>
            <a:picLocks noChangeAspect="1"/>
          </p:cNvPicPr>
          <p:nvPr/>
        </p:nvPicPr>
        <p:blipFill>
          <a:blip r:embed="rId4"/>
          <a:stretch>
            <a:fillRect/>
          </a:stretch>
        </p:blipFill>
        <p:spPr>
          <a:xfrm>
            <a:off x="8149151" y="168911"/>
            <a:ext cx="1135017" cy="1727200"/>
          </a:xfrm>
          <a:prstGeom prst="rect">
            <a:avLst/>
          </a:prstGeom>
          <a:ln w="12700">
            <a:miter lim="400000"/>
          </a:ln>
        </p:spPr>
      </p:pic>
      <p:sp>
        <p:nvSpPr>
          <p:cNvPr id="6" name="Phil Grime">
            <a:extLst>
              <a:ext uri="{FF2B5EF4-FFF2-40B4-BE49-F238E27FC236}">
                <a16:creationId xmlns:a16="http://schemas.microsoft.com/office/drawing/2014/main" id="{BA2D1D54-AFED-B57C-F953-349A15D1F3AE}"/>
              </a:ext>
            </a:extLst>
          </p:cNvPr>
          <p:cNvSpPr txBox="1"/>
          <p:nvPr/>
        </p:nvSpPr>
        <p:spPr>
          <a:xfrm>
            <a:off x="8149151" y="1312862"/>
            <a:ext cx="10716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rPr dirty="0">
                <a:solidFill>
                  <a:schemeClr val="bg1"/>
                </a:solidFill>
              </a:rPr>
              <a:t>Phil Grime</a:t>
            </a:r>
          </a:p>
        </p:txBody>
      </p:sp>
      <p:pic>
        <p:nvPicPr>
          <p:cNvPr id="7" name="Screen Shot 2012-09-02 at 2.57.30 PM.png" descr="Screen Shot 2012-09-02 at 2.57.30 PM.png">
            <a:extLst>
              <a:ext uri="{FF2B5EF4-FFF2-40B4-BE49-F238E27FC236}">
                <a16:creationId xmlns:a16="http://schemas.microsoft.com/office/drawing/2014/main" id="{4A2B186A-CC46-112E-03EC-09758CDC0D6E}"/>
              </a:ext>
            </a:extLst>
          </p:cNvPr>
          <p:cNvPicPr>
            <a:picLocks noChangeAspect="1"/>
          </p:cNvPicPr>
          <p:nvPr/>
        </p:nvPicPr>
        <p:blipFill>
          <a:blip r:embed="rId5"/>
          <a:stretch>
            <a:fillRect/>
          </a:stretch>
        </p:blipFill>
        <p:spPr>
          <a:xfrm>
            <a:off x="8443508" y="2039438"/>
            <a:ext cx="2893118" cy="4649651"/>
          </a:xfrm>
          <a:prstGeom prst="rect">
            <a:avLst/>
          </a:prstGeom>
          <a:ln w="12700">
            <a:miter lim="400000"/>
          </a:ln>
        </p:spPr>
      </p:pic>
      <p:sp>
        <p:nvSpPr>
          <p:cNvPr id="2" name="Rectangle 1">
            <a:extLst>
              <a:ext uri="{FF2B5EF4-FFF2-40B4-BE49-F238E27FC236}">
                <a16:creationId xmlns:a16="http://schemas.microsoft.com/office/drawing/2014/main" id="{825A9E03-56A1-0B77-65D8-A1ABD0C03A0E}"/>
              </a:ext>
            </a:extLst>
          </p:cNvPr>
          <p:cNvSpPr/>
          <p:nvPr/>
        </p:nvSpPr>
        <p:spPr>
          <a:xfrm>
            <a:off x="899844" y="5013789"/>
            <a:ext cx="7144820" cy="1387011"/>
          </a:xfrm>
          <a:prstGeom prst="rect">
            <a:avLst/>
          </a:prstGeom>
          <a:noFill/>
          <a:ln w="57150">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FB773F-8D86-0454-E23E-7B3842C2E326}"/>
              </a:ext>
            </a:extLst>
          </p:cNvPr>
          <p:cNvSpPr>
            <a:spLocks noGrp="1"/>
          </p:cNvSpPr>
          <p:nvPr>
            <p:ph idx="1"/>
          </p:nvPr>
        </p:nvSpPr>
        <p:spPr>
          <a:xfrm>
            <a:off x="5422086" y="2311685"/>
            <a:ext cx="3336304" cy="3865278"/>
          </a:xfrm>
        </p:spPr>
        <p:txBody>
          <a:bodyPr/>
          <a:lstStyle/>
          <a:p>
            <a:pPr marL="0" indent="0">
              <a:buNone/>
            </a:pPr>
            <a:r>
              <a:rPr lang="en-US" dirty="0"/>
              <a:t>How do we know that biodiversity is the cause for increasing function? </a:t>
            </a:r>
          </a:p>
        </p:txBody>
      </p:sp>
      <p:sp>
        <p:nvSpPr>
          <p:cNvPr id="3" name="Title 2">
            <a:extLst>
              <a:ext uri="{FF2B5EF4-FFF2-40B4-BE49-F238E27FC236}">
                <a16:creationId xmlns:a16="http://schemas.microsoft.com/office/drawing/2014/main" id="{F5ABD2BE-C9BC-1859-01ED-9B4DE3C4B453}"/>
              </a:ext>
            </a:extLst>
          </p:cNvPr>
          <p:cNvSpPr>
            <a:spLocks noGrp="1"/>
          </p:cNvSpPr>
          <p:nvPr>
            <p:ph type="title"/>
          </p:nvPr>
        </p:nvSpPr>
        <p:spPr/>
        <p:txBody>
          <a:bodyPr>
            <a:normAutofit/>
          </a:bodyPr>
          <a:lstStyle/>
          <a:p>
            <a:r>
              <a:rPr lang="en-US" sz="3600" dirty="0"/>
              <a:t>The problem</a:t>
            </a:r>
          </a:p>
        </p:txBody>
      </p:sp>
      <p:pic>
        <p:nvPicPr>
          <p:cNvPr id="5" name="Picture 4">
            <a:extLst>
              <a:ext uri="{FF2B5EF4-FFF2-40B4-BE49-F238E27FC236}">
                <a16:creationId xmlns:a16="http://schemas.microsoft.com/office/drawing/2014/main" id="{3E0A921B-7B9A-228F-FE3F-BB7BEB81A649}"/>
              </a:ext>
            </a:extLst>
          </p:cNvPr>
          <p:cNvPicPr>
            <a:picLocks noChangeAspect="1"/>
          </p:cNvPicPr>
          <p:nvPr/>
        </p:nvPicPr>
        <p:blipFill>
          <a:blip r:embed="rId2"/>
          <a:stretch>
            <a:fillRect/>
          </a:stretch>
        </p:blipFill>
        <p:spPr>
          <a:xfrm>
            <a:off x="8761760" y="1266122"/>
            <a:ext cx="2895600" cy="2616200"/>
          </a:xfrm>
          <a:prstGeom prst="rect">
            <a:avLst/>
          </a:prstGeom>
        </p:spPr>
      </p:pic>
      <p:grpSp>
        <p:nvGrpSpPr>
          <p:cNvPr id="6" name="Group 7">
            <a:extLst>
              <a:ext uri="{FF2B5EF4-FFF2-40B4-BE49-F238E27FC236}">
                <a16:creationId xmlns:a16="http://schemas.microsoft.com/office/drawing/2014/main" id="{8BA20C93-2195-E213-BDB1-7AA0A9D82301}"/>
              </a:ext>
            </a:extLst>
          </p:cNvPr>
          <p:cNvGrpSpPr/>
          <p:nvPr/>
        </p:nvGrpSpPr>
        <p:grpSpPr>
          <a:xfrm>
            <a:off x="9006778" y="3893328"/>
            <a:ext cx="2419686" cy="2042161"/>
            <a:chOff x="0" y="0"/>
            <a:chExt cx="3417339" cy="2950112"/>
          </a:xfrm>
        </p:grpSpPr>
        <p:pic>
          <p:nvPicPr>
            <p:cNvPr id="7" name="Picture 5" descr="Picture 5">
              <a:extLst>
                <a:ext uri="{FF2B5EF4-FFF2-40B4-BE49-F238E27FC236}">
                  <a16:creationId xmlns:a16="http://schemas.microsoft.com/office/drawing/2014/main" id="{93115B98-145E-1687-A0FD-7FF77FFE3780}"/>
                </a:ext>
              </a:extLst>
            </p:cNvPr>
            <p:cNvPicPr>
              <a:picLocks noChangeAspect="1"/>
            </p:cNvPicPr>
            <p:nvPr/>
          </p:nvPicPr>
          <p:blipFill>
            <a:blip r:embed="rId3"/>
            <a:stretch>
              <a:fillRect/>
            </a:stretch>
          </p:blipFill>
          <p:spPr>
            <a:xfrm>
              <a:off x="0" y="0"/>
              <a:ext cx="3417340" cy="2950113"/>
            </a:xfrm>
            <a:prstGeom prst="rect">
              <a:avLst/>
            </a:prstGeom>
            <a:ln w="12700" cap="flat">
              <a:noFill/>
              <a:miter lim="400000"/>
            </a:ln>
            <a:effectLst/>
          </p:spPr>
        </p:pic>
        <p:sp>
          <p:nvSpPr>
            <p:cNvPr id="8" name="Rectangle 6">
              <a:extLst>
                <a:ext uri="{FF2B5EF4-FFF2-40B4-BE49-F238E27FC236}">
                  <a16:creationId xmlns:a16="http://schemas.microsoft.com/office/drawing/2014/main" id="{9A2A5820-E2C2-B2DC-1E86-91FB4E75AE47}"/>
                </a:ext>
              </a:extLst>
            </p:cNvPr>
            <p:cNvSpPr/>
            <p:nvPr/>
          </p:nvSpPr>
          <p:spPr>
            <a:xfrm>
              <a:off x="368335" y="90508"/>
              <a:ext cx="486082" cy="294353"/>
            </a:xfrm>
            <a:prstGeom prst="rect">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grpSp>
      <p:sp>
        <p:nvSpPr>
          <p:cNvPr id="9" name="Oval 8">
            <a:extLst>
              <a:ext uri="{FF2B5EF4-FFF2-40B4-BE49-F238E27FC236}">
                <a16:creationId xmlns:a16="http://schemas.microsoft.com/office/drawing/2014/main" id="{19D9F3A4-0915-4F46-0A77-F03DCDA4CD14}"/>
              </a:ext>
            </a:extLst>
          </p:cNvPr>
          <p:cNvSpPr/>
          <p:nvPr/>
        </p:nvSpPr>
        <p:spPr>
          <a:xfrm>
            <a:off x="9768229" y="1493168"/>
            <a:ext cx="180474" cy="207879"/>
          </a:xfrm>
          <a:prstGeom prst="ellipse">
            <a:avLst/>
          </a:prstGeom>
          <a:noFill/>
          <a:ln w="28575">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5D46D94-4D29-0676-0D02-F2C5E9197DF3}"/>
              </a:ext>
            </a:extLst>
          </p:cNvPr>
          <p:cNvSpPr/>
          <p:nvPr/>
        </p:nvSpPr>
        <p:spPr>
          <a:xfrm>
            <a:off x="11287281" y="2998353"/>
            <a:ext cx="180474" cy="207879"/>
          </a:xfrm>
          <a:prstGeom prst="ellipse">
            <a:avLst/>
          </a:prstGeom>
          <a:noFill/>
          <a:ln w="28575">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15E761E-18C4-59C7-CA15-27F1FC69DC6E}"/>
              </a:ext>
            </a:extLst>
          </p:cNvPr>
          <p:cNvSpPr/>
          <p:nvPr/>
        </p:nvSpPr>
        <p:spPr>
          <a:xfrm>
            <a:off x="8758390" y="1185078"/>
            <a:ext cx="3012367" cy="4774015"/>
          </a:xfrm>
          <a:prstGeom prst="rect">
            <a:avLst/>
          </a:prstGeom>
          <a:noFill/>
          <a:ln w="2857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360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D48E9-BDC5-786F-9AA4-3FA603F1A3A4}"/>
              </a:ext>
            </a:extLst>
          </p:cNvPr>
          <p:cNvSpPr>
            <a:spLocks noGrp="1"/>
          </p:cNvSpPr>
          <p:nvPr>
            <p:ph type="title"/>
          </p:nvPr>
        </p:nvSpPr>
        <p:spPr/>
        <p:txBody>
          <a:bodyPr/>
          <a:lstStyle/>
          <a:p>
            <a:r>
              <a:rPr lang="en-US" dirty="0"/>
              <a:t>Need to separate effects of species from diversity</a:t>
            </a:r>
          </a:p>
        </p:txBody>
      </p:sp>
      <p:sp>
        <p:nvSpPr>
          <p:cNvPr id="3" name="Content Placeholder 2">
            <a:extLst>
              <a:ext uri="{FF2B5EF4-FFF2-40B4-BE49-F238E27FC236}">
                <a16:creationId xmlns:a16="http://schemas.microsoft.com/office/drawing/2014/main" id="{88974FA7-078F-6AD8-D5F5-A9188998F920}"/>
              </a:ext>
            </a:extLst>
          </p:cNvPr>
          <p:cNvSpPr>
            <a:spLocks noGrp="1"/>
          </p:cNvSpPr>
          <p:nvPr>
            <p:ph idx="1"/>
          </p:nvPr>
        </p:nvSpPr>
        <p:spPr/>
        <p:txBody>
          <a:bodyPr/>
          <a:lstStyle/>
          <a:p>
            <a:endParaRPr lang="en-US"/>
          </a:p>
        </p:txBody>
      </p:sp>
      <p:pic>
        <p:nvPicPr>
          <p:cNvPr id="4" name="Picture 3" descr="Picture 3">
            <a:extLst>
              <a:ext uri="{FF2B5EF4-FFF2-40B4-BE49-F238E27FC236}">
                <a16:creationId xmlns:a16="http://schemas.microsoft.com/office/drawing/2014/main" id="{16427369-C8C2-7CE8-0495-50332EE74222}"/>
              </a:ext>
            </a:extLst>
          </p:cNvPr>
          <p:cNvPicPr>
            <a:picLocks noChangeAspect="1"/>
          </p:cNvPicPr>
          <p:nvPr/>
        </p:nvPicPr>
        <p:blipFill>
          <a:blip r:embed="rId2"/>
          <a:stretch>
            <a:fillRect/>
          </a:stretch>
        </p:blipFill>
        <p:spPr>
          <a:xfrm>
            <a:off x="1026047" y="1825624"/>
            <a:ext cx="10053059" cy="4935393"/>
          </a:xfrm>
          <a:prstGeom prst="rect">
            <a:avLst/>
          </a:prstGeom>
          <a:ln w="12700">
            <a:miter lim="400000"/>
          </a:ln>
        </p:spPr>
      </p:pic>
      <p:sp>
        <p:nvSpPr>
          <p:cNvPr id="5" name="Rectangle 4">
            <a:extLst>
              <a:ext uri="{FF2B5EF4-FFF2-40B4-BE49-F238E27FC236}">
                <a16:creationId xmlns:a16="http://schemas.microsoft.com/office/drawing/2014/main" id="{7C6908F7-DAB2-CDE5-C5EB-4EBB49B65DF4}"/>
              </a:ext>
            </a:extLst>
          </p:cNvPr>
          <p:cNvSpPr/>
          <p:nvPr/>
        </p:nvSpPr>
        <p:spPr>
          <a:xfrm>
            <a:off x="2646218" y="3117273"/>
            <a:ext cx="332509" cy="2618509"/>
          </a:xfrm>
          <a:prstGeom prst="rect">
            <a:avLst/>
          </a:prstGeom>
          <a:noFill/>
          <a:ln w="57150">
            <a:solidFill>
              <a:srgbClr val="6EA4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EE7DA990-5112-7A0D-C6BD-38320057C1F9}"/>
              </a:ext>
            </a:extLst>
          </p:cNvPr>
          <p:cNvCxnSpPr>
            <a:cxnSpLocks/>
          </p:cNvCxnSpPr>
          <p:nvPr/>
        </p:nvCxnSpPr>
        <p:spPr>
          <a:xfrm flipV="1">
            <a:off x="2646218" y="4696514"/>
            <a:ext cx="3538825" cy="70695"/>
          </a:xfrm>
          <a:prstGeom prst="line">
            <a:avLst/>
          </a:prstGeom>
          <a:ln w="57150">
            <a:solidFill>
              <a:srgbClr val="6EA494"/>
            </a:solidFill>
            <a:prstDash val="sysDash"/>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CB846C1D-0E37-19A6-3748-6FA65AC2FF73}"/>
              </a:ext>
            </a:extLst>
          </p:cNvPr>
          <p:cNvGrpSpPr/>
          <p:nvPr/>
        </p:nvGrpSpPr>
        <p:grpSpPr>
          <a:xfrm>
            <a:off x="5529383" y="4817730"/>
            <a:ext cx="386644" cy="369332"/>
            <a:chOff x="269015" y="3171686"/>
            <a:chExt cx="386644" cy="369332"/>
          </a:xfrm>
        </p:grpSpPr>
        <p:sp>
          <p:nvSpPr>
            <p:cNvPr id="8" name="TextBox 7">
              <a:extLst>
                <a:ext uri="{FF2B5EF4-FFF2-40B4-BE49-F238E27FC236}">
                  <a16:creationId xmlns:a16="http://schemas.microsoft.com/office/drawing/2014/main" id="{75E90CE5-CA40-B42A-D10E-A763D52E72AB}"/>
                </a:ext>
              </a:extLst>
            </p:cNvPr>
            <p:cNvSpPr txBox="1"/>
            <p:nvPr/>
          </p:nvSpPr>
          <p:spPr>
            <a:xfrm>
              <a:off x="269015" y="3171686"/>
              <a:ext cx="386644" cy="369332"/>
            </a:xfrm>
            <a:prstGeom prst="rect">
              <a:avLst/>
            </a:prstGeom>
            <a:noFill/>
          </p:spPr>
          <p:txBody>
            <a:bodyPr wrap="none" rtlCol="0">
              <a:spAutoFit/>
            </a:bodyPr>
            <a:lstStyle/>
            <a:p>
              <a:r>
                <a:rPr lang="en-US" b="1" dirty="0">
                  <a:solidFill>
                    <a:srgbClr val="6EA494"/>
                  </a:solidFill>
                </a:rPr>
                <a:t>M</a:t>
              </a:r>
            </a:p>
          </p:txBody>
        </p:sp>
        <p:cxnSp>
          <p:nvCxnSpPr>
            <p:cNvPr id="10" name="Straight Connector 9">
              <a:extLst>
                <a:ext uri="{FF2B5EF4-FFF2-40B4-BE49-F238E27FC236}">
                  <a16:creationId xmlns:a16="http://schemas.microsoft.com/office/drawing/2014/main" id="{66A91FB7-5602-F391-923E-D5A2BCB176C2}"/>
                </a:ext>
              </a:extLst>
            </p:cNvPr>
            <p:cNvCxnSpPr/>
            <p:nvPr/>
          </p:nvCxnSpPr>
          <p:spPr>
            <a:xfrm>
              <a:off x="359596" y="3236360"/>
              <a:ext cx="205483" cy="0"/>
            </a:xfrm>
            <a:prstGeom prst="line">
              <a:avLst/>
            </a:prstGeom>
            <a:ln w="38100">
              <a:solidFill>
                <a:srgbClr val="6EA494"/>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0E086B2E-5196-D4D5-7134-AA30B7261DAB}"/>
              </a:ext>
            </a:extLst>
          </p:cNvPr>
          <p:cNvCxnSpPr>
            <a:cxnSpLocks/>
          </p:cNvCxnSpPr>
          <p:nvPr/>
        </p:nvCxnSpPr>
        <p:spPr>
          <a:xfrm flipV="1">
            <a:off x="2646218" y="3223438"/>
            <a:ext cx="3538825" cy="35442"/>
          </a:xfrm>
          <a:prstGeom prst="line">
            <a:avLst/>
          </a:prstGeom>
          <a:ln w="57150">
            <a:solidFill>
              <a:srgbClr val="6EA494"/>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6407B2B-F5B5-7591-7FBB-8B1F60276AB5}"/>
              </a:ext>
            </a:extLst>
          </p:cNvPr>
          <p:cNvSpPr txBox="1"/>
          <p:nvPr/>
        </p:nvSpPr>
        <p:spPr>
          <a:xfrm>
            <a:off x="5016765" y="2817440"/>
            <a:ext cx="699230" cy="369332"/>
          </a:xfrm>
          <a:prstGeom prst="rect">
            <a:avLst/>
          </a:prstGeom>
          <a:noFill/>
        </p:spPr>
        <p:txBody>
          <a:bodyPr wrap="none" rtlCol="0">
            <a:spAutoFit/>
          </a:bodyPr>
          <a:lstStyle/>
          <a:p>
            <a:r>
              <a:rPr lang="en-US" b="1" dirty="0">
                <a:solidFill>
                  <a:srgbClr val="6EA494"/>
                </a:solidFill>
              </a:rPr>
              <a:t>M</a:t>
            </a:r>
            <a:r>
              <a:rPr lang="en-US" b="1" baseline="-25000" dirty="0">
                <a:solidFill>
                  <a:srgbClr val="6EA494"/>
                </a:solidFill>
              </a:rPr>
              <a:t>MAX</a:t>
            </a:r>
            <a:endParaRPr lang="en-US" b="1" dirty="0">
              <a:solidFill>
                <a:srgbClr val="6EA494"/>
              </a:solidFill>
            </a:endParaRPr>
          </a:p>
        </p:txBody>
      </p:sp>
    </p:spTree>
    <p:extLst>
      <p:ext uri="{BB962C8B-B14F-4D97-AF65-F5344CB8AC3E}">
        <p14:creationId xmlns:p14="http://schemas.microsoft.com/office/powerpoint/2010/main" val="246158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par>
                                <p:cTn id="13" presetID="9"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403F53B-E587-AAF8-F1DE-1855693F7185}"/>
              </a:ext>
            </a:extLst>
          </p:cNvPr>
          <p:cNvSpPr>
            <a:spLocks noGrp="1"/>
          </p:cNvSpPr>
          <p:nvPr>
            <p:ph idx="1"/>
          </p:nvPr>
        </p:nvSpPr>
        <p:spPr>
          <a:xfrm>
            <a:off x="5708468" y="1427017"/>
            <a:ext cx="5645331" cy="4749945"/>
          </a:xfrm>
        </p:spPr>
        <p:txBody>
          <a:bodyPr/>
          <a:lstStyle/>
          <a:p>
            <a:r>
              <a:rPr lang="en-US" dirty="0"/>
              <a:t>‘Overyielding’ is a term that comes from crop research.</a:t>
            </a:r>
          </a:p>
          <a:p>
            <a:r>
              <a:rPr lang="en-US" dirty="0"/>
              <a:t>Overyielding: A species mixture (polyculture) produces more biomass than expected from their monocultures.</a:t>
            </a:r>
          </a:p>
        </p:txBody>
      </p:sp>
      <p:sp>
        <p:nvSpPr>
          <p:cNvPr id="4" name="Title 3">
            <a:extLst>
              <a:ext uri="{FF2B5EF4-FFF2-40B4-BE49-F238E27FC236}">
                <a16:creationId xmlns:a16="http://schemas.microsoft.com/office/drawing/2014/main" id="{4522D287-E3FD-3EFE-51B9-050F73BCE940}"/>
              </a:ext>
            </a:extLst>
          </p:cNvPr>
          <p:cNvSpPr>
            <a:spLocks noGrp="1"/>
          </p:cNvSpPr>
          <p:nvPr>
            <p:ph type="title"/>
          </p:nvPr>
        </p:nvSpPr>
        <p:spPr/>
        <p:txBody>
          <a:bodyPr/>
          <a:lstStyle/>
          <a:p>
            <a:r>
              <a:rPr lang="en-US" dirty="0"/>
              <a:t>The concept of overyielding</a:t>
            </a:r>
          </a:p>
        </p:txBody>
      </p:sp>
    </p:spTree>
    <p:extLst>
      <p:ext uri="{BB962C8B-B14F-4D97-AF65-F5344CB8AC3E}">
        <p14:creationId xmlns:p14="http://schemas.microsoft.com/office/powerpoint/2010/main" val="301122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33">
            <a:extLst>
              <a:ext uri="{FF2B5EF4-FFF2-40B4-BE49-F238E27FC236}">
                <a16:creationId xmlns:a16="http://schemas.microsoft.com/office/drawing/2014/main" id="{8689F67A-B791-94E5-E54E-29CE40BCB7EC}"/>
              </a:ext>
            </a:extLst>
          </p:cNvPr>
          <p:cNvSpPr/>
          <p:nvPr/>
        </p:nvSpPr>
        <p:spPr>
          <a:xfrm>
            <a:off x="3762517" y="2313549"/>
            <a:ext cx="5791043" cy="1253829"/>
          </a:xfrm>
          <a:custGeom>
            <a:avLst/>
            <a:gdLst>
              <a:gd name="connsiteX0" fmla="*/ 61338 w 5791043"/>
              <a:gd name="connsiteY0" fmla="*/ 1066960 h 1253829"/>
              <a:gd name="connsiteX1" fmla="*/ 2901519 w 5791043"/>
              <a:gd name="connsiteY1" fmla="*/ 160 h 1253829"/>
              <a:gd name="connsiteX2" fmla="*/ 5727847 w 5791043"/>
              <a:gd name="connsiteY2" fmla="*/ 1150087 h 1253829"/>
              <a:gd name="connsiteX3" fmla="*/ 61338 w 5791043"/>
              <a:gd name="connsiteY3" fmla="*/ 1066960 h 1253829"/>
            </a:gdLst>
            <a:ahLst/>
            <a:cxnLst>
              <a:cxn ang="0">
                <a:pos x="connsiteX0" y="connsiteY0"/>
              </a:cxn>
              <a:cxn ang="0">
                <a:pos x="connsiteX1" y="connsiteY1"/>
              </a:cxn>
              <a:cxn ang="0">
                <a:pos x="connsiteX2" y="connsiteY2"/>
              </a:cxn>
              <a:cxn ang="0">
                <a:pos x="connsiteX3" y="connsiteY3"/>
              </a:cxn>
            </a:cxnLst>
            <a:rect l="l" t="t" r="r" b="b"/>
            <a:pathLst>
              <a:path w="5791043" h="1253829">
                <a:moveTo>
                  <a:pt x="61338" y="1066960"/>
                </a:moveTo>
                <a:cubicBezTo>
                  <a:pt x="-409717" y="875306"/>
                  <a:pt x="1957101" y="-13694"/>
                  <a:pt x="2901519" y="160"/>
                </a:cubicBezTo>
                <a:cubicBezTo>
                  <a:pt x="3845937" y="14014"/>
                  <a:pt x="6205829" y="969978"/>
                  <a:pt x="5727847" y="1150087"/>
                </a:cubicBezTo>
                <a:cubicBezTo>
                  <a:pt x="5249865" y="1330196"/>
                  <a:pt x="532393" y="1258614"/>
                  <a:pt x="61338" y="106696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17D8BEEF-B839-08D9-09B8-FA5E7A48A61A}"/>
              </a:ext>
            </a:extLst>
          </p:cNvPr>
          <p:cNvSpPr/>
          <p:nvPr/>
        </p:nvSpPr>
        <p:spPr>
          <a:xfrm>
            <a:off x="3823855" y="3394364"/>
            <a:ext cx="5708072" cy="1357745"/>
          </a:xfrm>
          <a:custGeom>
            <a:avLst/>
            <a:gdLst>
              <a:gd name="connsiteX0" fmla="*/ 41563 w 5708072"/>
              <a:gd name="connsiteY0" fmla="*/ 0 h 1357745"/>
              <a:gd name="connsiteX1" fmla="*/ 5708072 w 5708072"/>
              <a:gd name="connsiteY1" fmla="*/ 55418 h 1357745"/>
              <a:gd name="connsiteX2" fmla="*/ 5708072 w 5708072"/>
              <a:gd name="connsiteY2" fmla="*/ 1357745 h 1357745"/>
              <a:gd name="connsiteX3" fmla="*/ 0 w 5708072"/>
              <a:gd name="connsiteY3" fmla="*/ 55418 h 1357745"/>
              <a:gd name="connsiteX4" fmla="*/ 41563 w 5708072"/>
              <a:gd name="connsiteY4" fmla="*/ 0 h 1357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8072" h="1357745">
                <a:moveTo>
                  <a:pt x="41563" y="0"/>
                </a:moveTo>
                <a:lnTo>
                  <a:pt x="5708072" y="55418"/>
                </a:lnTo>
                <a:lnTo>
                  <a:pt x="5708072" y="1357745"/>
                </a:lnTo>
                <a:lnTo>
                  <a:pt x="0" y="55418"/>
                </a:lnTo>
                <a:lnTo>
                  <a:pt x="41563" y="0"/>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5FD2F7-D623-FE70-E825-27FB9F426422}"/>
              </a:ext>
            </a:extLst>
          </p:cNvPr>
          <p:cNvSpPr>
            <a:spLocks noGrp="1"/>
          </p:cNvSpPr>
          <p:nvPr>
            <p:ph type="title"/>
          </p:nvPr>
        </p:nvSpPr>
        <p:spPr/>
        <p:txBody>
          <a:bodyPr/>
          <a:lstStyle/>
          <a:p>
            <a:r>
              <a:rPr lang="en-US" dirty="0"/>
              <a:t>Overyielding </a:t>
            </a:r>
          </a:p>
        </p:txBody>
      </p:sp>
      <p:sp>
        <p:nvSpPr>
          <p:cNvPr id="4" name="Rectangle 3">
            <a:extLst>
              <a:ext uri="{FF2B5EF4-FFF2-40B4-BE49-F238E27FC236}">
                <a16:creationId xmlns:a16="http://schemas.microsoft.com/office/drawing/2014/main" id="{7B713D5D-A36B-A697-AE6B-6B114E335D2E}"/>
              </a:ext>
            </a:extLst>
          </p:cNvPr>
          <p:cNvSpPr/>
          <p:nvPr/>
        </p:nvSpPr>
        <p:spPr>
          <a:xfrm>
            <a:off x="3593023" y="2157642"/>
            <a:ext cx="5938904" cy="3442447"/>
          </a:xfrm>
          <a:prstGeom prst="rect">
            <a:avLst/>
          </a:prstGeom>
          <a:noFill/>
          <a:ln w="38100">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3E72076-91B9-B00D-AFBF-47668B8B028C}"/>
              </a:ext>
            </a:extLst>
          </p:cNvPr>
          <p:cNvSpPr txBox="1"/>
          <p:nvPr/>
        </p:nvSpPr>
        <p:spPr>
          <a:xfrm rot="16200000">
            <a:off x="2691345" y="3581716"/>
            <a:ext cx="1217000" cy="461665"/>
          </a:xfrm>
          <a:prstGeom prst="rect">
            <a:avLst/>
          </a:prstGeom>
          <a:noFill/>
        </p:spPr>
        <p:txBody>
          <a:bodyPr wrap="none" rtlCol="0">
            <a:spAutoFit/>
          </a:bodyPr>
          <a:lstStyle/>
          <a:p>
            <a:r>
              <a:rPr lang="en-US" sz="2400" dirty="0">
                <a:solidFill>
                  <a:srgbClr val="445F51"/>
                </a:solidFill>
              </a:rPr>
              <a:t>Biomass</a:t>
            </a:r>
          </a:p>
        </p:txBody>
      </p:sp>
      <p:sp>
        <p:nvSpPr>
          <p:cNvPr id="6" name="TextBox 5">
            <a:extLst>
              <a:ext uri="{FF2B5EF4-FFF2-40B4-BE49-F238E27FC236}">
                <a16:creationId xmlns:a16="http://schemas.microsoft.com/office/drawing/2014/main" id="{B78F7C87-43C0-006E-ACBA-8B41F58D4EEB}"/>
              </a:ext>
            </a:extLst>
          </p:cNvPr>
          <p:cNvSpPr txBox="1"/>
          <p:nvPr/>
        </p:nvSpPr>
        <p:spPr>
          <a:xfrm>
            <a:off x="4472044" y="6262042"/>
            <a:ext cx="3881127" cy="461665"/>
          </a:xfrm>
          <a:prstGeom prst="rect">
            <a:avLst/>
          </a:prstGeom>
          <a:noFill/>
        </p:spPr>
        <p:txBody>
          <a:bodyPr wrap="none" rtlCol="0">
            <a:spAutoFit/>
          </a:bodyPr>
          <a:lstStyle/>
          <a:p>
            <a:r>
              <a:rPr lang="en-US" sz="2400" dirty="0">
                <a:solidFill>
                  <a:srgbClr val="445F51"/>
                </a:solidFill>
              </a:rPr>
              <a:t>Species proportion in mixture</a:t>
            </a:r>
          </a:p>
        </p:txBody>
      </p:sp>
      <p:sp>
        <p:nvSpPr>
          <p:cNvPr id="15" name="TextBox 14">
            <a:extLst>
              <a:ext uri="{FF2B5EF4-FFF2-40B4-BE49-F238E27FC236}">
                <a16:creationId xmlns:a16="http://schemas.microsoft.com/office/drawing/2014/main" id="{66C35AD9-1C1C-D445-39C7-40A8C4C3ACE8}"/>
              </a:ext>
            </a:extLst>
          </p:cNvPr>
          <p:cNvSpPr txBox="1"/>
          <p:nvPr/>
        </p:nvSpPr>
        <p:spPr>
          <a:xfrm>
            <a:off x="2414838" y="5600089"/>
            <a:ext cx="1053494" cy="369332"/>
          </a:xfrm>
          <a:prstGeom prst="rect">
            <a:avLst/>
          </a:prstGeom>
          <a:noFill/>
        </p:spPr>
        <p:txBody>
          <a:bodyPr wrap="none" rtlCol="0">
            <a:spAutoFit/>
          </a:bodyPr>
          <a:lstStyle/>
          <a:p>
            <a:r>
              <a:rPr lang="en-US" dirty="0">
                <a:solidFill>
                  <a:srgbClr val="6EA494"/>
                </a:solidFill>
              </a:rPr>
              <a:t>Species 1</a:t>
            </a:r>
          </a:p>
        </p:txBody>
      </p:sp>
      <p:sp>
        <p:nvSpPr>
          <p:cNvPr id="19" name="TextBox 18">
            <a:extLst>
              <a:ext uri="{FF2B5EF4-FFF2-40B4-BE49-F238E27FC236}">
                <a16:creationId xmlns:a16="http://schemas.microsoft.com/office/drawing/2014/main" id="{E82915B6-C596-079E-2680-78937F7FA493}"/>
              </a:ext>
            </a:extLst>
          </p:cNvPr>
          <p:cNvSpPr txBox="1"/>
          <p:nvPr/>
        </p:nvSpPr>
        <p:spPr>
          <a:xfrm>
            <a:off x="3593023" y="5586018"/>
            <a:ext cx="6270141" cy="400110"/>
          </a:xfrm>
          <a:prstGeom prst="rect">
            <a:avLst/>
          </a:prstGeom>
          <a:noFill/>
        </p:spPr>
        <p:txBody>
          <a:bodyPr wrap="square" rtlCol="0">
            <a:spAutoFit/>
          </a:bodyPr>
          <a:lstStyle/>
          <a:p>
            <a:r>
              <a:rPr lang="en-US" sz="2000" dirty="0">
                <a:solidFill>
                  <a:srgbClr val="445F51"/>
                </a:solidFill>
              </a:rPr>
              <a:t>0		25		50		100</a:t>
            </a:r>
          </a:p>
        </p:txBody>
      </p:sp>
      <p:sp>
        <p:nvSpPr>
          <p:cNvPr id="20" name="TextBox 19">
            <a:extLst>
              <a:ext uri="{FF2B5EF4-FFF2-40B4-BE49-F238E27FC236}">
                <a16:creationId xmlns:a16="http://schemas.microsoft.com/office/drawing/2014/main" id="{5242CDBA-24F2-41B7-B6D3-14A325D9944F}"/>
              </a:ext>
            </a:extLst>
          </p:cNvPr>
          <p:cNvSpPr txBox="1"/>
          <p:nvPr/>
        </p:nvSpPr>
        <p:spPr>
          <a:xfrm>
            <a:off x="3593022" y="5909963"/>
            <a:ext cx="6270141" cy="400110"/>
          </a:xfrm>
          <a:prstGeom prst="rect">
            <a:avLst/>
          </a:prstGeom>
          <a:noFill/>
        </p:spPr>
        <p:txBody>
          <a:bodyPr wrap="square" rtlCol="0">
            <a:spAutoFit/>
          </a:bodyPr>
          <a:lstStyle/>
          <a:p>
            <a:r>
              <a:rPr lang="en-US" sz="2000" dirty="0">
                <a:solidFill>
                  <a:srgbClr val="445F51"/>
                </a:solidFill>
              </a:rPr>
              <a:t>100		50		25		0</a:t>
            </a:r>
          </a:p>
        </p:txBody>
      </p:sp>
      <p:sp>
        <p:nvSpPr>
          <p:cNvPr id="21" name="Oval 20">
            <a:extLst>
              <a:ext uri="{FF2B5EF4-FFF2-40B4-BE49-F238E27FC236}">
                <a16:creationId xmlns:a16="http://schemas.microsoft.com/office/drawing/2014/main" id="{C6FB7DFA-1978-6084-DE33-7F5F0080F6A2}"/>
              </a:ext>
            </a:extLst>
          </p:cNvPr>
          <p:cNvSpPr>
            <a:spLocks noChangeAspect="1"/>
          </p:cNvSpPr>
          <p:nvPr/>
        </p:nvSpPr>
        <p:spPr>
          <a:xfrm>
            <a:off x="9233097" y="4594005"/>
            <a:ext cx="216000" cy="216000"/>
          </a:xfrm>
          <a:prstGeom prst="ellipse">
            <a:avLst/>
          </a:prstGeom>
          <a:solidFill>
            <a:srgbClr val="6EA494"/>
          </a:solidFill>
          <a:ln>
            <a:solidFill>
              <a:srgbClr val="6EA4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261D4B2-AC23-2DF5-3C3E-188A988380C1}"/>
              </a:ext>
            </a:extLst>
          </p:cNvPr>
          <p:cNvSpPr txBox="1"/>
          <p:nvPr/>
        </p:nvSpPr>
        <p:spPr>
          <a:xfrm>
            <a:off x="2414837" y="5934411"/>
            <a:ext cx="1053494" cy="369332"/>
          </a:xfrm>
          <a:prstGeom prst="rect">
            <a:avLst/>
          </a:prstGeom>
          <a:noFill/>
        </p:spPr>
        <p:txBody>
          <a:bodyPr wrap="none" rtlCol="0">
            <a:spAutoFit/>
          </a:bodyPr>
          <a:lstStyle/>
          <a:p>
            <a:r>
              <a:rPr lang="en-US" dirty="0">
                <a:solidFill>
                  <a:schemeClr val="accent4">
                    <a:lumMod val="75000"/>
                  </a:schemeClr>
                </a:solidFill>
              </a:rPr>
              <a:t>Species 2</a:t>
            </a:r>
          </a:p>
        </p:txBody>
      </p:sp>
      <p:sp>
        <p:nvSpPr>
          <p:cNvPr id="23" name="Oval 22">
            <a:extLst>
              <a:ext uri="{FF2B5EF4-FFF2-40B4-BE49-F238E27FC236}">
                <a16:creationId xmlns:a16="http://schemas.microsoft.com/office/drawing/2014/main" id="{F9B05AD4-BEC1-37DB-52A4-698A5B628093}"/>
              </a:ext>
            </a:extLst>
          </p:cNvPr>
          <p:cNvSpPr>
            <a:spLocks noChangeAspect="1"/>
          </p:cNvSpPr>
          <p:nvPr/>
        </p:nvSpPr>
        <p:spPr>
          <a:xfrm>
            <a:off x="3655369" y="3368381"/>
            <a:ext cx="216000" cy="216000"/>
          </a:xfrm>
          <a:prstGeom prst="ellipse">
            <a:avLst/>
          </a:prstGeom>
          <a:solidFill>
            <a:schemeClr val="accent4">
              <a:lumMod val="75000"/>
            </a:schemeClr>
          </a:solidFill>
          <a:ln>
            <a:solidFill>
              <a:srgbClr val="5579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1784B263-4B51-9C2C-64E9-08D94D784976}"/>
              </a:ext>
            </a:extLst>
          </p:cNvPr>
          <p:cNvCxnSpPr>
            <a:stCxn id="23" idx="6"/>
            <a:endCxn id="21" idx="2"/>
          </p:cNvCxnSpPr>
          <p:nvPr/>
        </p:nvCxnSpPr>
        <p:spPr>
          <a:xfrm>
            <a:off x="3871369" y="3476381"/>
            <a:ext cx="5361728" cy="1225624"/>
          </a:xfrm>
          <a:prstGeom prst="line">
            <a:avLst/>
          </a:prstGeom>
          <a:ln w="1016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2EBC054-1AB3-CF98-CC70-7889856D7793}"/>
              </a:ext>
            </a:extLst>
          </p:cNvPr>
          <p:cNvSpPr txBox="1"/>
          <p:nvPr/>
        </p:nvSpPr>
        <p:spPr>
          <a:xfrm>
            <a:off x="7709469" y="4614967"/>
            <a:ext cx="1287404" cy="369332"/>
          </a:xfrm>
          <a:prstGeom prst="rect">
            <a:avLst/>
          </a:prstGeom>
          <a:noFill/>
        </p:spPr>
        <p:txBody>
          <a:bodyPr wrap="none" rtlCol="0">
            <a:spAutoFit/>
          </a:bodyPr>
          <a:lstStyle/>
          <a:p>
            <a:r>
              <a:rPr lang="en-US" dirty="0">
                <a:solidFill>
                  <a:schemeClr val="bg2">
                    <a:lumMod val="50000"/>
                  </a:schemeClr>
                </a:solidFill>
              </a:rPr>
              <a:t>Expectation</a:t>
            </a:r>
          </a:p>
        </p:txBody>
      </p:sp>
      <p:sp>
        <p:nvSpPr>
          <p:cNvPr id="28" name="Oval 27">
            <a:extLst>
              <a:ext uri="{FF2B5EF4-FFF2-40B4-BE49-F238E27FC236}">
                <a16:creationId xmlns:a16="http://schemas.microsoft.com/office/drawing/2014/main" id="{00841853-61D8-A00B-152C-12D35983C2AF}"/>
              </a:ext>
            </a:extLst>
          </p:cNvPr>
          <p:cNvSpPr>
            <a:spLocks noChangeAspect="1"/>
          </p:cNvSpPr>
          <p:nvPr/>
        </p:nvSpPr>
        <p:spPr>
          <a:xfrm>
            <a:off x="7338233" y="3756272"/>
            <a:ext cx="216000" cy="216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04AFA3A0-160F-0A88-6D12-2F44A0A5B72D}"/>
              </a:ext>
            </a:extLst>
          </p:cNvPr>
          <p:cNvCxnSpPr>
            <a:cxnSpLocks/>
            <a:stCxn id="23" idx="7"/>
          </p:cNvCxnSpPr>
          <p:nvPr/>
        </p:nvCxnSpPr>
        <p:spPr>
          <a:xfrm>
            <a:off x="3839737" y="3400013"/>
            <a:ext cx="5676374" cy="67320"/>
          </a:xfrm>
          <a:prstGeom prst="line">
            <a:avLst/>
          </a:prstGeom>
          <a:ln w="57150">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BEC58F14-337E-48D3-D602-DDD480A47F16}"/>
              </a:ext>
            </a:extLst>
          </p:cNvPr>
          <p:cNvSpPr txBox="1"/>
          <p:nvPr/>
        </p:nvSpPr>
        <p:spPr>
          <a:xfrm>
            <a:off x="8097336" y="3861008"/>
            <a:ext cx="1366593" cy="369332"/>
          </a:xfrm>
          <a:prstGeom prst="rect">
            <a:avLst/>
          </a:prstGeom>
          <a:noFill/>
        </p:spPr>
        <p:txBody>
          <a:bodyPr wrap="none" rtlCol="0">
            <a:spAutoFit/>
          </a:bodyPr>
          <a:lstStyle/>
          <a:p>
            <a:r>
              <a:rPr lang="en-US" dirty="0">
                <a:solidFill>
                  <a:schemeClr val="accent2">
                    <a:lumMod val="75000"/>
                  </a:schemeClr>
                </a:solidFill>
              </a:rPr>
              <a:t>Overyielding</a:t>
            </a:r>
          </a:p>
        </p:txBody>
      </p:sp>
      <p:sp>
        <p:nvSpPr>
          <p:cNvPr id="35" name="Oval 34">
            <a:extLst>
              <a:ext uri="{FF2B5EF4-FFF2-40B4-BE49-F238E27FC236}">
                <a16:creationId xmlns:a16="http://schemas.microsoft.com/office/drawing/2014/main" id="{6CA12D11-218F-01DC-E29C-2262F3CF48FB}"/>
              </a:ext>
            </a:extLst>
          </p:cNvPr>
          <p:cNvSpPr>
            <a:spLocks noChangeAspect="1"/>
          </p:cNvSpPr>
          <p:nvPr/>
        </p:nvSpPr>
        <p:spPr>
          <a:xfrm>
            <a:off x="7338233" y="2856417"/>
            <a:ext cx="216000" cy="216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DE3FE02B-9573-C59C-8FE7-0884EDEE7178}"/>
              </a:ext>
            </a:extLst>
          </p:cNvPr>
          <p:cNvSpPr txBox="1"/>
          <p:nvPr/>
        </p:nvSpPr>
        <p:spPr>
          <a:xfrm>
            <a:off x="5243647" y="2617297"/>
            <a:ext cx="1484445" cy="646331"/>
          </a:xfrm>
          <a:prstGeom prst="rect">
            <a:avLst/>
          </a:prstGeom>
          <a:noFill/>
        </p:spPr>
        <p:txBody>
          <a:bodyPr wrap="none" rtlCol="0">
            <a:spAutoFit/>
          </a:bodyPr>
          <a:lstStyle/>
          <a:p>
            <a:r>
              <a:rPr lang="en-US" dirty="0">
                <a:solidFill>
                  <a:schemeClr val="accent6">
                    <a:lumMod val="50000"/>
                  </a:schemeClr>
                </a:solidFill>
              </a:rPr>
              <a:t>Transgressive </a:t>
            </a:r>
          </a:p>
          <a:p>
            <a:r>
              <a:rPr lang="en-US" dirty="0">
                <a:solidFill>
                  <a:schemeClr val="accent6">
                    <a:lumMod val="50000"/>
                  </a:schemeClr>
                </a:solidFill>
              </a:rPr>
              <a:t>overyielding</a:t>
            </a:r>
          </a:p>
        </p:txBody>
      </p:sp>
      <p:sp>
        <p:nvSpPr>
          <p:cNvPr id="37" name="Rectangle 36">
            <a:extLst>
              <a:ext uri="{FF2B5EF4-FFF2-40B4-BE49-F238E27FC236}">
                <a16:creationId xmlns:a16="http://schemas.microsoft.com/office/drawing/2014/main" id="{86418C65-AC6E-03F9-4466-A8B7996144F2}"/>
              </a:ext>
            </a:extLst>
          </p:cNvPr>
          <p:cNvSpPr/>
          <p:nvPr/>
        </p:nvSpPr>
        <p:spPr>
          <a:xfrm>
            <a:off x="2414837" y="5655509"/>
            <a:ext cx="7448326" cy="703654"/>
          </a:xfrm>
          <a:prstGeom prst="rect">
            <a:avLst/>
          </a:prstGeom>
          <a:noFill/>
          <a:ln w="666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83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dissolv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dissolv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dissolve">
                                      <p:cBhvr>
                                        <p:cTn id="20" dur="500"/>
                                        <p:tgtEl>
                                          <p:spTgt spid="3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dissolve">
                                      <p:cBhvr>
                                        <p:cTn id="25" dur="500"/>
                                        <p:tgtEl>
                                          <p:spTgt spid="33"/>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dissolve">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dissolve">
                                      <p:cBhvr>
                                        <p:cTn id="33" dur="500"/>
                                        <p:tgtEl>
                                          <p:spTgt spid="3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dissolve">
                                      <p:cBhvr>
                                        <p:cTn id="38" dur="500"/>
                                        <p:tgtEl>
                                          <p:spTgt spid="36"/>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dissolve">
                                      <p:cBhvr>
                                        <p:cTn id="41" dur="500"/>
                                        <p:tgtEl>
                                          <p:spTgt spid="34"/>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dissolve">
                                      <p:cBhvr>
                                        <p:cTn id="4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2" grpId="0" animBg="1"/>
      <p:bldP spid="26" grpId="0"/>
      <p:bldP spid="28" grpId="0" animBg="1"/>
      <p:bldP spid="33" grpId="0"/>
      <p:bldP spid="35" grpId="0" animBg="1"/>
      <p:bldP spid="36" grpId="0"/>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1</a:t>
            </a:r>
          </a:p>
        </p:txBody>
      </p:sp>
      <p:sp>
        <p:nvSpPr>
          <p:cNvPr id="3" name="Content Placeholder 2"/>
          <p:cNvSpPr>
            <a:spLocks noGrp="1"/>
          </p:cNvSpPr>
          <p:nvPr>
            <p:ph idx="1"/>
          </p:nvPr>
        </p:nvSpPr>
        <p:spPr/>
        <p:txBody>
          <a:bodyPr/>
          <a:lstStyle/>
          <a:p>
            <a:r>
              <a:rPr lang="en-US" dirty="0"/>
              <a:t>Use the files on </a:t>
            </a:r>
            <a:r>
              <a:rPr lang="en-US" dirty="0" err="1"/>
              <a:t>github</a:t>
            </a:r>
            <a:r>
              <a:rPr lang="en-US" dirty="0"/>
              <a:t> to analyze the relationship between diversity and function, and to see if there is overyielding.</a:t>
            </a:r>
          </a:p>
        </p:txBody>
      </p:sp>
      <p:pic>
        <p:nvPicPr>
          <p:cNvPr id="4" name="Picture 3"/>
          <p:cNvPicPr>
            <a:picLocks noChangeAspect="1"/>
          </p:cNvPicPr>
          <p:nvPr/>
        </p:nvPicPr>
        <p:blipFill>
          <a:blip r:embed="rId2"/>
          <a:stretch>
            <a:fillRect/>
          </a:stretch>
        </p:blipFill>
        <p:spPr>
          <a:xfrm>
            <a:off x="8926946" y="3880283"/>
            <a:ext cx="2032000" cy="2806700"/>
          </a:xfrm>
          <a:prstGeom prst="rect">
            <a:avLst/>
          </a:prstGeom>
        </p:spPr>
      </p:pic>
    </p:spTree>
    <p:extLst>
      <p:ext uri="{BB962C8B-B14F-4D97-AF65-F5344CB8AC3E}">
        <p14:creationId xmlns:p14="http://schemas.microsoft.com/office/powerpoint/2010/main" val="745100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3B8E3-B5B2-8EF9-3ABB-3A823F610E5F}"/>
              </a:ext>
            </a:extLst>
          </p:cNvPr>
          <p:cNvSpPr>
            <a:spLocks noGrp="1"/>
          </p:cNvSpPr>
          <p:nvPr>
            <p:ph type="title"/>
          </p:nvPr>
        </p:nvSpPr>
        <p:spPr/>
        <p:txBody>
          <a:bodyPr>
            <a:normAutofit/>
          </a:bodyPr>
          <a:lstStyle/>
          <a:p>
            <a:r>
              <a:rPr lang="en-US" sz="3600" dirty="0"/>
              <a:t>Population dynamics and species interactions make it difficult to observe this</a:t>
            </a:r>
          </a:p>
        </p:txBody>
      </p:sp>
      <p:pic>
        <p:nvPicPr>
          <p:cNvPr id="6" name="Picture 5" descr="Picture 4">
            <a:extLst>
              <a:ext uri="{FF2B5EF4-FFF2-40B4-BE49-F238E27FC236}">
                <a16:creationId xmlns:a16="http://schemas.microsoft.com/office/drawing/2014/main" id="{03781B11-E3F5-CFDF-E1B3-5D61E49F280E}"/>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1781739" y="1873592"/>
            <a:ext cx="1337002" cy="1846687"/>
          </a:xfrm>
          <a:prstGeom prst="rect">
            <a:avLst/>
          </a:prstGeom>
          <a:ln w="12700">
            <a:miter lim="400000"/>
          </a:ln>
        </p:spPr>
      </p:pic>
      <p:pic>
        <p:nvPicPr>
          <p:cNvPr id="7" name="Picture 6" descr="Picture 4">
            <a:extLst>
              <a:ext uri="{FF2B5EF4-FFF2-40B4-BE49-F238E27FC236}">
                <a16:creationId xmlns:a16="http://schemas.microsoft.com/office/drawing/2014/main" id="{6DD322AE-A4B1-A0D5-3A49-1FAF62A1D42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2487608" y="1816768"/>
            <a:ext cx="1337002" cy="1846687"/>
          </a:xfrm>
          <a:prstGeom prst="rect">
            <a:avLst/>
          </a:prstGeom>
          <a:ln w="12700">
            <a:miter lim="400000"/>
          </a:ln>
        </p:spPr>
      </p:pic>
      <p:pic>
        <p:nvPicPr>
          <p:cNvPr id="8" name="Picture 7" descr="Picture 4">
            <a:extLst>
              <a:ext uri="{FF2B5EF4-FFF2-40B4-BE49-F238E27FC236}">
                <a16:creationId xmlns:a16="http://schemas.microsoft.com/office/drawing/2014/main" id="{6998AB43-838C-598B-E70F-7D4EFFD3021A}"/>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3096453" y="1888908"/>
            <a:ext cx="1337002" cy="1846687"/>
          </a:xfrm>
          <a:prstGeom prst="rect">
            <a:avLst/>
          </a:prstGeom>
          <a:ln w="12700">
            <a:miter lim="400000"/>
          </a:ln>
        </p:spPr>
      </p:pic>
      <p:pic>
        <p:nvPicPr>
          <p:cNvPr id="10" name="Picture 49" descr="Picture 49">
            <a:extLst>
              <a:ext uri="{FF2B5EF4-FFF2-40B4-BE49-F238E27FC236}">
                <a16:creationId xmlns:a16="http://schemas.microsoft.com/office/drawing/2014/main" id="{696FBD1D-8FA6-153D-0F3E-C48D561897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58886" y="4259219"/>
            <a:ext cx="885885" cy="1030786"/>
          </a:xfrm>
          <a:prstGeom prst="rect">
            <a:avLst/>
          </a:prstGeom>
          <a:ln w="12700">
            <a:miter lim="400000"/>
          </a:ln>
        </p:spPr>
      </p:pic>
      <p:pic>
        <p:nvPicPr>
          <p:cNvPr id="11" name="Picture 53" descr="Picture 53">
            <a:extLst>
              <a:ext uri="{FF2B5EF4-FFF2-40B4-BE49-F238E27FC236}">
                <a16:creationId xmlns:a16="http://schemas.microsoft.com/office/drawing/2014/main" id="{51954A71-BEF9-2375-B75F-7640DE8017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67875" y="4259219"/>
            <a:ext cx="885885" cy="1030786"/>
          </a:xfrm>
          <a:prstGeom prst="rect">
            <a:avLst/>
          </a:prstGeom>
          <a:ln w="12700">
            <a:miter lim="400000"/>
          </a:ln>
        </p:spPr>
      </p:pic>
      <p:pic>
        <p:nvPicPr>
          <p:cNvPr id="12" name="Picture 54" descr="Picture 54">
            <a:extLst>
              <a:ext uri="{FF2B5EF4-FFF2-40B4-BE49-F238E27FC236}">
                <a16:creationId xmlns:a16="http://schemas.microsoft.com/office/drawing/2014/main" id="{3A416C38-FFC3-C2CE-FC83-3541A5F359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18739" y="4259219"/>
            <a:ext cx="885885" cy="1030786"/>
          </a:xfrm>
          <a:prstGeom prst="rect">
            <a:avLst/>
          </a:prstGeom>
          <a:ln w="12700">
            <a:miter lim="400000"/>
          </a:ln>
        </p:spPr>
      </p:pic>
      <p:sp>
        <p:nvSpPr>
          <p:cNvPr id="15" name="Oval 14">
            <a:extLst>
              <a:ext uri="{FF2B5EF4-FFF2-40B4-BE49-F238E27FC236}">
                <a16:creationId xmlns:a16="http://schemas.microsoft.com/office/drawing/2014/main" id="{ACF07BDE-7DDC-E633-DD98-4917120F4FEB}"/>
              </a:ext>
            </a:extLst>
          </p:cNvPr>
          <p:cNvSpPr>
            <a:spLocks noChangeAspect="1"/>
          </p:cNvSpPr>
          <p:nvPr/>
        </p:nvSpPr>
        <p:spPr>
          <a:xfrm>
            <a:off x="1169739" y="2460258"/>
            <a:ext cx="612000" cy="612000"/>
          </a:xfrm>
          <a:prstGeom prst="ellipse">
            <a:avLst/>
          </a:prstGeom>
          <a:solidFill>
            <a:schemeClr val="bg1"/>
          </a:solidFill>
          <a:ln>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445F51"/>
                </a:solidFill>
              </a:rPr>
              <a:t>1</a:t>
            </a:r>
          </a:p>
        </p:txBody>
      </p:sp>
      <p:sp>
        <p:nvSpPr>
          <p:cNvPr id="16" name="Oval 15">
            <a:extLst>
              <a:ext uri="{FF2B5EF4-FFF2-40B4-BE49-F238E27FC236}">
                <a16:creationId xmlns:a16="http://schemas.microsoft.com/office/drawing/2014/main" id="{D774BD0F-FA3C-790E-003C-DE13342ECCAE}"/>
              </a:ext>
            </a:extLst>
          </p:cNvPr>
          <p:cNvSpPr>
            <a:spLocks noChangeAspect="1"/>
          </p:cNvSpPr>
          <p:nvPr/>
        </p:nvSpPr>
        <p:spPr>
          <a:xfrm>
            <a:off x="1169739" y="4475223"/>
            <a:ext cx="612000" cy="612000"/>
          </a:xfrm>
          <a:prstGeom prst="ellipse">
            <a:avLst/>
          </a:prstGeom>
          <a:solidFill>
            <a:schemeClr val="bg1"/>
          </a:solidFill>
          <a:ln>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445F51"/>
                </a:solidFill>
              </a:rPr>
              <a:t>2</a:t>
            </a:r>
          </a:p>
        </p:txBody>
      </p:sp>
      <p:sp>
        <p:nvSpPr>
          <p:cNvPr id="17" name="TextBox 16">
            <a:extLst>
              <a:ext uri="{FF2B5EF4-FFF2-40B4-BE49-F238E27FC236}">
                <a16:creationId xmlns:a16="http://schemas.microsoft.com/office/drawing/2014/main" id="{D341EF92-93BB-EB83-B1A0-EC5452EEBBFC}"/>
              </a:ext>
            </a:extLst>
          </p:cNvPr>
          <p:cNvSpPr txBox="1"/>
          <p:nvPr/>
        </p:nvSpPr>
        <p:spPr>
          <a:xfrm>
            <a:off x="5948167" y="2460258"/>
            <a:ext cx="2254400" cy="461665"/>
          </a:xfrm>
          <a:prstGeom prst="rect">
            <a:avLst/>
          </a:prstGeom>
          <a:noFill/>
        </p:spPr>
        <p:txBody>
          <a:bodyPr wrap="none" rtlCol="0">
            <a:spAutoFit/>
          </a:bodyPr>
          <a:lstStyle/>
          <a:p>
            <a:r>
              <a:rPr lang="en-US" sz="2400" dirty="0">
                <a:solidFill>
                  <a:schemeClr val="bg1"/>
                </a:solidFill>
              </a:rPr>
              <a:t>The assumption:</a:t>
            </a:r>
          </a:p>
        </p:txBody>
      </p:sp>
      <p:pic>
        <p:nvPicPr>
          <p:cNvPr id="18" name="Picture 17" descr="Picture 4">
            <a:extLst>
              <a:ext uri="{FF2B5EF4-FFF2-40B4-BE49-F238E27FC236}">
                <a16:creationId xmlns:a16="http://schemas.microsoft.com/office/drawing/2014/main" id="{8DE7CC70-11B9-6E84-11D1-2DA4225491A8}"/>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8209411" y="1521598"/>
            <a:ext cx="1337002" cy="1846687"/>
          </a:xfrm>
          <a:prstGeom prst="rect">
            <a:avLst/>
          </a:prstGeom>
          <a:ln w="12700">
            <a:miter lim="400000"/>
          </a:ln>
        </p:spPr>
      </p:pic>
      <p:pic>
        <p:nvPicPr>
          <p:cNvPr id="19" name="Picture 18" descr="Picture 4">
            <a:extLst>
              <a:ext uri="{FF2B5EF4-FFF2-40B4-BE49-F238E27FC236}">
                <a16:creationId xmlns:a16="http://schemas.microsoft.com/office/drawing/2014/main" id="{C122C5BC-7EEC-0C1A-5023-3F88202817E4}"/>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8915280" y="1464774"/>
            <a:ext cx="1337002" cy="1846687"/>
          </a:xfrm>
          <a:prstGeom prst="rect">
            <a:avLst/>
          </a:prstGeom>
          <a:ln w="12700">
            <a:miter lim="400000"/>
          </a:ln>
        </p:spPr>
      </p:pic>
      <p:pic>
        <p:nvPicPr>
          <p:cNvPr id="20" name="Picture 19" descr="Picture 4">
            <a:extLst>
              <a:ext uri="{FF2B5EF4-FFF2-40B4-BE49-F238E27FC236}">
                <a16:creationId xmlns:a16="http://schemas.microsoft.com/office/drawing/2014/main" id="{BBAD77E9-6C94-803C-722C-37463EE4A6EE}"/>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9524125" y="1536914"/>
            <a:ext cx="1337002" cy="1846687"/>
          </a:xfrm>
          <a:prstGeom prst="rect">
            <a:avLst/>
          </a:prstGeom>
          <a:ln w="12700">
            <a:miter lim="400000"/>
          </a:ln>
        </p:spPr>
      </p:pic>
      <p:pic>
        <p:nvPicPr>
          <p:cNvPr id="21" name="Picture 49" descr="Picture 49">
            <a:extLst>
              <a:ext uri="{FF2B5EF4-FFF2-40B4-BE49-F238E27FC236}">
                <a16:creationId xmlns:a16="http://schemas.microsoft.com/office/drawing/2014/main" id="{DFE72368-EE59-13B2-269C-D2164B8440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21441" y="2458930"/>
            <a:ext cx="885885" cy="1030786"/>
          </a:xfrm>
          <a:prstGeom prst="rect">
            <a:avLst/>
          </a:prstGeom>
          <a:ln w="12700">
            <a:miter lim="400000"/>
          </a:ln>
        </p:spPr>
      </p:pic>
      <p:pic>
        <p:nvPicPr>
          <p:cNvPr id="22" name="Picture 53" descr="Picture 53">
            <a:extLst>
              <a:ext uri="{FF2B5EF4-FFF2-40B4-BE49-F238E27FC236}">
                <a16:creationId xmlns:a16="http://schemas.microsoft.com/office/drawing/2014/main" id="{8B5F68BB-F64E-DF11-58DB-DCF086969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30430" y="2458930"/>
            <a:ext cx="885885" cy="1030786"/>
          </a:xfrm>
          <a:prstGeom prst="rect">
            <a:avLst/>
          </a:prstGeom>
          <a:ln w="12700">
            <a:miter lim="400000"/>
          </a:ln>
        </p:spPr>
      </p:pic>
      <p:pic>
        <p:nvPicPr>
          <p:cNvPr id="23" name="Picture 54" descr="Picture 54">
            <a:extLst>
              <a:ext uri="{FF2B5EF4-FFF2-40B4-BE49-F238E27FC236}">
                <a16:creationId xmlns:a16="http://schemas.microsoft.com/office/drawing/2014/main" id="{F254CB35-4443-D937-63D0-D47EC32C91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81294" y="2458930"/>
            <a:ext cx="885885" cy="1030786"/>
          </a:xfrm>
          <a:prstGeom prst="rect">
            <a:avLst/>
          </a:prstGeom>
          <a:ln w="12700">
            <a:miter lim="400000"/>
          </a:ln>
        </p:spPr>
      </p:pic>
      <p:sp>
        <p:nvSpPr>
          <p:cNvPr id="24" name="TextBox 23">
            <a:extLst>
              <a:ext uri="{FF2B5EF4-FFF2-40B4-BE49-F238E27FC236}">
                <a16:creationId xmlns:a16="http://schemas.microsoft.com/office/drawing/2014/main" id="{C5AC0AE1-2BAD-B8F5-4969-D9549E43D361}"/>
              </a:ext>
            </a:extLst>
          </p:cNvPr>
          <p:cNvSpPr txBox="1"/>
          <p:nvPr/>
        </p:nvSpPr>
        <p:spPr>
          <a:xfrm>
            <a:off x="5948167" y="4573158"/>
            <a:ext cx="1589666" cy="461665"/>
          </a:xfrm>
          <a:prstGeom prst="rect">
            <a:avLst/>
          </a:prstGeom>
          <a:noFill/>
        </p:spPr>
        <p:txBody>
          <a:bodyPr wrap="none" rtlCol="0">
            <a:spAutoFit/>
          </a:bodyPr>
          <a:lstStyle/>
          <a:p>
            <a:r>
              <a:rPr lang="en-US" sz="2400" dirty="0">
                <a:solidFill>
                  <a:schemeClr val="bg1"/>
                </a:solidFill>
              </a:rPr>
              <a:t>The reality:</a:t>
            </a:r>
          </a:p>
        </p:txBody>
      </p:sp>
      <p:pic>
        <p:nvPicPr>
          <p:cNvPr id="25" name="Picture 24" descr="Picture 4">
            <a:extLst>
              <a:ext uri="{FF2B5EF4-FFF2-40B4-BE49-F238E27FC236}">
                <a16:creationId xmlns:a16="http://schemas.microsoft.com/office/drawing/2014/main" id="{3E637222-0837-D127-3883-EF75AC3D71E9}"/>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8209411" y="3634498"/>
            <a:ext cx="1337002" cy="1846687"/>
          </a:xfrm>
          <a:prstGeom prst="rect">
            <a:avLst/>
          </a:prstGeom>
          <a:ln w="12700">
            <a:miter lim="400000"/>
          </a:ln>
        </p:spPr>
      </p:pic>
      <p:pic>
        <p:nvPicPr>
          <p:cNvPr id="26" name="Picture 25" descr="Picture 4">
            <a:extLst>
              <a:ext uri="{FF2B5EF4-FFF2-40B4-BE49-F238E27FC236}">
                <a16:creationId xmlns:a16="http://schemas.microsoft.com/office/drawing/2014/main" id="{8D5A42EB-4EF3-A8A7-E905-B91A5E9E04FE}"/>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8915280" y="3577674"/>
            <a:ext cx="1337002" cy="1846687"/>
          </a:xfrm>
          <a:prstGeom prst="rect">
            <a:avLst/>
          </a:prstGeom>
          <a:ln w="12700">
            <a:miter lim="400000"/>
          </a:ln>
        </p:spPr>
      </p:pic>
      <p:pic>
        <p:nvPicPr>
          <p:cNvPr id="27" name="Picture 26" descr="Picture 4">
            <a:extLst>
              <a:ext uri="{FF2B5EF4-FFF2-40B4-BE49-F238E27FC236}">
                <a16:creationId xmlns:a16="http://schemas.microsoft.com/office/drawing/2014/main" id="{77437C24-9B07-C901-C04B-5D49ACF74A49}"/>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9524125" y="3649814"/>
            <a:ext cx="1337002" cy="1846687"/>
          </a:xfrm>
          <a:prstGeom prst="rect">
            <a:avLst/>
          </a:prstGeom>
          <a:ln w="12700">
            <a:miter lim="400000"/>
          </a:ln>
        </p:spPr>
      </p:pic>
      <p:pic>
        <p:nvPicPr>
          <p:cNvPr id="28" name="Picture 49" descr="Picture 49">
            <a:extLst>
              <a:ext uri="{FF2B5EF4-FFF2-40B4-BE49-F238E27FC236}">
                <a16:creationId xmlns:a16="http://schemas.microsoft.com/office/drawing/2014/main" id="{E29EDE20-DE92-0979-B5C7-96EB828A3D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21442" y="4819510"/>
            <a:ext cx="673022" cy="783106"/>
          </a:xfrm>
          <a:prstGeom prst="rect">
            <a:avLst/>
          </a:prstGeom>
          <a:ln w="12700">
            <a:miter lim="400000"/>
          </a:ln>
        </p:spPr>
      </p:pic>
      <p:pic>
        <p:nvPicPr>
          <p:cNvPr id="30" name="Picture 54" descr="Picture 54">
            <a:extLst>
              <a:ext uri="{FF2B5EF4-FFF2-40B4-BE49-F238E27FC236}">
                <a16:creationId xmlns:a16="http://schemas.microsoft.com/office/drawing/2014/main" id="{F2B50D95-844C-246E-7755-E5D32A5140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21932" y="4778774"/>
            <a:ext cx="673023" cy="783107"/>
          </a:xfrm>
          <a:prstGeom prst="rect">
            <a:avLst/>
          </a:prstGeom>
          <a:ln w="12700">
            <a:miter lim="400000"/>
          </a:ln>
        </p:spPr>
      </p:pic>
    </p:spTree>
    <p:extLst>
      <p:ext uri="{BB962C8B-B14F-4D97-AF65-F5344CB8AC3E}">
        <p14:creationId xmlns:p14="http://schemas.microsoft.com/office/powerpoint/2010/main" val="278368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9" presetClass="entr" fill="hold" grpId="0" nodeType="withEffect">
                                  <p:stCondLst>
                                    <p:cond delay="0"/>
                                  </p:stCondLst>
                                  <p:iterate>
                                    <p:tmAbs val="0"/>
                                  </p:iterate>
                                  <p:childTnLst>
                                    <p:set>
                                      <p:cBhvr>
                                        <p:cTn id="9" fill="hold"/>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fill="hold" grpId="0" nodeType="withEffect">
                                  <p:stCondLst>
                                    <p:cond delay="0"/>
                                  </p:stCondLst>
                                  <p:iterate>
                                    <p:tmAbs val="0"/>
                                  </p:iterate>
                                  <p:childTnLst>
                                    <p:set>
                                      <p:cBhvr>
                                        <p:cTn id="12" fill="hold"/>
                                        <p:tgtEl>
                                          <p:spTgt spid="11"/>
                                        </p:tgtEl>
                                        <p:attrNameLst>
                                          <p:attrName>style.visibility</p:attrName>
                                        </p:attrNameLst>
                                      </p:cBhvr>
                                      <p:to>
                                        <p:strVal val="visible"/>
                                      </p:to>
                                    </p:set>
                                    <p:animEffect transition="in" filter="dissolve">
                                      <p:cBhvr>
                                        <p:cTn id="13" dur="500"/>
                                        <p:tgtEl>
                                          <p:spTgt spid="11"/>
                                        </p:tgtEl>
                                      </p:cBhvr>
                                    </p:animEffect>
                                  </p:childTnLst>
                                </p:cTn>
                              </p:par>
                              <p:par>
                                <p:cTn id="14" presetID="9" presetClass="entr" fill="hold" grpId="0" nodeType="withEffect">
                                  <p:stCondLst>
                                    <p:cond delay="0"/>
                                  </p:stCondLst>
                                  <p:iterate>
                                    <p:tmAbs val="0"/>
                                  </p:iterate>
                                  <p:childTnLst>
                                    <p:set>
                                      <p:cBhvr>
                                        <p:cTn id="15" fill="hold"/>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par>
                                <p:cTn id="20" presetID="9"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9"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par>
                                <p:cTn id="26" presetID="9" presetClass="entr" fill="hold" grpId="0" nodeType="withEffect">
                                  <p:stCondLst>
                                    <p:cond delay="0"/>
                                  </p:stCondLst>
                                  <p:iterate>
                                    <p:tmAbs val="0"/>
                                  </p:iterate>
                                  <p:childTnLst>
                                    <p:set>
                                      <p:cBhvr>
                                        <p:cTn id="27" fill="hold"/>
                                        <p:tgtEl>
                                          <p:spTgt spid="21"/>
                                        </p:tgtEl>
                                        <p:attrNameLst>
                                          <p:attrName>style.visibility</p:attrName>
                                        </p:attrNameLst>
                                      </p:cBhvr>
                                      <p:to>
                                        <p:strVal val="visible"/>
                                      </p:to>
                                    </p:set>
                                    <p:animEffect transition="in" filter="dissolve">
                                      <p:cBhvr>
                                        <p:cTn id="28" dur="500"/>
                                        <p:tgtEl>
                                          <p:spTgt spid="21"/>
                                        </p:tgtEl>
                                      </p:cBhvr>
                                    </p:animEffect>
                                  </p:childTnLst>
                                </p:cTn>
                              </p:par>
                              <p:par>
                                <p:cTn id="29" presetID="9" presetClass="entr" fill="hold" grpId="0" nodeType="withEffect">
                                  <p:stCondLst>
                                    <p:cond delay="0"/>
                                  </p:stCondLst>
                                  <p:iterate>
                                    <p:tmAbs val="0"/>
                                  </p:iterate>
                                  <p:childTnLst>
                                    <p:set>
                                      <p:cBhvr>
                                        <p:cTn id="30" fill="hold"/>
                                        <p:tgtEl>
                                          <p:spTgt spid="22"/>
                                        </p:tgtEl>
                                        <p:attrNameLst>
                                          <p:attrName>style.visibility</p:attrName>
                                        </p:attrNameLst>
                                      </p:cBhvr>
                                      <p:to>
                                        <p:strVal val="visible"/>
                                      </p:to>
                                    </p:set>
                                    <p:animEffect transition="in" filter="dissolve">
                                      <p:cBhvr>
                                        <p:cTn id="31" dur="500"/>
                                        <p:tgtEl>
                                          <p:spTgt spid="22"/>
                                        </p:tgtEl>
                                      </p:cBhvr>
                                    </p:animEffect>
                                  </p:childTnLst>
                                </p:cTn>
                              </p:par>
                              <p:par>
                                <p:cTn id="32" presetID="9" presetClass="entr" fill="hold" grpId="0" nodeType="withEffect">
                                  <p:stCondLst>
                                    <p:cond delay="0"/>
                                  </p:stCondLst>
                                  <p:iterate>
                                    <p:tmAbs val="0"/>
                                  </p:iterate>
                                  <p:childTnLst>
                                    <p:set>
                                      <p:cBhvr>
                                        <p:cTn id="33" fill="hold"/>
                                        <p:tgtEl>
                                          <p:spTgt spid="23"/>
                                        </p:tgtEl>
                                        <p:attrNameLst>
                                          <p:attrName>style.visibility</p:attrName>
                                        </p:attrNameLst>
                                      </p:cBhvr>
                                      <p:to>
                                        <p:strVal val="visible"/>
                                      </p:to>
                                    </p:set>
                                    <p:animEffect transition="in" filter="dissolve">
                                      <p:cBhvr>
                                        <p:cTn id="34" dur="500"/>
                                        <p:tgtEl>
                                          <p:spTgt spid="23"/>
                                        </p:tgtEl>
                                      </p:cBhvr>
                                    </p:animEffect>
                                  </p:childTnLst>
                                </p:cTn>
                              </p:par>
                              <p:par>
                                <p:cTn id="35" presetID="9"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dissolve">
                                      <p:cBhvr>
                                        <p:cTn id="37" dur="500"/>
                                        <p:tgtEl>
                                          <p:spTgt spid="18"/>
                                        </p:tgtEl>
                                      </p:cBhvr>
                                    </p:animEffect>
                                  </p:childTnLst>
                                </p:cTn>
                              </p:par>
                              <p:par>
                                <p:cTn id="38" presetID="9"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dissolve">
                                      <p:cBhvr>
                                        <p:cTn id="40" dur="500"/>
                                        <p:tgtEl>
                                          <p:spTgt spid="19"/>
                                        </p:tgtEl>
                                      </p:cBhvr>
                                    </p:animEffect>
                                  </p:childTnLst>
                                </p:cTn>
                              </p:par>
                              <p:par>
                                <p:cTn id="41" presetID="9"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dissolve">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dissolve">
                                      <p:cBhvr>
                                        <p:cTn id="48" dur="500"/>
                                        <p:tgtEl>
                                          <p:spTgt spid="24"/>
                                        </p:tgtEl>
                                      </p:cBhvr>
                                    </p:animEffect>
                                  </p:childTnLst>
                                </p:cTn>
                              </p:par>
                              <p:par>
                                <p:cTn id="49" presetID="9" presetClass="entr" fill="hold" grpId="0" nodeType="withEffect">
                                  <p:stCondLst>
                                    <p:cond delay="0"/>
                                  </p:stCondLst>
                                  <p:iterate>
                                    <p:tmAbs val="0"/>
                                  </p:iterate>
                                  <p:childTnLst>
                                    <p:set>
                                      <p:cBhvr>
                                        <p:cTn id="50" fill="hold"/>
                                        <p:tgtEl>
                                          <p:spTgt spid="28"/>
                                        </p:tgtEl>
                                        <p:attrNameLst>
                                          <p:attrName>style.visibility</p:attrName>
                                        </p:attrNameLst>
                                      </p:cBhvr>
                                      <p:to>
                                        <p:strVal val="visible"/>
                                      </p:to>
                                    </p:set>
                                    <p:animEffect transition="in" filter="dissolve">
                                      <p:cBhvr>
                                        <p:cTn id="51" dur="500"/>
                                        <p:tgtEl>
                                          <p:spTgt spid="28"/>
                                        </p:tgtEl>
                                      </p:cBhvr>
                                    </p:animEffect>
                                  </p:childTnLst>
                                </p:cTn>
                              </p:par>
                              <p:par>
                                <p:cTn id="52" presetID="9" presetClass="entr" fill="hold" grpId="0" nodeType="withEffect">
                                  <p:stCondLst>
                                    <p:cond delay="0"/>
                                  </p:stCondLst>
                                  <p:iterate>
                                    <p:tmAbs val="0"/>
                                  </p:iterate>
                                  <p:childTnLst>
                                    <p:set>
                                      <p:cBhvr>
                                        <p:cTn id="53" fill="hold"/>
                                        <p:tgtEl>
                                          <p:spTgt spid="30"/>
                                        </p:tgtEl>
                                        <p:attrNameLst>
                                          <p:attrName>style.visibility</p:attrName>
                                        </p:attrNameLst>
                                      </p:cBhvr>
                                      <p:to>
                                        <p:strVal val="visible"/>
                                      </p:to>
                                    </p:set>
                                    <p:animEffect transition="in" filter="dissolve">
                                      <p:cBhvr>
                                        <p:cTn id="54" dur="500"/>
                                        <p:tgtEl>
                                          <p:spTgt spid="30"/>
                                        </p:tgtEl>
                                      </p:cBhvr>
                                    </p:animEffect>
                                  </p:childTnLst>
                                </p:cTn>
                              </p:par>
                              <p:par>
                                <p:cTn id="55" presetID="9" presetClass="entr" presetSubtype="0"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dissolve">
                                      <p:cBhvr>
                                        <p:cTn id="57" dur="500"/>
                                        <p:tgtEl>
                                          <p:spTgt spid="25"/>
                                        </p:tgtEl>
                                      </p:cBhvr>
                                    </p:animEffect>
                                  </p:childTnLst>
                                </p:cTn>
                              </p:par>
                              <p:par>
                                <p:cTn id="58" presetID="9" presetClass="entr" presetSubtype="0" fill="hold"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dissolve">
                                      <p:cBhvr>
                                        <p:cTn id="60" dur="500"/>
                                        <p:tgtEl>
                                          <p:spTgt spid="26"/>
                                        </p:tgtEl>
                                      </p:cBhvr>
                                    </p:animEffect>
                                  </p:childTnLst>
                                </p:cTn>
                              </p:par>
                              <p:par>
                                <p:cTn id="61" presetID="9" presetClass="entr" presetSubtype="0" fill="hold"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dissolve">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dvAuto="0"/>
      <p:bldP spid="11" grpId="0" animBg="1" advAuto="0"/>
      <p:bldP spid="12" grpId="0" animBg="1" advAuto="0"/>
      <p:bldP spid="17" grpId="0"/>
      <p:bldP spid="21" grpId="0" animBg="1" advAuto="0"/>
      <p:bldP spid="22" grpId="0" animBg="1" advAuto="0"/>
      <p:bldP spid="23" grpId="0" animBg="1" advAuto="0"/>
      <p:bldP spid="24" grpId="0"/>
      <p:bldP spid="28" grpId="0" animBg="1" advAuto="0"/>
      <p:bldP spid="30"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3B8E3-B5B2-8EF9-3ABB-3A823F610E5F}"/>
              </a:ext>
            </a:extLst>
          </p:cNvPr>
          <p:cNvSpPr>
            <a:spLocks noGrp="1"/>
          </p:cNvSpPr>
          <p:nvPr>
            <p:ph type="title"/>
          </p:nvPr>
        </p:nvSpPr>
        <p:spPr/>
        <p:txBody>
          <a:bodyPr>
            <a:normAutofit/>
          </a:bodyPr>
          <a:lstStyle/>
          <a:p>
            <a:r>
              <a:rPr lang="en-US" sz="3600" dirty="0"/>
              <a:t>Population dynamics and species interactions make it difficult to observe this</a:t>
            </a:r>
          </a:p>
        </p:txBody>
      </p:sp>
      <p:sp>
        <p:nvSpPr>
          <p:cNvPr id="3" name="Content Placeholder 2">
            <a:extLst>
              <a:ext uri="{FF2B5EF4-FFF2-40B4-BE49-F238E27FC236}">
                <a16:creationId xmlns:a16="http://schemas.microsoft.com/office/drawing/2014/main" id="{256A7696-4C33-E9FF-FECB-7D239A631BE2}"/>
              </a:ext>
            </a:extLst>
          </p:cNvPr>
          <p:cNvSpPr>
            <a:spLocks noGrp="1"/>
          </p:cNvSpPr>
          <p:nvPr>
            <p:ph idx="1"/>
          </p:nvPr>
        </p:nvSpPr>
        <p:spPr/>
        <p:txBody>
          <a:bodyPr/>
          <a:lstStyle/>
          <a:p>
            <a:r>
              <a:rPr lang="en-US" dirty="0"/>
              <a:t>Species contributions to ecosystem functioning are influenced by important ecological processes.</a:t>
            </a:r>
          </a:p>
          <a:p>
            <a:r>
              <a:rPr lang="en-US" dirty="0"/>
              <a:t>Competitive interactions influenced by </a:t>
            </a:r>
            <a:r>
              <a:rPr lang="en-US" b="1" dirty="0"/>
              <a:t>fitness differences</a:t>
            </a:r>
            <a:r>
              <a:rPr lang="en-US" dirty="0"/>
              <a:t> will skew contribution to dominant species.</a:t>
            </a:r>
          </a:p>
          <a:p>
            <a:r>
              <a:rPr lang="en-US" dirty="0"/>
              <a:t>Coexistence influenced by </a:t>
            </a:r>
            <a:r>
              <a:rPr lang="en-US" b="1" dirty="0"/>
              <a:t>niche differences</a:t>
            </a:r>
            <a:r>
              <a:rPr lang="en-US" dirty="0"/>
              <a:t> will allow for overyielding (especially transgressive overyielding).</a:t>
            </a:r>
          </a:p>
          <a:p>
            <a:r>
              <a:rPr lang="en-US" dirty="0"/>
              <a:t>To understand this more we need to talk about Peter Chesson’s model.</a:t>
            </a:r>
          </a:p>
        </p:txBody>
      </p:sp>
    </p:spTree>
    <p:extLst>
      <p:ext uri="{BB962C8B-B14F-4D97-AF65-F5344CB8AC3E}">
        <p14:creationId xmlns:p14="http://schemas.microsoft.com/office/powerpoint/2010/main" val="1540129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21E945-143E-2571-3FDA-6AF57DEEE758}"/>
              </a:ext>
            </a:extLst>
          </p:cNvPr>
          <p:cNvSpPr>
            <a:spLocks noGrp="1"/>
          </p:cNvSpPr>
          <p:nvPr>
            <p:ph idx="1"/>
          </p:nvPr>
        </p:nvSpPr>
        <p:spPr/>
        <p:txBody>
          <a:bodyPr/>
          <a:lstStyle/>
          <a:p>
            <a:endParaRPr lang="en-US"/>
          </a:p>
        </p:txBody>
      </p:sp>
      <p:sp>
        <p:nvSpPr>
          <p:cNvPr id="514" name="Chesson: coexistence"/>
          <p:cNvSpPr txBox="1">
            <a:spLocks noGrp="1"/>
          </p:cNvSpPr>
          <p:nvPr>
            <p:ph type="title"/>
          </p:nvPr>
        </p:nvSpPr>
        <p:spPr>
          <a:prstGeom prst="rect">
            <a:avLst/>
          </a:prstGeom>
        </p:spPr>
        <p:txBody>
          <a:bodyPr/>
          <a:lstStyle/>
          <a:p>
            <a:r>
              <a:t>Chesson: coexistence</a:t>
            </a:r>
          </a:p>
        </p:txBody>
      </p:sp>
      <p:pic>
        <p:nvPicPr>
          <p:cNvPr id="516" name="image35.png" descr="image35.png"/>
          <p:cNvPicPr>
            <a:picLocks noChangeAspect="1"/>
          </p:cNvPicPr>
          <p:nvPr/>
        </p:nvPicPr>
        <p:blipFill>
          <a:blip r:embed="rId2"/>
          <a:stretch>
            <a:fillRect/>
          </a:stretch>
        </p:blipFill>
        <p:spPr>
          <a:xfrm>
            <a:off x="10561637" y="70294"/>
            <a:ext cx="1524001" cy="2603501"/>
          </a:xfrm>
          <a:prstGeom prst="rect">
            <a:avLst/>
          </a:prstGeom>
          <a:ln w="12700">
            <a:miter lim="400000"/>
          </a:ln>
        </p:spPr>
      </p:pic>
      <p:sp>
        <p:nvSpPr>
          <p:cNvPr id="517" name="Peter Chesson"/>
          <p:cNvSpPr txBox="1"/>
          <p:nvPr/>
        </p:nvSpPr>
        <p:spPr>
          <a:xfrm>
            <a:off x="10595308" y="2646083"/>
            <a:ext cx="1350689" cy="3519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2400">
                <a:latin typeface="Calibri"/>
                <a:ea typeface="Calibri"/>
                <a:cs typeface="Calibri"/>
                <a:sym typeface="Calibri"/>
              </a:defRPr>
            </a:lvl1pPr>
          </a:lstStyle>
          <a:p>
            <a:r>
              <a:rPr sz="1687" dirty="0"/>
              <a:t>Peter Chesson</a:t>
            </a:r>
          </a:p>
        </p:txBody>
      </p:sp>
      <p:sp>
        <p:nvSpPr>
          <p:cNvPr id="518" name="“Stable coexistence can be quantified by the…"/>
          <p:cNvSpPr txBox="1"/>
          <p:nvPr/>
        </p:nvSpPr>
        <p:spPr>
          <a:xfrm>
            <a:off x="5338513" y="924335"/>
            <a:ext cx="4941956" cy="15696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a:spAutoFit/>
          </a:bodyPr>
          <a:lstStyle/>
          <a:p>
            <a:pPr defTabSz="457184">
              <a:defRPr sz="2400">
                <a:latin typeface="Calibri"/>
                <a:ea typeface="Calibri"/>
                <a:cs typeface="Calibri"/>
                <a:sym typeface="Calibri"/>
              </a:defRPr>
            </a:pPr>
            <a:r>
              <a:rPr sz="2400" dirty="0"/>
              <a:t>“Stable coexistence can be quantified by the</a:t>
            </a:r>
            <a:r>
              <a:rPr lang="en-CA" sz="2400" dirty="0"/>
              <a:t> </a:t>
            </a:r>
            <a:r>
              <a:rPr sz="2400" dirty="0"/>
              <a:t>long-term rates at which community members recover from low density.”</a:t>
            </a:r>
          </a:p>
        </p:txBody>
      </p:sp>
      <p:sp>
        <p:nvSpPr>
          <p:cNvPr id="519" name="Rectangle"/>
          <p:cNvSpPr/>
          <p:nvPr/>
        </p:nvSpPr>
        <p:spPr>
          <a:xfrm>
            <a:off x="5975888" y="3398644"/>
            <a:ext cx="5631622" cy="2579289"/>
          </a:xfrm>
          <a:prstGeom prst="rect">
            <a:avLst/>
          </a:prstGeom>
          <a:solidFill>
            <a:srgbClr val="FFFFFF"/>
          </a:solidFill>
          <a:ln w="44450">
            <a:solidFill>
              <a:srgbClr val="445F51"/>
            </a:solidFill>
          </a:ln>
          <a:effectLst>
            <a:outerShdw blurRad="50800" dist="25400" dir="5400000" rotWithShape="0">
              <a:srgbClr val="000000">
                <a:alpha val="35000"/>
              </a:srgbClr>
            </a:outerShdw>
          </a:effectLst>
        </p:spPr>
        <p:txBody>
          <a:bodyPr lIns="45719" tIns="45719" rIns="45719" bIns="45719" anchor="ctr"/>
          <a:lstStyle/>
          <a:p>
            <a:pPr defTabSz="457184">
              <a:defRPr sz="2400">
                <a:solidFill>
                  <a:srgbClr val="FFFFFF"/>
                </a:solidFill>
                <a:latin typeface="Calibri"/>
                <a:ea typeface="Calibri"/>
                <a:cs typeface="Calibri"/>
                <a:sym typeface="Calibri"/>
              </a:defRPr>
            </a:pPr>
            <a:endParaRPr sz="1687"/>
          </a:p>
        </p:txBody>
      </p:sp>
      <p:sp>
        <p:nvSpPr>
          <p:cNvPr id="520" name="Line"/>
          <p:cNvSpPr/>
          <p:nvPr/>
        </p:nvSpPr>
        <p:spPr>
          <a:xfrm>
            <a:off x="6074344" y="3634850"/>
            <a:ext cx="5365793" cy="198124"/>
          </a:xfrm>
          <a:custGeom>
            <a:avLst/>
            <a:gdLst/>
            <a:ahLst/>
            <a:cxnLst>
              <a:cxn ang="0">
                <a:pos x="wd2" y="hd2"/>
              </a:cxn>
              <a:cxn ang="5400000">
                <a:pos x="wd2" y="hd2"/>
              </a:cxn>
              <a:cxn ang="10800000">
                <a:pos x="wd2" y="hd2"/>
              </a:cxn>
              <a:cxn ang="16200000">
                <a:pos x="wd2" y="hd2"/>
              </a:cxn>
            </a:cxnLst>
            <a:rect l="0" t="0" r="r" b="b"/>
            <a:pathLst>
              <a:path w="21600" h="20063" extrusionOk="0">
                <a:moveTo>
                  <a:pt x="0" y="15957"/>
                </a:moveTo>
                <a:cubicBezTo>
                  <a:pt x="410" y="8148"/>
                  <a:pt x="819" y="339"/>
                  <a:pt x="1942" y="6"/>
                </a:cubicBezTo>
                <a:cubicBezTo>
                  <a:pt x="3065" y="-326"/>
                  <a:pt x="5357" y="12302"/>
                  <a:pt x="6738" y="13963"/>
                </a:cubicBezTo>
                <a:cubicBezTo>
                  <a:pt x="8118" y="15625"/>
                  <a:pt x="8931" y="8979"/>
                  <a:pt x="10225" y="9976"/>
                </a:cubicBezTo>
                <a:cubicBezTo>
                  <a:pt x="11520" y="10972"/>
                  <a:pt x="13191" y="21274"/>
                  <a:pt x="14506" y="19945"/>
                </a:cubicBezTo>
                <a:cubicBezTo>
                  <a:pt x="15820" y="18616"/>
                  <a:pt x="16930" y="2332"/>
                  <a:pt x="18112" y="2000"/>
                </a:cubicBezTo>
                <a:cubicBezTo>
                  <a:pt x="19295" y="1668"/>
                  <a:pt x="21600" y="17951"/>
                  <a:pt x="21600" y="17951"/>
                </a:cubicBezTo>
              </a:path>
            </a:pathLst>
          </a:custGeom>
          <a:ln w="25400">
            <a:solidFill>
              <a:srgbClr val="6EA494"/>
            </a:solidFill>
          </a:ln>
          <a:effectLst>
            <a:outerShdw blurRad="50800" dist="25400" dir="5400000" rotWithShape="0">
              <a:srgbClr val="000000">
                <a:alpha val="38000"/>
              </a:srgbClr>
            </a:outerShdw>
          </a:effectLst>
        </p:spPr>
        <p:txBody>
          <a:bodyPr lIns="45719" tIns="45719" rIns="45719" bIns="45719" anchor="ctr"/>
          <a:lstStyle/>
          <a:p>
            <a:pPr defTabSz="457184">
              <a:defRPr sz="2400">
                <a:solidFill>
                  <a:srgbClr val="77933C"/>
                </a:solidFill>
                <a:latin typeface="Calibri"/>
                <a:ea typeface="Calibri"/>
                <a:cs typeface="Calibri"/>
                <a:sym typeface="Calibri"/>
              </a:defRPr>
            </a:pPr>
            <a:endParaRPr sz="1687"/>
          </a:p>
        </p:txBody>
      </p:sp>
      <p:sp>
        <p:nvSpPr>
          <p:cNvPr id="521" name="Time"/>
          <p:cNvSpPr txBox="1"/>
          <p:nvPr/>
        </p:nvSpPr>
        <p:spPr>
          <a:xfrm>
            <a:off x="8412033" y="5977931"/>
            <a:ext cx="712694" cy="461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2400">
                <a:latin typeface="Calibri"/>
                <a:ea typeface="Calibri"/>
                <a:cs typeface="Calibri"/>
                <a:sym typeface="Calibri"/>
              </a:defRPr>
            </a:lvl1pPr>
          </a:lstStyle>
          <a:p>
            <a:r>
              <a:rPr>
                <a:solidFill>
                  <a:srgbClr val="445F51"/>
                </a:solidFill>
              </a:rPr>
              <a:t>Time</a:t>
            </a:r>
          </a:p>
        </p:txBody>
      </p:sp>
      <p:sp>
        <p:nvSpPr>
          <p:cNvPr id="522" name="Abundance"/>
          <p:cNvSpPr txBox="1"/>
          <p:nvPr/>
        </p:nvSpPr>
        <p:spPr>
          <a:xfrm rot="16200000">
            <a:off x="4913582" y="4486039"/>
            <a:ext cx="1510989" cy="461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2400">
                <a:latin typeface="Calibri"/>
                <a:ea typeface="Calibri"/>
                <a:cs typeface="Calibri"/>
                <a:sym typeface="Calibri"/>
              </a:defRPr>
            </a:lvl1pPr>
          </a:lstStyle>
          <a:p>
            <a:r>
              <a:rPr dirty="0">
                <a:solidFill>
                  <a:srgbClr val="445F51"/>
                </a:solidFill>
              </a:rPr>
              <a:t>Abundance</a:t>
            </a:r>
          </a:p>
        </p:txBody>
      </p:sp>
      <p:sp>
        <p:nvSpPr>
          <p:cNvPr id="523" name="Line"/>
          <p:cNvSpPr/>
          <p:nvPr/>
        </p:nvSpPr>
        <p:spPr>
          <a:xfrm>
            <a:off x="6074344" y="3926156"/>
            <a:ext cx="5326411" cy="1678943"/>
          </a:xfrm>
          <a:custGeom>
            <a:avLst/>
            <a:gdLst/>
            <a:ahLst/>
            <a:cxnLst>
              <a:cxn ang="0">
                <a:pos x="wd2" y="hd2"/>
              </a:cxn>
              <a:cxn ang="5400000">
                <a:pos x="wd2" y="hd2"/>
              </a:cxn>
              <a:cxn ang="10800000">
                <a:pos x="wd2" y="hd2"/>
              </a:cxn>
              <a:cxn ang="16200000">
                <a:pos x="wd2" y="hd2"/>
              </a:cxn>
            </a:cxnLst>
            <a:rect l="0" t="0" r="r" b="b"/>
            <a:pathLst>
              <a:path w="21600" h="21212" extrusionOk="0">
                <a:moveTo>
                  <a:pt x="0" y="425"/>
                </a:moveTo>
                <a:lnTo>
                  <a:pt x="1717" y="300"/>
                </a:lnTo>
                <a:cubicBezTo>
                  <a:pt x="2243" y="238"/>
                  <a:pt x="2522" y="-135"/>
                  <a:pt x="3154" y="52"/>
                </a:cubicBezTo>
                <a:cubicBezTo>
                  <a:pt x="3786" y="238"/>
                  <a:pt x="4831" y="1295"/>
                  <a:pt x="5510" y="1420"/>
                </a:cubicBezTo>
                <a:cubicBezTo>
                  <a:pt x="6189" y="1544"/>
                  <a:pt x="6708" y="487"/>
                  <a:pt x="7227" y="798"/>
                </a:cubicBezTo>
                <a:cubicBezTo>
                  <a:pt x="7746" y="1109"/>
                  <a:pt x="8158" y="1461"/>
                  <a:pt x="8624" y="3285"/>
                </a:cubicBezTo>
                <a:cubicBezTo>
                  <a:pt x="9090" y="5110"/>
                  <a:pt x="9522" y="8965"/>
                  <a:pt x="10021" y="11743"/>
                </a:cubicBezTo>
                <a:cubicBezTo>
                  <a:pt x="10521" y="14521"/>
                  <a:pt x="11159" y="18439"/>
                  <a:pt x="11618" y="19952"/>
                </a:cubicBezTo>
                <a:cubicBezTo>
                  <a:pt x="12078" y="21465"/>
                  <a:pt x="12364" y="21424"/>
                  <a:pt x="12776" y="20822"/>
                </a:cubicBezTo>
                <a:cubicBezTo>
                  <a:pt x="13189" y="20221"/>
                  <a:pt x="13721" y="18459"/>
                  <a:pt x="14094" y="16345"/>
                </a:cubicBezTo>
                <a:cubicBezTo>
                  <a:pt x="14467" y="14230"/>
                  <a:pt x="14693" y="10458"/>
                  <a:pt x="15012" y="8136"/>
                </a:cubicBezTo>
                <a:cubicBezTo>
                  <a:pt x="15332" y="5814"/>
                  <a:pt x="15478" y="3638"/>
                  <a:pt x="16010" y="2415"/>
                </a:cubicBezTo>
                <a:cubicBezTo>
                  <a:pt x="16543" y="1192"/>
                  <a:pt x="17401" y="860"/>
                  <a:pt x="18206" y="798"/>
                </a:cubicBezTo>
                <a:cubicBezTo>
                  <a:pt x="19011" y="736"/>
                  <a:pt x="20276" y="1896"/>
                  <a:pt x="20841" y="2042"/>
                </a:cubicBezTo>
                <a:cubicBezTo>
                  <a:pt x="21407" y="2187"/>
                  <a:pt x="21600" y="1668"/>
                  <a:pt x="21600" y="1668"/>
                </a:cubicBezTo>
              </a:path>
            </a:pathLst>
          </a:custGeom>
          <a:ln w="25400">
            <a:solidFill>
              <a:schemeClr val="accent2">
                <a:lumMod val="75000"/>
              </a:schemeClr>
            </a:solidFill>
          </a:ln>
          <a:effectLst>
            <a:outerShdw blurRad="50800" dist="25400" dir="5400000" rotWithShape="0">
              <a:srgbClr val="000000">
                <a:alpha val="38000"/>
              </a:srgbClr>
            </a:outerShdw>
          </a:effectLst>
        </p:spPr>
        <p:txBody>
          <a:bodyPr lIns="45719" tIns="45719" rIns="45719" bIns="45719" anchor="ctr"/>
          <a:lstStyle/>
          <a:p>
            <a:pPr defTabSz="457184">
              <a:defRPr sz="2400">
                <a:latin typeface="Calibri"/>
                <a:ea typeface="Calibri"/>
                <a:cs typeface="Calibri"/>
                <a:sym typeface="Calibri"/>
              </a:defRPr>
            </a:pPr>
            <a:endParaRPr sz="1687"/>
          </a:p>
        </p:txBody>
      </p:sp>
      <p:sp>
        <p:nvSpPr>
          <p:cNvPr id="524" name="Line"/>
          <p:cNvSpPr/>
          <p:nvPr/>
        </p:nvSpPr>
        <p:spPr>
          <a:xfrm flipH="1" flipV="1">
            <a:off x="8072978" y="4255700"/>
            <a:ext cx="9847" cy="798647"/>
          </a:xfrm>
          <a:prstGeom prst="line">
            <a:avLst/>
          </a:prstGeom>
          <a:ln w="41275">
            <a:solidFill>
              <a:srgbClr val="445F51"/>
            </a:solidFill>
            <a:tailEnd type="stealth" w="lg" len="lg"/>
          </a:ln>
          <a:effectLst>
            <a:outerShdw blurRad="50800" dist="25400" dir="5400000" rotWithShape="0">
              <a:srgbClr val="000000">
                <a:alpha val="38000"/>
              </a:srgbClr>
            </a:outerShdw>
          </a:effectLst>
        </p:spPr>
        <p:txBody>
          <a:bodyPr lIns="45719" tIns="45719" rIns="45719" bIns="45719"/>
          <a:lstStyle/>
          <a:p>
            <a:pPr defTabSz="457184">
              <a:defRPr sz="2400">
                <a:latin typeface="Calibri"/>
                <a:ea typeface="Calibri"/>
                <a:cs typeface="Calibri"/>
                <a:sym typeface="Calibri"/>
              </a:defRPr>
            </a:pPr>
            <a:endParaRPr sz="1687"/>
          </a:p>
        </p:txBody>
      </p:sp>
      <p:sp>
        <p:nvSpPr>
          <p:cNvPr id="525" name="Line"/>
          <p:cNvSpPr/>
          <p:nvPr/>
        </p:nvSpPr>
        <p:spPr>
          <a:xfrm>
            <a:off x="9293819" y="5436478"/>
            <a:ext cx="2087245" cy="9844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613" y="10800"/>
                  <a:pt x="3226" y="0"/>
                  <a:pt x="5502" y="0"/>
                </a:cubicBezTo>
                <a:cubicBezTo>
                  <a:pt x="7777" y="0"/>
                  <a:pt x="10970" y="21600"/>
                  <a:pt x="13653" y="21600"/>
                </a:cubicBezTo>
                <a:cubicBezTo>
                  <a:pt x="16336" y="21600"/>
                  <a:pt x="21600" y="0"/>
                  <a:pt x="21600" y="0"/>
                </a:cubicBezTo>
              </a:path>
            </a:pathLst>
          </a:custGeom>
          <a:ln w="25400">
            <a:solidFill>
              <a:schemeClr val="accent2">
                <a:lumMod val="75000"/>
              </a:schemeClr>
            </a:solidFill>
            <a:prstDash val="dash"/>
          </a:ln>
          <a:effectLst>
            <a:outerShdw blurRad="50800" dist="25400" dir="5400000" rotWithShape="0">
              <a:srgbClr val="000000">
                <a:alpha val="38000"/>
              </a:srgbClr>
            </a:outerShdw>
          </a:effectLst>
        </p:spPr>
        <p:txBody>
          <a:bodyPr lIns="45719" tIns="45719" rIns="45719" bIns="45719" anchor="ctr"/>
          <a:lstStyle/>
          <a:p>
            <a:pPr defTabSz="457184">
              <a:defRPr sz="2400">
                <a:latin typeface="Calibri"/>
                <a:ea typeface="Calibri"/>
                <a:cs typeface="Calibri"/>
                <a:sym typeface="Calibri"/>
              </a:defRPr>
            </a:pPr>
            <a:endParaRPr sz="1687"/>
          </a:p>
        </p:txBody>
      </p:sp>
      <p:sp>
        <p:nvSpPr>
          <p:cNvPr id="5" name="What is the low density growth rate (   )?">
            <a:extLst>
              <a:ext uri="{FF2B5EF4-FFF2-40B4-BE49-F238E27FC236}">
                <a16:creationId xmlns:a16="http://schemas.microsoft.com/office/drawing/2014/main" id="{155C09B8-F4F5-C186-F96D-874EA95E43AF}"/>
              </a:ext>
            </a:extLst>
          </p:cNvPr>
          <p:cNvSpPr txBox="1"/>
          <p:nvPr/>
        </p:nvSpPr>
        <p:spPr>
          <a:xfrm>
            <a:off x="6164456" y="5626288"/>
            <a:ext cx="3679852" cy="3519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2400">
                <a:latin typeface="Calibri"/>
                <a:ea typeface="Calibri"/>
                <a:cs typeface="Calibri"/>
                <a:sym typeface="Calibri"/>
              </a:defRPr>
            </a:lvl1pPr>
          </a:lstStyle>
          <a:p>
            <a:r>
              <a:rPr sz="1687" dirty="0"/>
              <a:t>What is the low density growth rate (   )?</a:t>
            </a:r>
          </a:p>
        </p:txBody>
      </p:sp>
      <p:sp>
        <p:nvSpPr>
          <p:cNvPr id="6" name="Oval 5">
            <a:extLst>
              <a:ext uri="{FF2B5EF4-FFF2-40B4-BE49-F238E27FC236}">
                <a16:creationId xmlns:a16="http://schemas.microsoft.com/office/drawing/2014/main" id="{771F54EB-A7AA-2420-555B-13CE04587A24}"/>
              </a:ext>
            </a:extLst>
          </p:cNvPr>
          <p:cNvSpPr>
            <a:spLocks noChangeAspect="1"/>
          </p:cNvSpPr>
          <p:nvPr/>
        </p:nvSpPr>
        <p:spPr>
          <a:xfrm>
            <a:off x="9260154" y="5287701"/>
            <a:ext cx="396000" cy="396000"/>
          </a:xfrm>
          <a:prstGeom prst="ellipse">
            <a:avLst/>
          </a:prstGeom>
          <a:solidFill>
            <a:schemeClr val="accent2">
              <a:alpha val="6292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540A1DE-D2EA-1A7C-E0C0-B9BBC797F528}"/>
                  </a:ext>
                </a:extLst>
              </p:cNvPr>
              <p:cNvSpPr txBox="1"/>
              <p:nvPr/>
            </p:nvSpPr>
            <p:spPr>
              <a:xfrm>
                <a:off x="9419654" y="5676517"/>
                <a:ext cx="211148"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defTabSz="457200" hangingPunct="0"/>
                <a14:m>
                  <m:oMathPara xmlns:m="http://schemas.openxmlformats.org/officeDocument/2006/math">
                    <m:oMathParaPr>
                      <m:jc m:val="centerGroup"/>
                    </m:oMathParaPr>
                    <m:oMath xmlns:m="http://schemas.openxmlformats.org/officeDocument/2006/math">
                      <m:sSub>
                        <m:sSubPr>
                          <m:ctrlPr>
                            <a:rPr lang="en-CA" i="1">
                              <a:solidFill>
                                <a:srgbClr val="000000"/>
                              </a:solidFill>
                              <a:latin typeface="Cambria Math" panose="02040503050406030204" pitchFamily="18" charset="0"/>
                              <a:ea typeface="+mj-ea"/>
                              <a:cs typeface="+mj-cs"/>
                              <a:sym typeface="Calibri"/>
                            </a:rPr>
                          </m:ctrlPr>
                        </m:sSubPr>
                        <m:e>
                          <m:acc>
                            <m:accPr>
                              <m:chr m:val="̅"/>
                              <m:ctrlPr>
                                <a:rPr lang="en-CA" i="1">
                                  <a:solidFill>
                                    <a:srgbClr val="000000"/>
                                  </a:solidFill>
                                  <a:latin typeface="Cambria Math" panose="02040503050406030204" pitchFamily="18" charset="0"/>
                                  <a:ea typeface="+mj-ea"/>
                                  <a:cs typeface="+mj-cs"/>
                                  <a:sym typeface="Calibri"/>
                                </a:rPr>
                              </m:ctrlPr>
                            </m:accPr>
                            <m:e>
                              <m:r>
                                <a:rPr lang="en-US" i="1">
                                  <a:solidFill>
                                    <a:srgbClr val="000000"/>
                                  </a:solidFill>
                                  <a:latin typeface="Cambria Math" panose="02040503050406030204" pitchFamily="18" charset="0"/>
                                  <a:ea typeface="+mj-ea"/>
                                  <a:cs typeface="+mj-cs"/>
                                  <a:sym typeface="Calibri"/>
                                </a:rPr>
                                <m:t>𝑟</m:t>
                              </m:r>
                            </m:e>
                          </m:acc>
                        </m:e>
                        <m:sub>
                          <m:r>
                            <a:rPr lang="en-US" i="1">
                              <a:solidFill>
                                <a:srgbClr val="000000"/>
                              </a:solidFill>
                              <a:latin typeface="Cambria Math" panose="02040503050406030204" pitchFamily="18" charset="0"/>
                              <a:ea typeface="+mj-ea"/>
                              <a:cs typeface="+mj-cs"/>
                              <a:sym typeface="Calibri"/>
                            </a:rPr>
                            <m:t>𝑖</m:t>
                          </m:r>
                        </m:sub>
                      </m:sSub>
                    </m:oMath>
                  </m:oMathPara>
                </a14:m>
                <a:endParaRPr lang="en-CA" dirty="0">
                  <a:solidFill>
                    <a:srgbClr val="000000"/>
                  </a:solidFill>
                  <a:latin typeface="+mj-lt"/>
                  <a:ea typeface="+mj-ea"/>
                  <a:cs typeface="+mj-cs"/>
                  <a:sym typeface="Calibri"/>
                </a:endParaRPr>
              </a:p>
            </p:txBody>
          </p:sp>
        </mc:Choice>
        <mc:Fallback xmlns="">
          <p:sp>
            <p:nvSpPr>
              <p:cNvPr id="7" name="TextBox 6">
                <a:extLst>
                  <a:ext uri="{FF2B5EF4-FFF2-40B4-BE49-F238E27FC236}">
                    <a16:creationId xmlns:a16="http://schemas.microsoft.com/office/drawing/2014/main" id="{3540A1DE-D2EA-1A7C-E0C0-B9BBC797F528}"/>
                  </a:ext>
                </a:extLst>
              </p:cNvPr>
              <p:cNvSpPr txBox="1">
                <a:spLocks noRot="1" noChangeAspect="1" noMove="1" noResize="1" noEditPoints="1" noAdjustHandles="1" noChangeArrowheads="1" noChangeShapeType="1" noTextEdit="1"/>
              </p:cNvSpPr>
              <p:nvPr/>
            </p:nvSpPr>
            <p:spPr>
              <a:xfrm>
                <a:off x="9419654" y="5676517"/>
                <a:ext cx="211148" cy="276999"/>
              </a:xfrm>
              <a:prstGeom prst="rect">
                <a:avLst/>
              </a:prstGeom>
              <a:blipFill>
                <a:blip r:embed="rId3"/>
                <a:stretch>
                  <a:fillRect l="-11111" r="-5556" b="-17391"/>
                </a:stretch>
              </a:blipFill>
              <a:ln w="12700" cap="flat">
                <a:noFill/>
                <a:miter lim="400000"/>
              </a:ln>
              <a:effectLst/>
            </p:spPr>
            <p:txBody>
              <a:bodyPr/>
              <a:lstStyle/>
              <a:p>
                <a:r>
                  <a:rPr lang="en-US">
                    <a:noFill/>
                  </a:rPr>
                  <a:t> </a:t>
                </a:r>
              </a:p>
            </p:txBody>
          </p:sp>
        </mc:Fallback>
      </mc:AlternateContent>
      <p:sp>
        <p:nvSpPr>
          <p:cNvPr id="9" name="Rectangle">
            <a:extLst>
              <a:ext uri="{FF2B5EF4-FFF2-40B4-BE49-F238E27FC236}">
                <a16:creationId xmlns:a16="http://schemas.microsoft.com/office/drawing/2014/main" id="{CF8AFA2E-67A8-38B8-A79E-D4352D3F9873}"/>
              </a:ext>
            </a:extLst>
          </p:cNvPr>
          <p:cNvSpPr/>
          <p:nvPr/>
        </p:nvSpPr>
        <p:spPr>
          <a:xfrm>
            <a:off x="10550692" y="35494"/>
            <a:ext cx="1534946" cy="2908816"/>
          </a:xfrm>
          <a:prstGeom prst="rect">
            <a:avLst/>
          </a:prstGeom>
          <a:noFill/>
          <a:ln w="44450">
            <a:solidFill>
              <a:srgbClr val="445F51"/>
            </a:solidFill>
          </a:ln>
          <a:effectLst>
            <a:outerShdw blurRad="50800" dist="25400" dir="5400000" rotWithShape="0">
              <a:srgbClr val="000000">
                <a:alpha val="35000"/>
              </a:srgbClr>
            </a:outerShdw>
          </a:effectLst>
        </p:spPr>
        <p:txBody>
          <a:bodyPr lIns="45719" tIns="45719" rIns="45719" bIns="45719" anchor="ctr"/>
          <a:lstStyle/>
          <a:p>
            <a:pPr defTabSz="457184">
              <a:defRPr sz="2400">
                <a:solidFill>
                  <a:srgbClr val="FFFFFF"/>
                </a:solidFill>
                <a:latin typeface="Calibri"/>
                <a:ea typeface="Calibri"/>
                <a:cs typeface="Calibri"/>
                <a:sym typeface="Calibri"/>
              </a:defRPr>
            </a:pPr>
            <a:endParaRPr sz="1687"/>
          </a:p>
        </p:txBody>
      </p:sp>
    </p:spTree>
    <p:extLst>
      <p:ext uri="{BB962C8B-B14F-4D97-AF65-F5344CB8AC3E}">
        <p14:creationId xmlns:p14="http://schemas.microsoft.com/office/powerpoint/2010/main" val="220876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 name="Chesson: coexistence"/>
          <p:cNvSpPr txBox="1">
            <a:spLocks noGrp="1"/>
          </p:cNvSpPr>
          <p:nvPr>
            <p:ph type="title"/>
          </p:nvPr>
        </p:nvSpPr>
        <p:spPr>
          <a:prstGeom prst="rect">
            <a:avLst/>
          </a:prstGeom>
        </p:spPr>
        <p:txBody>
          <a:bodyPr/>
          <a:lstStyle/>
          <a:p>
            <a:r>
              <a:t>Chesson: coexistence</a:t>
            </a:r>
          </a:p>
        </p:txBody>
      </p:sp>
      <p:pic>
        <p:nvPicPr>
          <p:cNvPr id="516" name="image35.png" descr="image35.png"/>
          <p:cNvPicPr>
            <a:picLocks noChangeAspect="1"/>
          </p:cNvPicPr>
          <p:nvPr/>
        </p:nvPicPr>
        <p:blipFill>
          <a:blip r:embed="rId2"/>
          <a:stretch>
            <a:fillRect/>
          </a:stretch>
        </p:blipFill>
        <p:spPr>
          <a:xfrm>
            <a:off x="10561637" y="70294"/>
            <a:ext cx="1524001" cy="2603501"/>
          </a:xfrm>
          <a:prstGeom prst="rect">
            <a:avLst/>
          </a:prstGeom>
          <a:ln w="12700">
            <a:miter lim="400000"/>
          </a:ln>
        </p:spPr>
      </p:pic>
      <p:sp>
        <p:nvSpPr>
          <p:cNvPr id="517" name="Peter Chesson"/>
          <p:cNvSpPr txBox="1"/>
          <p:nvPr/>
        </p:nvSpPr>
        <p:spPr>
          <a:xfrm>
            <a:off x="10595308" y="2646083"/>
            <a:ext cx="1350689" cy="3519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2400">
                <a:latin typeface="Calibri"/>
                <a:ea typeface="Calibri"/>
                <a:cs typeface="Calibri"/>
                <a:sym typeface="Calibri"/>
              </a:defRPr>
            </a:lvl1pPr>
          </a:lstStyle>
          <a:p>
            <a:r>
              <a:rPr sz="1687" dirty="0"/>
              <a:t>Peter Chesson</a:t>
            </a:r>
          </a:p>
        </p:txBody>
      </p:sp>
      <p:sp>
        <p:nvSpPr>
          <p:cNvPr id="519" name="Rectangle"/>
          <p:cNvSpPr/>
          <p:nvPr/>
        </p:nvSpPr>
        <p:spPr>
          <a:xfrm>
            <a:off x="5975888" y="3398644"/>
            <a:ext cx="5631622" cy="2579289"/>
          </a:xfrm>
          <a:prstGeom prst="rect">
            <a:avLst/>
          </a:prstGeom>
          <a:solidFill>
            <a:srgbClr val="FFFFFF"/>
          </a:solidFill>
          <a:ln w="44450">
            <a:solidFill>
              <a:srgbClr val="445F51"/>
            </a:solidFill>
          </a:ln>
          <a:effectLst>
            <a:outerShdw blurRad="50800" dist="25400" dir="5400000" rotWithShape="0">
              <a:srgbClr val="000000">
                <a:alpha val="35000"/>
              </a:srgbClr>
            </a:outerShdw>
          </a:effectLst>
        </p:spPr>
        <p:txBody>
          <a:bodyPr lIns="45719" tIns="45719" rIns="45719" bIns="45719" anchor="ctr"/>
          <a:lstStyle/>
          <a:p>
            <a:pPr defTabSz="457184">
              <a:defRPr sz="2400">
                <a:solidFill>
                  <a:srgbClr val="FFFFFF"/>
                </a:solidFill>
                <a:latin typeface="Calibri"/>
                <a:ea typeface="Calibri"/>
                <a:cs typeface="Calibri"/>
                <a:sym typeface="Calibri"/>
              </a:defRPr>
            </a:pPr>
            <a:endParaRPr sz="1687"/>
          </a:p>
        </p:txBody>
      </p:sp>
      <p:sp>
        <p:nvSpPr>
          <p:cNvPr id="520" name="Line"/>
          <p:cNvSpPr/>
          <p:nvPr/>
        </p:nvSpPr>
        <p:spPr>
          <a:xfrm>
            <a:off x="6074344" y="3634850"/>
            <a:ext cx="5365793" cy="198124"/>
          </a:xfrm>
          <a:custGeom>
            <a:avLst/>
            <a:gdLst/>
            <a:ahLst/>
            <a:cxnLst>
              <a:cxn ang="0">
                <a:pos x="wd2" y="hd2"/>
              </a:cxn>
              <a:cxn ang="5400000">
                <a:pos x="wd2" y="hd2"/>
              </a:cxn>
              <a:cxn ang="10800000">
                <a:pos x="wd2" y="hd2"/>
              </a:cxn>
              <a:cxn ang="16200000">
                <a:pos x="wd2" y="hd2"/>
              </a:cxn>
            </a:cxnLst>
            <a:rect l="0" t="0" r="r" b="b"/>
            <a:pathLst>
              <a:path w="21600" h="20063" extrusionOk="0">
                <a:moveTo>
                  <a:pt x="0" y="15957"/>
                </a:moveTo>
                <a:cubicBezTo>
                  <a:pt x="410" y="8148"/>
                  <a:pt x="819" y="339"/>
                  <a:pt x="1942" y="6"/>
                </a:cubicBezTo>
                <a:cubicBezTo>
                  <a:pt x="3065" y="-326"/>
                  <a:pt x="5357" y="12302"/>
                  <a:pt x="6738" y="13963"/>
                </a:cubicBezTo>
                <a:cubicBezTo>
                  <a:pt x="8118" y="15625"/>
                  <a:pt x="8931" y="8979"/>
                  <a:pt x="10225" y="9976"/>
                </a:cubicBezTo>
                <a:cubicBezTo>
                  <a:pt x="11520" y="10972"/>
                  <a:pt x="13191" y="21274"/>
                  <a:pt x="14506" y="19945"/>
                </a:cubicBezTo>
                <a:cubicBezTo>
                  <a:pt x="15820" y="18616"/>
                  <a:pt x="16930" y="2332"/>
                  <a:pt x="18112" y="2000"/>
                </a:cubicBezTo>
                <a:cubicBezTo>
                  <a:pt x="19295" y="1668"/>
                  <a:pt x="21600" y="17951"/>
                  <a:pt x="21600" y="17951"/>
                </a:cubicBezTo>
              </a:path>
            </a:pathLst>
          </a:custGeom>
          <a:ln w="25400">
            <a:solidFill>
              <a:srgbClr val="6EA494"/>
            </a:solidFill>
          </a:ln>
          <a:effectLst>
            <a:outerShdw blurRad="50800" dist="25400" dir="5400000" rotWithShape="0">
              <a:srgbClr val="000000">
                <a:alpha val="38000"/>
              </a:srgbClr>
            </a:outerShdw>
          </a:effectLst>
        </p:spPr>
        <p:txBody>
          <a:bodyPr lIns="45719" tIns="45719" rIns="45719" bIns="45719" anchor="ctr"/>
          <a:lstStyle/>
          <a:p>
            <a:pPr defTabSz="457184">
              <a:defRPr sz="2400">
                <a:solidFill>
                  <a:srgbClr val="77933C"/>
                </a:solidFill>
                <a:latin typeface="Calibri"/>
                <a:ea typeface="Calibri"/>
                <a:cs typeface="Calibri"/>
                <a:sym typeface="Calibri"/>
              </a:defRPr>
            </a:pPr>
            <a:endParaRPr sz="1687"/>
          </a:p>
        </p:txBody>
      </p:sp>
      <p:sp>
        <p:nvSpPr>
          <p:cNvPr id="521" name="Time"/>
          <p:cNvSpPr txBox="1"/>
          <p:nvPr/>
        </p:nvSpPr>
        <p:spPr>
          <a:xfrm>
            <a:off x="8412033" y="5977931"/>
            <a:ext cx="712694" cy="461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2400">
                <a:latin typeface="Calibri"/>
                <a:ea typeface="Calibri"/>
                <a:cs typeface="Calibri"/>
                <a:sym typeface="Calibri"/>
              </a:defRPr>
            </a:lvl1pPr>
          </a:lstStyle>
          <a:p>
            <a:r>
              <a:rPr>
                <a:solidFill>
                  <a:srgbClr val="445F51"/>
                </a:solidFill>
              </a:rPr>
              <a:t>Time</a:t>
            </a:r>
          </a:p>
        </p:txBody>
      </p:sp>
      <p:sp>
        <p:nvSpPr>
          <p:cNvPr id="522" name="Abundance"/>
          <p:cNvSpPr txBox="1"/>
          <p:nvPr/>
        </p:nvSpPr>
        <p:spPr>
          <a:xfrm rot="16200000">
            <a:off x="4913582" y="4486039"/>
            <a:ext cx="1510989" cy="461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2400">
                <a:latin typeface="Calibri"/>
                <a:ea typeface="Calibri"/>
                <a:cs typeface="Calibri"/>
                <a:sym typeface="Calibri"/>
              </a:defRPr>
            </a:lvl1pPr>
          </a:lstStyle>
          <a:p>
            <a:r>
              <a:rPr dirty="0">
                <a:solidFill>
                  <a:srgbClr val="445F51"/>
                </a:solidFill>
              </a:rPr>
              <a:t>Abundance</a:t>
            </a:r>
          </a:p>
        </p:txBody>
      </p:sp>
      <p:sp>
        <p:nvSpPr>
          <p:cNvPr id="523" name="Line"/>
          <p:cNvSpPr/>
          <p:nvPr/>
        </p:nvSpPr>
        <p:spPr>
          <a:xfrm>
            <a:off x="6074344" y="3926156"/>
            <a:ext cx="5326411" cy="1678943"/>
          </a:xfrm>
          <a:custGeom>
            <a:avLst/>
            <a:gdLst/>
            <a:ahLst/>
            <a:cxnLst>
              <a:cxn ang="0">
                <a:pos x="wd2" y="hd2"/>
              </a:cxn>
              <a:cxn ang="5400000">
                <a:pos x="wd2" y="hd2"/>
              </a:cxn>
              <a:cxn ang="10800000">
                <a:pos x="wd2" y="hd2"/>
              </a:cxn>
              <a:cxn ang="16200000">
                <a:pos x="wd2" y="hd2"/>
              </a:cxn>
            </a:cxnLst>
            <a:rect l="0" t="0" r="r" b="b"/>
            <a:pathLst>
              <a:path w="21600" h="21212" extrusionOk="0">
                <a:moveTo>
                  <a:pt x="0" y="425"/>
                </a:moveTo>
                <a:lnTo>
                  <a:pt x="1717" y="300"/>
                </a:lnTo>
                <a:cubicBezTo>
                  <a:pt x="2243" y="238"/>
                  <a:pt x="2522" y="-135"/>
                  <a:pt x="3154" y="52"/>
                </a:cubicBezTo>
                <a:cubicBezTo>
                  <a:pt x="3786" y="238"/>
                  <a:pt x="4831" y="1295"/>
                  <a:pt x="5510" y="1420"/>
                </a:cubicBezTo>
                <a:cubicBezTo>
                  <a:pt x="6189" y="1544"/>
                  <a:pt x="6708" y="487"/>
                  <a:pt x="7227" y="798"/>
                </a:cubicBezTo>
                <a:cubicBezTo>
                  <a:pt x="7746" y="1109"/>
                  <a:pt x="8158" y="1461"/>
                  <a:pt x="8624" y="3285"/>
                </a:cubicBezTo>
                <a:cubicBezTo>
                  <a:pt x="9090" y="5110"/>
                  <a:pt x="9522" y="8965"/>
                  <a:pt x="10021" y="11743"/>
                </a:cubicBezTo>
                <a:cubicBezTo>
                  <a:pt x="10521" y="14521"/>
                  <a:pt x="11159" y="18439"/>
                  <a:pt x="11618" y="19952"/>
                </a:cubicBezTo>
                <a:cubicBezTo>
                  <a:pt x="12078" y="21465"/>
                  <a:pt x="12364" y="21424"/>
                  <a:pt x="12776" y="20822"/>
                </a:cubicBezTo>
                <a:cubicBezTo>
                  <a:pt x="13189" y="20221"/>
                  <a:pt x="13721" y="18459"/>
                  <a:pt x="14094" y="16345"/>
                </a:cubicBezTo>
                <a:cubicBezTo>
                  <a:pt x="14467" y="14230"/>
                  <a:pt x="14693" y="10458"/>
                  <a:pt x="15012" y="8136"/>
                </a:cubicBezTo>
                <a:cubicBezTo>
                  <a:pt x="15332" y="5814"/>
                  <a:pt x="15478" y="3638"/>
                  <a:pt x="16010" y="2415"/>
                </a:cubicBezTo>
                <a:cubicBezTo>
                  <a:pt x="16543" y="1192"/>
                  <a:pt x="17401" y="860"/>
                  <a:pt x="18206" y="798"/>
                </a:cubicBezTo>
                <a:cubicBezTo>
                  <a:pt x="19011" y="736"/>
                  <a:pt x="20276" y="1896"/>
                  <a:pt x="20841" y="2042"/>
                </a:cubicBezTo>
                <a:cubicBezTo>
                  <a:pt x="21407" y="2187"/>
                  <a:pt x="21600" y="1668"/>
                  <a:pt x="21600" y="1668"/>
                </a:cubicBezTo>
              </a:path>
            </a:pathLst>
          </a:custGeom>
          <a:ln w="25400">
            <a:solidFill>
              <a:schemeClr val="accent2">
                <a:lumMod val="75000"/>
              </a:schemeClr>
            </a:solidFill>
          </a:ln>
          <a:effectLst>
            <a:outerShdw blurRad="50800" dist="25400" dir="5400000" rotWithShape="0">
              <a:srgbClr val="000000">
                <a:alpha val="38000"/>
              </a:srgbClr>
            </a:outerShdw>
          </a:effectLst>
        </p:spPr>
        <p:txBody>
          <a:bodyPr lIns="45719" tIns="45719" rIns="45719" bIns="45719" anchor="ctr"/>
          <a:lstStyle/>
          <a:p>
            <a:pPr defTabSz="457184">
              <a:defRPr sz="2400">
                <a:latin typeface="Calibri"/>
                <a:ea typeface="Calibri"/>
                <a:cs typeface="Calibri"/>
                <a:sym typeface="Calibri"/>
              </a:defRPr>
            </a:pPr>
            <a:endParaRPr sz="1687"/>
          </a:p>
        </p:txBody>
      </p:sp>
      <p:sp>
        <p:nvSpPr>
          <p:cNvPr id="524" name="Line"/>
          <p:cNvSpPr/>
          <p:nvPr/>
        </p:nvSpPr>
        <p:spPr>
          <a:xfrm flipH="1" flipV="1">
            <a:off x="8072978" y="4255700"/>
            <a:ext cx="9847" cy="798647"/>
          </a:xfrm>
          <a:prstGeom prst="line">
            <a:avLst/>
          </a:prstGeom>
          <a:ln w="41275">
            <a:solidFill>
              <a:srgbClr val="445F51"/>
            </a:solidFill>
            <a:tailEnd type="stealth" w="lg" len="lg"/>
          </a:ln>
          <a:effectLst>
            <a:outerShdw blurRad="50800" dist="25400" dir="5400000" rotWithShape="0">
              <a:srgbClr val="000000">
                <a:alpha val="38000"/>
              </a:srgbClr>
            </a:outerShdw>
          </a:effectLst>
        </p:spPr>
        <p:txBody>
          <a:bodyPr lIns="45719" tIns="45719" rIns="45719" bIns="45719"/>
          <a:lstStyle/>
          <a:p>
            <a:pPr defTabSz="457184">
              <a:defRPr sz="2400">
                <a:latin typeface="Calibri"/>
                <a:ea typeface="Calibri"/>
                <a:cs typeface="Calibri"/>
                <a:sym typeface="Calibri"/>
              </a:defRPr>
            </a:pPr>
            <a:endParaRPr sz="1687"/>
          </a:p>
        </p:txBody>
      </p:sp>
      <p:sp>
        <p:nvSpPr>
          <p:cNvPr id="525" name="Line"/>
          <p:cNvSpPr/>
          <p:nvPr/>
        </p:nvSpPr>
        <p:spPr>
          <a:xfrm>
            <a:off x="9293819" y="5436478"/>
            <a:ext cx="2087245" cy="9844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613" y="10800"/>
                  <a:pt x="3226" y="0"/>
                  <a:pt x="5502" y="0"/>
                </a:cubicBezTo>
                <a:cubicBezTo>
                  <a:pt x="7777" y="0"/>
                  <a:pt x="10970" y="21600"/>
                  <a:pt x="13653" y="21600"/>
                </a:cubicBezTo>
                <a:cubicBezTo>
                  <a:pt x="16336" y="21600"/>
                  <a:pt x="21600" y="0"/>
                  <a:pt x="21600" y="0"/>
                </a:cubicBezTo>
              </a:path>
            </a:pathLst>
          </a:custGeom>
          <a:ln w="25400">
            <a:solidFill>
              <a:schemeClr val="accent2">
                <a:lumMod val="75000"/>
              </a:schemeClr>
            </a:solidFill>
            <a:prstDash val="dash"/>
          </a:ln>
          <a:effectLst>
            <a:outerShdw blurRad="50800" dist="25400" dir="5400000" rotWithShape="0">
              <a:srgbClr val="000000">
                <a:alpha val="38000"/>
              </a:srgbClr>
            </a:outerShdw>
          </a:effectLst>
        </p:spPr>
        <p:txBody>
          <a:bodyPr lIns="45719" tIns="45719" rIns="45719" bIns="45719" anchor="ctr"/>
          <a:lstStyle/>
          <a:p>
            <a:pPr defTabSz="457184">
              <a:defRPr sz="2400">
                <a:latin typeface="Calibri"/>
                <a:ea typeface="Calibri"/>
                <a:cs typeface="Calibri"/>
                <a:sym typeface="Calibri"/>
              </a:defRPr>
            </a:pPr>
            <a:endParaRPr sz="1687"/>
          </a:p>
        </p:txBody>
      </p:sp>
      <p:sp>
        <p:nvSpPr>
          <p:cNvPr id="5" name="What is the low density growth rate (   )?">
            <a:extLst>
              <a:ext uri="{FF2B5EF4-FFF2-40B4-BE49-F238E27FC236}">
                <a16:creationId xmlns:a16="http://schemas.microsoft.com/office/drawing/2014/main" id="{155C09B8-F4F5-C186-F96D-874EA95E43AF}"/>
              </a:ext>
            </a:extLst>
          </p:cNvPr>
          <p:cNvSpPr txBox="1"/>
          <p:nvPr/>
        </p:nvSpPr>
        <p:spPr>
          <a:xfrm>
            <a:off x="6164456" y="5626288"/>
            <a:ext cx="3679852" cy="3519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2400">
                <a:latin typeface="Calibri"/>
                <a:ea typeface="Calibri"/>
                <a:cs typeface="Calibri"/>
                <a:sym typeface="Calibri"/>
              </a:defRPr>
            </a:lvl1pPr>
          </a:lstStyle>
          <a:p>
            <a:r>
              <a:rPr sz="1687" dirty="0"/>
              <a:t>What is the low density growth rate (   )?</a:t>
            </a:r>
          </a:p>
        </p:txBody>
      </p:sp>
      <p:sp>
        <p:nvSpPr>
          <p:cNvPr id="6" name="Oval 5">
            <a:extLst>
              <a:ext uri="{FF2B5EF4-FFF2-40B4-BE49-F238E27FC236}">
                <a16:creationId xmlns:a16="http://schemas.microsoft.com/office/drawing/2014/main" id="{771F54EB-A7AA-2420-555B-13CE04587A24}"/>
              </a:ext>
            </a:extLst>
          </p:cNvPr>
          <p:cNvSpPr>
            <a:spLocks noChangeAspect="1"/>
          </p:cNvSpPr>
          <p:nvPr/>
        </p:nvSpPr>
        <p:spPr>
          <a:xfrm>
            <a:off x="9260154" y="5287701"/>
            <a:ext cx="396000" cy="396000"/>
          </a:xfrm>
          <a:prstGeom prst="ellipse">
            <a:avLst/>
          </a:prstGeom>
          <a:solidFill>
            <a:schemeClr val="accent2">
              <a:alpha val="6292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540A1DE-D2EA-1A7C-E0C0-B9BBC797F528}"/>
                  </a:ext>
                </a:extLst>
              </p:cNvPr>
              <p:cNvSpPr txBox="1"/>
              <p:nvPr/>
            </p:nvSpPr>
            <p:spPr>
              <a:xfrm>
                <a:off x="9419654" y="5676517"/>
                <a:ext cx="211148"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defTabSz="457200" hangingPunct="0"/>
                <a14:m>
                  <m:oMathPara xmlns:m="http://schemas.openxmlformats.org/officeDocument/2006/math">
                    <m:oMathParaPr>
                      <m:jc m:val="centerGroup"/>
                    </m:oMathParaPr>
                    <m:oMath xmlns:m="http://schemas.openxmlformats.org/officeDocument/2006/math">
                      <m:sSub>
                        <m:sSubPr>
                          <m:ctrlPr>
                            <a:rPr lang="en-CA" i="1">
                              <a:solidFill>
                                <a:srgbClr val="000000"/>
                              </a:solidFill>
                              <a:latin typeface="Cambria Math" panose="02040503050406030204" pitchFamily="18" charset="0"/>
                              <a:ea typeface="+mj-ea"/>
                              <a:cs typeface="+mj-cs"/>
                              <a:sym typeface="Calibri"/>
                            </a:rPr>
                          </m:ctrlPr>
                        </m:sSubPr>
                        <m:e>
                          <m:acc>
                            <m:accPr>
                              <m:chr m:val="̅"/>
                              <m:ctrlPr>
                                <a:rPr lang="en-CA" i="1">
                                  <a:solidFill>
                                    <a:srgbClr val="000000"/>
                                  </a:solidFill>
                                  <a:latin typeface="Cambria Math" panose="02040503050406030204" pitchFamily="18" charset="0"/>
                                  <a:ea typeface="+mj-ea"/>
                                  <a:cs typeface="+mj-cs"/>
                                  <a:sym typeface="Calibri"/>
                                </a:rPr>
                              </m:ctrlPr>
                            </m:accPr>
                            <m:e>
                              <m:r>
                                <a:rPr lang="en-US" i="1">
                                  <a:solidFill>
                                    <a:srgbClr val="000000"/>
                                  </a:solidFill>
                                  <a:latin typeface="Cambria Math" panose="02040503050406030204" pitchFamily="18" charset="0"/>
                                  <a:ea typeface="+mj-ea"/>
                                  <a:cs typeface="+mj-cs"/>
                                  <a:sym typeface="Calibri"/>
                                </a:rPr>
                                <m:t>𝑟</m:t>
                              </m:r>
                            </m:e>
                          </m:acc>
                        </m:e>
                        <m:sub>
                          <m:r>
                            <a:rPr lang="en-US" i="1">
                              <a:solidFill>
                                <a:srgbClr val="000000"/>
                              </a:solidFill>
                              <a:latin typeface="Cambria Math" panose="02040503050406030204" pitchFamily="18" charset="0"/>
                              <a:ea typeface="+mj-ea"/>
                              <a:cs typeface="+mj-cs"/>
                              <a:sym typeface="Calibri"/>
                            </a:rPr>
                            <m:t>𝑖</m:t>
                          </m:r>
                        </m:sub>
                      </m:sSub>
                    </m:oMath>
                  </m:oMathPara>
                </a14:m>
                <a:endParaRPr lang="en-CA" dirty="0">
                  <a:solidFill>
                    <a:srgbClr val="000000"/>
                  </a:solidFill>
                  <a:latin typeface="+mj-lt"/>
                  <a:ea typeface="+mj-ea"/>
                  <a:cs typeface="+mj-cs"/>
                  <a:sym typeface="Calibri"/>
                </a:endParaRPr>
              </a:p>
            </p:txBody>
          </p:sp>
        </mc:Choice>
        <mc:Fallback xmlns="">
          <p:sp>
            <p:nvSpPr>
              <p:cNvPr id="7" name="TextBox 6">
                <a:extLst>
                  <a:ext uri="{FF2B5EF4-FFF2-40B4-BE49-F238E27FC236}">
                    <a16:creationId xmlns:a16="http://schemas.microsoft.com/office/drawing/2014/main" id="{3540A1DE-D2EA-1A7C-E0C0-B9BBC797F528}"/>
                  </a:ext>
                </a:extLst>
              </p:cNvPr>
              <p:cNvSpPr txBox="1">
                <a:spLocks noRot="1" noChangeAspect="1" noMove="1" noResize="1" noEditPoints="1" noAdjustHandles="1" noChangeArrowheads="1" noChangeShapeType="1" noTextEdit="1"/>
              </p:cNvSpPr>
              <p:nvPr/>
            </p:nvSpPr>
            <p:spPr>
              <a:xfrm>
                <a:off x="9419654" y="5676517"/>
                <a:ext cx="211148" cy="276999"/>
              </a:xfrm>
              <a:prstGeom prst="rect">
                <a:avLst/>
              </a:prstGeom>
              <a:blipFill>
                <a:blip r:embed="rId3"/>
                <a:stretch>
                  <a:fillRect l="-11111" r="-5556" b="-17391"/>
                </a:stretch>
              </a:blipFill>
              <a:ln w="12700" cap="flat">
                <a:noFill/>
                <a:miter lim="400000"/>
              </a:ln>
              <a:effectLst/>
            </p:spPr>
            <p:txBody>
              <a:bodyPr/>
              <a:lstStyle/>
              <a:p>
                <a:r>
                  <a:rPr lang="en-US">
                    <a:noFill/>
                  </a:rPr>
                  <a:t> </a:t>
                </a:r>
              </a:p>
            </p:txBody>
          </p:sp>
        </mc:Fallback>
      </mc:AlternateContent>
      <p:sp>
        <p:nvSpPr>
          <p:cNvPr id="3" name="If        is large, then species is recovering –likely coexisting with other species…">
            <a:extLst>
              <a:ext uri="{FF2B5EF4-FFF2-40B4-BE49-F238E27FC236}">
                <a16:creationId xmlns:a16="http://schemas.microsoft.com/office/drawing/2014/main" id="{4EBB2B81-B1EA-D849-AAE1-257DE0406A64}"/>
              </a:ext>
            </a:extLst>
          </p:cNvPr>
          <p:cNvSpPr txBox="1"/>
          <p:nvPr/>
        </p:nvSpPr>
        <p:spPr>
          <a:xfrm>
            <a:off x="5234822" y="827691"/>
            <a:ext cx="5326815" cy="23083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a:spAutoFit/>
          </a:bodyPr>
          <a:lstStyle/>
          <a:p>
            <a:pPr defTabSz="457184">
              <a:defRPr sz="2400">
                <a:latin typeface="Calibri"/>
                <a:ea typeface="Calibri"/>
                <a:cs typeface="Calibri"/>
                <a:sym typeface="Calibri"/>
              </a:defRPr>
            </a:pPr>
            <a:r>
              <a:rPr sz="2400" dirty="0"/>
              <a:t>If        is large, then species is recovering –likely coexisting with other species</a:t>
            </a:r>
          </a:p>
          <a:p>
            <a:pPr defTabSz="457184">
              <a:defRPr sz="2400">
                <a:latin typeface="Calibri"/>
                <a:ea typeface="Calibri"/>
                <a:cs typeface="Calibri"/>
                <a:sym typeface="Calibri"/>
              </a:defRPr>
            </a:pPr>
            <a:endParaRPr sz="2400" dirty="0"/>
          </a:p>
          <a:p>
            <a:pPr defTabSz="457184">
              <a:defRPr sz="2400">
                <a:latin typeface="Calibri"/>
                <a:ea typeface="Calibri"/>
                <a:cs typeface="Calibri"/>
                <a:sym typeface="Calibri"/>
              </a:defRPr>
            </a:pPr>
            <a:r>
              <a:rPr sz="2400" dirty="0"/>
              <a:t>If        remains small, then the growth rate is affected by environment and not</a:t>
            </a:r>
          </a:p>
          <a:p>
            <a:pPr defTabSz="457184">
              <a:defRPr sz="2400">
                <a:latin typeface="Calibri"/>
                <a:ea typeface="Calibri"/>
                <a:cs typeface="Calibri"/>
                <a:sym typeface="Calibri"/>
              </a:defRPr>
            </a:pPr>
            <a:r>
              <a:rPr sz="2400" dirty="0"/>
              <a:t>release from density-dependence.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DB350A2-C25C-BD25-91CB-8823E221AF5E}"/>
                  </a:ext>
                </a:extLst>
              </p:cNvPr>
              <p:cNvSpPr txBox="1"/>
              <p:nvPr/>
            </p:nvSpPr>
            <p:spPr>
              <a:xfrm>
                <a:off x="5619895" y="827691"/>
                <a:ext cx="2800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defTabSz="457200" hangingPunct="0"/>
                <a14:m>
                  <m:oMathPara xmlns:m="http://schemas.openxmlformats.org/officeDocument/2006/math">
                    <m:oMathParaPr>
                      <m:jc m:val="centerGroup"/>
                    </m:oMathParaPr>
                    <m:oMath xmlns:m="http://schemas.openxmlformats.org/officeDocument/2006/math">
                      <m:sSub>
                        <m:sSubPr>
                          <m:ctrlPr>
                            <a:rPr lang="en-CA" sz="2400" i="1">
                              <a:solidFill>
                                <a:srgbClr val="000000"/>
                              </a:solidFill>
                              <a:latin typeface="Cambria Math" panose="02040503050406030204" pitchFamily="18" charset="0"/>
                              <a:ea typeface="+mj-ea"/>
                              <a:cs typeface="+mj-cs"/>
                              <a:sym typeface="Calibri"/>
                            </a:rPr>
                          </m:ctrlPr>
                        </m:sSubPr>
                        <m:e>
                          <m:acc>
                            <m:accPr>
                              <m:chr m:val="̅"/>
                              <m:ctrlPr>
                                <a:rPr lang="en-CA" sz="2400" i="1">
                                  <a:solidFill>
                                    <a:srgbClr val="000000"/>
                                  </a:solidFill>
                                  <a:latin typeface="Cambria Math" panose="02040503050406030204" pitchFamily="18" charset="0"/>
                                  <a:ea typeface="+mj-ea"/>
                                  <a:cs typeface="+mj-cs"/>
                                  <a:sym typeface="Calibri"/>
                                </a:rPr>
                              </m:ctrlPr>
                            </m:accPr>
                            <m:e>
                              <m:r>
                                <a:rPr lang="en-US" sz="2400" i="1">
                                  <a:solidFill>
                                    <a:srgbClr val="000000"/>
                                  </a:solidFill>
                                  <a:latin typeface="Cambria Math" panose="02040503050406030204" pitchFamily="18" charset="0"/>
                                  <a:ea typeface="+mj-ea"/>
                                  <a:cs typeface="+mj-cs"/>
                                  <a:sym typeface="Calibri"/>
                                </a:rPr>
                                <m:t>𝑟</m:t>
                              </m:r>
                            </m:e>
                          </m:acc>
                        </m:e>
                        <m:sub>
                          <m:r>
                            <a:rPr lang="en-US" sz="2400" i="1">
                              <a:solidFill>
                                <a:srgbClr val="000000"/>
                              </a:solidFill>
                              <a:latin typeface="Cambria Math" panose="02040503050406030204" pitchFamily="18" charset="0"/>
                              <a:ea typeface="+mj-ea"/>
                              <a:cs typeface="+mj-cs"/>
                              <a:sym typeface="Calibri"/>
                            </a:rPr>
                            <m:t>𝑖</m:t>
                          </m:r>
                        </m:sub>
                      </m:sSub>
                    </m:oMath>
                  </m:oMathPara>
                </a14:m>
                <a:endParaRPr lang="en-CA" sz="2400" dirty="0">
                  <a:solidFill>
                    <a:srgbClr val="000000"/>
                  </a:solidFill>
                  <a:latin typeface="+mj-lt"/>
                  <a:ea typeface="+mj-ea"/>
                  <a:cs typeface="+mj-cs"/>
                  <a:sym typeface="Calibri"/>
                </a:endParaRPr>
              </a:p>
            </p:txBody>
          </p:sp>
        </mc:Choice>
        <mc:Fallback xmlns="">
          <p:sp>
            <p:nvSpPr>
              <p:cNvPr id="4" name="TextBox 3">
                <a:extLst>
                  <a:ext uri="{FF2B5EF4-FFF2-40B4-BE49-F238E27FC236}">
                    <a16:creationId xmlns:a16="http://schemas.microsoft.com/office/drawing/2014/main" id="{CDB350A2-C25C-BD25-91CB-8823E221AF5E}"/>
                  </a:ext>
                </a:extLst>
              </p:cNvPr>
              <p:cNvSpPr txBox="1">
                <a:spLocks noRot="1" noChangeAspect="1" noMove="1" noResize="1" noEditPoints="1" noAdjustHandles="1" noChangeArrowheads="1" noChangeShapeType="1" noTextEdit="1"/>
              </p:cNvSpPr>
              <p:nvPr/>
            </p:nvSpPr>
            <p:spPr>
              <a:xfrm>
                <a:off x="5619895" y="827691"/>
                <a:ext cx="280013" cy="369332"/>
              </a:xfrm>
              <a:prstGeom prst="rect">
                <a:avLst/>
              </a:prstGeom>
              <a:blipFill>
                <a:blip r:embed="rId4"/>
                <a:stretch>
                  <a:fillRect l="-13043" r="-8696" b="-1666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8C47A73-B900-31B6-9F7F-837E405ED68E}"/>
                  </a:ext>
                </a:extLst>
              </p:cNvPr>
              <p:cNvSpPr txBox="1"/>
              <p:nvPr/>
            </p:nvSpPr>
            <p:spPr>
              <a:xfrm>
                <a:off x="5619894" y="1954420"/>
                <a:ext cx="2800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defTabSz="457200" hangingPunct="0"/>
                <a14:m>
                  <m:oMathPara xmlns:m="http://schemas.openxmlformats.org/officeDocument/2006/math">
                    <m:oMathParaPr>
                      <m:jc m:val="centerGroup"/>
                    </m:oMathParaPr>
                    <m:oMath xmlns:m="http://schemas.openxmlformats.org/officeDocument/2006/math">
                      <m:sSub>
                        <m:sSubPr>
                          <m:ctrlPr>
                            <a:rPr lang="en-CA" sz="2400" i="1">
                              <a:solidFill>
                                <a:srgbClr val="000000"/>
                              </a:solidFill>
                              <a:latin typeface="Cambria Math" panose="02040503050406030204" pitchFamily="18" charset="0"/>
                              <a:ea typeface="+mj-ea"/>
                              <a:cs typeface="+mj-cs"/>
                              <a:sym typeface="Calibri"/>
                            </a:rPr>
                          </m:ctrlPr>
                        </m:sSubPr>
                        <m:e>
                          <m:acc>
                            <m:accPr>
                              <m:chr m:val="̅"/>
                              <m:ctrlPr>
                                <a:rPr lang="en-CA" sz="2400" i="1">
                                  <a:solidFill>
                                    <a:srgbClr val="000000"/>
                                  </a:solidFill>
                                  <a:latin typeface="Cambria Math" panose="02040503050406030204" pitchFamily="18" charset="0"/>
                                  <a:ea typeface="+mj-ea"/>
                                  <a:cs typeface="+mj-cs"/>
                                  <a:sym typeface="Calibri"/>
                                </a:rPr>
                              </m:ctrlPr>
                            </m:accPr>
                            <m:e>
                              <m:r>
                                <a:rPr lang="en-US" sz="2400" i="1">
                                  <a:solidFill>
                                    <a:srgbClr val="000000"/>
                                  </a:solidFill>
                                  <a:latin typeface="Cambria Math" panose="02040503050406030204" pitchFamily="18" charset="0"/>
                                  <a:ea typeface="+mj-ea"/>
                                  <a:cs typeface="+mj-cs"/>
                                  <a:sym typeface="Calibri"/>
                                </a:rPr>
                                <m:t>𝑟</m:t>
                              </m:r>
                            </m:e>
                          </m:acc>
                        </m:e>
                        <m:sub>
                          <m:r>
                            <a:rPr lang="en-US" sz="2400" i="1">
                              <a:solidFill>
                                <a:srgbClr val="000000"/>
                              </a:solidFill>
                              <a:latin typeface="Cambria Math" panose="02040503050406030204" pitchFamily="18" charset="0"/>
                              <a:ea typeface="+mj-ea"/>
                              <a:cs typeface="+mj-cs"/>
                              <a:sym typeface="Calibri"/>
                            </a:rPr>
                            <m:t>𝑖</m:t>
                          </m:r>
                        </m:sub>
                      </m:sSub>
                    </m:oMath>
                  </m:oMathPara>
                </a14:m>
                <a:endParaRPr lang="en-CA" sz="2400" dirty="0">
                  <a:solidFill>
                    <a:srgbClr val="000000"/>
                  </a:solidFill>
                  <a:latin typeface="+mj-lt"/>
                  <a:ea typeface="+mj-ea"/>
                  <a:cs typeface="+mj-cs"/>
                  <a:sym typeface="Calibri"/>
                </a:endParaRPr>
              </a:p>
            </p:txBody>
          </p:sp>
        </mc:Choice>
        <mc:Fallback xmlns="">
          <p:sp>
            <p:nvSpPr>
              <p:cNvPr id="8" name="TextBox 7">
                <a:extLst>
                  <a:ext uri="{FF2B5EF4-FFF2-40B4-BE49-F238E27FC236}">
                    <a16:creationId xmlns:a16="http://schemas.microsoft.com/office/drawing/2014/main" id="{48C47A73-B900-31B6-9F7F-837E405ED68E}"/>
                  </a:ext>
                </a:extLst>
              </p:cNvPr>
              <p:cNvSpPr txBox="1">
                <a:spLocks noRot="1" noChangeAspect="1" noMove="1" noResize="1" noEditPoints="1" noAdjustHandles="1" noChangeArrowheads="1" noChangeShapeType="1" noTextEdit="1"/>
              </p:cNvSpPr>
              <p:nvPr/>
            </p:nvSpPr>
            <p:spPr>
              <a:xfrm>
                <a:off x="5619894" y="1954420"/>
                <a:ext cx="280013" cy="369332"/>
              </a:xfrm>
              <a:prstGeom prst="rect">
                <a:avLst/>
              </a:prstGeom>
              <a:blipFill>
                <a:blip r:embed="rId4"/>
                <a:stretch>
                  <a:fillRect l="-13043" r="-8696" b="-20690"/>
                </a:stretch>
              </a:blipFill>
              <a:ln w="12700" cap="flat">
                <a:noFill/>
                <a:miter lim="400000"/>
              </a:ln>
              <a:effectLst/>
            </p:spPr>
            <p:txBody>
              <a:bodyPr/>
              <a:lstStyle/>
              <a:p>
                <a:r>
                  <a:rPr lang="en-US">
                    <a:noFill/>
                  </a:rPr>
                  <a:t> </a:t>
                </a:r>
              </a:p>
            </p:txBody>
          </p:sp>
        </mc:Fallback>
      </mc:AlternateContent>
      <p:sp>
        <p:nvSpPr>
          <p:cNvPr id="9" name="Rectangle">
            <a:extLst>
              <a:ext uri="{FF2B5EF4-FFF2-40B4-BE49-F238E27FC236}">
                <a16:creationId xmlns:a16="http://schemas.microsoft.com/office/drawing/2014/main" id="{DE06EB8E-F9F7-EB4D-597A-AD0A4E4A5CE3}"/>
              </a:ext>
            </a:extLst>
          </p:cNvPr>
          <p:cNvSpPr/>
          <p:nvPr/>
        </p:nvSpPr>
        <p:spPr>
          <a:xfrm>
            <a:off x="10550692" y="35494"/>
            <a:ext cx="1534946" cy="2908816"/>
          </a:xfrm>
          <a:prstGeom prst="rect">
            <a:avLst/>
          </a:prstGeom>
          <a:noFill/>
          <a:ln w="44450">
            <a:solidFill>
              <a:srgbClr val="445F51"/>
            </a:solidFill>
          </a:ln>
          <a:effectLst>
            <a:outerShdw blurRad="50800" dist="25400" dir="5400000" rotWithShape="0">
              <a:srgbClr val="000000">
                <a:alpha val="35000"/>
              </a:srgbClr>
            </a:outerShdw>
          </a:effectLst>
        </p:spPr>
        <p:txBody>
          <a:bodyPr lIns="45719" tIns="45719" rIns="45719" bIns="45719" anchor="ctr"/>
          <a:lstStyle/>
          <a:p>
            <a:pPr defTabSz="457184">
              <a:defRPr sz="2400">
                <a:solidFill>
                  <a:srgbClr val="FFFFFF"/>
                </a:solidFill>
                <a:latin typeface="Calibri"/>
                <a:ea typeface="Calibri"/>
                <a:cs typeface="Calibri"/>
                <a:sym typeface="Calibri"/>
              </a:defRPr>
            </a:pPr>
            <a:endParaRPr sz="1687"/>
          </a:p>
        </p:txBody>
      </p:sp>
    </p:spTree>
    <p:extLst>
      <p:ext uri="{BB962C8B-B14F-4D97-AF65-F5344CB8AC3E}">
        <p14:creationId xmlns:p14="http://schemas.microsoft.com/office/powerpoint/2010/main" val="3729885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 name="Chesson: coexistence"/>
          <p:cNvSpPr txBox="1">
            <a:spLocks noGrp="1"/>
          </p:cNvSpPr>
          <p:nvPr>
            <p:ph type="title"/>
          </p:nvPr>
        </p:nvSpPr>
        <p:spPr>
          <a:prstGeom prst="rect">
            <a:avLst/>
          </a:prstGeom>
        </p:spPr>
        <p:txBody>
          <a:bodyPr/>
          <a:lstStyle/>
          <a:p>
            <a:r>
              <a:t>Chesson: coexistence</a:t>
            </a:r>
          </a:p>
        </p:txBody>
      </p:sp>
      <p:grpSp>
        <p:nvGrpSpPr>
          <p:cNvPr id="565" name="Group"/>
          <p:cNvGrpSpPr/>
          <p:nvPr/>
        </p:nvGrpSpPr>
        <p:grpSpPr>
          <a:xfrm>
            <a:off x="1384197" y="1899392"/>
            <a:ext cx="2419571" cy="1649652"/>
            <a:chOff x="0" y="0"/>
            <a:chExt cx="3441167" cy="2346170"/>
          </a:xfrm>
        </p:grpSpPr>
        <p:sp>
          <p:nvSpPr>
            <p:cNvPr id="562" name="Rounded Rectangle"/>
            <p:cNvSpPr/>
            <p:nvPr/>
          </p:nvSpPr>
          <p:spPr>
            <a:xfrm>
              <a:off x="838748" y="0"/>
              <a:ext cx="2602419" cy="854075"/>
            </a:xfrm>
            <a:prstGeom prst="roundRect">
              <a:avLst>
                <a:gd name="adj" fmla="val 16667"/>
              </a:avLst>
            </a:prstGeom>
            <a:gradFill flip="none" rotWithShape="1">
              <a:gsLst>
                <a:gs pos="0">
                  <a:srgbClr val="3F80CE">
                    <a:alpha val="43000"/>
                  </a:srgbClr>
                </a:gs>
                <a:gs pos="100000">
                  <a:srgbClr val="A2C3FF">
                    <a:alpha val="43000"/>
                  </a:srgbClr>
                </a:gs>
              </a:gsLst>
              <a:lin ang="16200000" scaled="0"/>
            </a:gradFill>
            <a:ln w="12700" cap="flat">
              <a:solidFill>
                <a:srgbClr val="4A7EBB"/>
              </a:solidFill>
              <a:prstDash val="solid"/>
              <a:round/>
            </a:ln>
            <a:effectLst>
              <a:outerShdw blurRad="50800" dist="25400" dir="5400000" rotWithShape="0">
                <a:srgbClr val="000000">
                  <a:alpha val="35000"/>
                </a:srgbClr>
              </a:outerShdw>
            </a:effectLst>
          </p:spPr>
          <p:txBody>
            <a:bodyPr wrap="square" lIns="45719" tIns="45719" rIns="45719" bIns="45719" numCol="1" anchor="ctr">
              <a:noAutofit/>
            </a:bodyPr>
            <a:lstStyle/>
            <a:p>
              <a:pPr defTabSz="457184">
                <a:defRPr sz="2400">
                  <a:solidFill>
                    <a:srgbClr val="FFFFFF"/>
                  </a:solidFill>
                  <a:latin typeface="Calibri"/>
                  <a:ea typeface="Calibri"/>
                  <a:cs typeface="Calibri"/>
                  <a:sym typeface="Calibri"/>
                </a:defRPr>
              </a:pPr>
              <a:endParaRPr sz="2400"/>
            </a:p>
          </p:txBody>
        </p:sp>
        <p:sp>
          <p:nvSpPr>
            <p:cNvPr id="563" name="Line"/>
            <p:cNvSpPr/>
            <p:nvPr/>
          </p:nvSpPr>
          <p:spPr>
            <a:xfrm flipH="1">
              <a:off x="1230818" y="854073"/>
              <a:ext cx="546098" cy="835510"/>
            </a:xfrm>
            <a:prstGeom prst="line">
              <a:avLst/>
            </a:prstGeom>
            <a:noFill/>
            <a:ln w="25400" cap="flat">
              <a:solidFill>
                <a:srgbClr val="4F81BD"/>
              </a:solidFill>
              <a:prstDash val="solid"/>
              <a:round/>
            </a:ln>
            <a:effectLst>
              <a:outerShdw blurRad="50800" dist="25400" dir="5400000" rotWithShape="0">
                <a:srgbClr val="000000">
                  <a:alpha val="38000"/>
                </a:srgbClr>
              </a:outerShdw>
            </a:effectLst>
          </p:spPr>
          <p:txBody>
            <a:bodyPr wrap="square" lIns="45719" tIns="45719" rIns="45719" bIns="45719" numCol="1" anchor="t">
              <a:noAutofit/>
            </a:bodyPr>
            <a:lstStyle/>
            <a:p>
              <a:pPr defTabSz="457184">
                <a:defRPr sz="2400">
                  <a:latin typeface="Calibri"/>
                  <a:ea typeface="Calibri"/>
                  <a:cs typeface="Calibri"/>
                  <a:sym typeface="Calibri"/>
                </a:defRPr>
              </a:pPr>
              <a:endParaRPr sz="2400"/>
            </a:p>
          </p:txBody>
        </p:sp>
        <p:sp>
          <p:nvSpPr>
            <p:cNvPr id="564" name="Fitness differences"/>
            <p:cNvSpPr txBox="1"/>
            <p:nvPr/>
          </p:nvSpPr>
          <p:spPr>
            <a:xfrm>
              <a:off x="0" y="1689583"/>
              <a:ext cx="3441167" cy="6565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lgn="l" defTabSz="650240">
                <a:defRPr sz="2400">
                  <a:latin typeface="Calibri"/>
                  <a:ea typeface="Calibri"/>
                  <a:cs typeface="Calibri"/>
                  <a:sym typeface="Calibri"/>
                </a:defRPr>
              </a:lvl1pPr>
            </a:lstStyle>
            <a:p>
              <a:r>
                <a:rPr dirty="0"/>
                <a:t>Fitness differences</a:t>
              </a:r>
            </a:p>
          </p:txBody>
        </p:sp>
      </p:grpSp>
      <p:grpSp>
        <p:nvGrpSpPr>
          <p:cNvPr id="569" name="Group"/>
          <p:cNvGrpSpPr/>
          <p:nvPr/>
        </p:nvGrpSpPr>
        <p:grpSpPr>
          <a:xfrm>
            <a:off x="4187113" y="1899392"/>
            <a:ext cx="1936596" cy="1649651"/>
            <a:chOff x="0" y="0"/>
            <a:chExt cx="2754269" cy="2346168"/>
          </a:xfrm>
        </p:grpSpPr>
        <p:sp>
          <p:nvSpPr>
            <p:cNvPr id="566" name="Rounded Rectangle"/>
            <p:cNvSpPr/>
            <p:nvPr/>
          </p:nvSpPr>
          <p:spPr>
            <a:xfrm>
              <a:off x="0" y="0"/>
              <a:ext cx="2580486" cy="854075"/>
            </a:xfrm>
            <a:prstGeom prst="roundRect">
              <a:avLst>
                <a:gd name="adj" fmla="val 16667"/>
              </a:avLst>
            </a:prstGeom>
            <a:solidFill>
              <a:srgbClr val="77933C">
                <a:alpha val="43000"/>
              </a:srgbClr>
            </a:solidFill>
            <a:ln w="12700" cap="flat">
              <a:solidFill>
                <a:srgbClr val="77933C"/>
              </a:solidFill>
              <a:prstDash val="solid"/>
              <a:round/>
            </a:ln>
            <a:effectLst>
              <a:outerShdw blurRad="50800" dist="25400" dir="5400000" rotWithShape="0">
                <a:srgbClr val="000000">
                  <a:alpha val="35000"/>
                </a:srgbClr>
              </a:outerShdw>
            </a:effectLst>
          </p:spPr>
          <p:txBody>
            <a:bodyPr wrap="square" lIns="45719" tIns="45719" rIns="45719" bIns="45719" numCol="1" anchor="ctr">
              <a:noAutofit/>
            </a:bodyPr>
            <a:lstStyle/>
            <a:p>
              <a:pPr defTabSz="457184">
                <a:defRPr sz="2400">
                  <a:solidFill>
                    <a:srgbClr val="FFFFFF"/>
                  </a:solidFill>
                  <a:latin typeface="Calibri"/>
                  <a:ea typeface="Calibri"/>
                  <a:cs typeface="Calibri"/>
                  <a:sym typeface="Calibri"/>
                </a:defRPr>
              </a:pPr>
              <a:endParaRPr sz="2400"/>
            </a:p>
          </p:txBody>
        </p:sp>
        <p:sp>
          <p:nvSpPr>
            <p:cNvPr id="567" name="Line"/>
            <p:cNvSpPr/>
            <p:nvPr/>
          </p:nvSpPr>
          <p:spPr>
            <a:xfrm>
              <a:off x="1407539" y="854075"/>
              <a:ext cx="286761" cy="835506"/>
            </a:xfrm>
            <a:prstGeom prst="line">
              <a:avLst/>
            </a:prstGeom>
            <a:noFill/>
            <a:ln w="25400" cap="flat">
              <a:solidFill>
                <a:srgbClr val="77933C"/>
              </a:solidFill>
              <a:prstDash val="solid"/>
              <a:round/>
            </a:ln>
            <a:effectLst>
              <a:outerShdw blurRad="50800" dist="25400" dir="5400000" rotWithShape="0">
                <a:srgbClr val="000000">
                  <a:alpha val="38000"/>
                </a:srgbClr>
              </a:outerShdw>
            </a:effectLst>
          </p:spPr>
          <p:txBody>
            <a:bodyPr wrap="square" lIns="45719" tIns="45719" rIns="45719" bIns="45719" numCol="1" anchor="t">
              <a:noAutofit/>
            </a:bodyPr>
            <a:lstStyle/>
            <a:p>
              <a:pPr defTabSz="457184">
                <a:defRPr sz="2400">
                  <a:latin typeface="Calibri"/>
                  <a:ea typeface="Calibri"/>
                  <a:cs typeface="Calibri"/>
                  <a:sym typeface="Calibri"/>
                </a:defRPr>
              </a:pPr>
              <a:endParaRPr sz="2400"/>
            </a:p>
          </p:txBody>
        </p:sp>
        <p:sp>
          <p:nvSpPr>
            <p:cNvPr id="568" name="Niche overlap"/>
            <p:cNvSpPr txBox="1"/>
            <p:nvPr/>
          </p:nvSpPr>
          <p:spPr>
            <a:xfrm>
              <a:off x="173783" y="1689581"/>
              <a:ext cx="2580486" cy="6565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lgn="l" defTabSz="650240">
                <a:defRPr sz="2400">
                  <a:latin typeface="Calibri"/>
                  <a:ea typeface="Calibri"/>
                  <a:cs typeface="Calibri"/>
                  <a:sym typeface="Calibri"/>
                </a:defRPr>
              </a:lvl1pPr>
            </a:lstStyle>
            <a:p>
              <a:r>
                <a:rPr dirty="0"/>
                <a:t>Niche overlap</a:t>
              </a:r>
            </a:p>
          </p:txBody>
        </p:sp>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DCD5492-937D-0A4A-9999-E3BF1C27AD3B}"/>
                  </a:ext>
                </a:extLst>
              </p:cNvPr>
              <p:cNvSpPr txBox="1"/>
              <p:nvPr/>
            </p:nvSpPr>
            <p:spPr>
              <a:xfrm>
                <a:off x="1384197" y="1899392"/>
                <a:ext cx="5141294" cy="4964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14:m>
                  <m:oMath xmlns:m="http://schemas.openxmlformats.org/officeDocument/2006/math">
                    <m:sSub>
                      <m:sSubPr>
                        <m:ctrlPr>
                          <a:rPr lang="en-US" sz="2800" i="1">
                            <a:solidFill>
                              <a:srgbClr val="000000"/>
                            </a:solidFill>
                            <a:latin typeface="Cambria Math" panose="02040503050406030204" pitchFamily="18" charset="0"/>
                            <a:sym typeface="Calibri"/>
                          </a:rPr>
                        </m:ctrlPr>
                      </m:sSubPr>
                      <m:e>
                        <m:acc>
                          <m:accPr>
                            <m:chr m:val="̅"/>
                            <m:ctrlPr>
                              <a:rPr lang="en-US" sz="2800" i="1">
                                <a:solidFill>
                                  <a:srgbClr val="000000"/>
                                </a:solidFill>
                                <a:latin typeface="Cambria Math" panose="02040503050406030204" pitchFamily="18" charset="0"/>
                                <a:sym typeface="Calibri"/>
                              </a:rPr>
                            </m:ctrlPr>
                          </m:accPr>
                          <m:e>
                            <m:r>
                              <a:rPr lang="en-US" sz="2800" i="1">
                                <a:solidFill>
                                  <a:srgbClr val="000000"/>
                                </a:solidFill>
                                <a:latin typeface="Cambria Math" panose="02040503050406030204" pitchFamily="18" charset="0"/>
                                <a:sym typeface="Calibri"/>
                              </a:rPr>
                              <m:t>𝑟</m:t>
                            </m:r>
                          </m:e>
                        </m:acc>
                      </m:e>
                      <m:sub>
                        <m:r>
                          <a:rPr lang="en-US" sz="2800" i="1">
                            <a:solidFill>
                              <a:srgbClr val="000000"/>
                            </a:solidFill>
                            <a:latin typeface="Cambria Math" panose="02040503050406030204" pitchFamily="18" charset="0"/>
                            <a:sym typeface="Calibri"/>
                          </a:rPr>
                          <m:t>𝑖</m:t>
                        </m:r>
                      </m:sub>
                    </m:sSub>
                    <m:r>
                      <a:rPr lang="en-US" sz="2800" i="1">
                        <a:solidFill>
                          <a:srgbClr val="000000"/>
                        </a:solidFill>
                        <a:latin typeface="Cambria Math" panose="02040503050406030204" pitchFamily="18" charset="0"/>
                        <a:sym typeface="Calibri"/>
                      </a:rPr>
                      <m:t>=</m:t>
                    </m:r>
                    <m:sSub>
                      <m:sSubPr>
                        <m:ctrlPr>
                          <a:rPr lang="en-US" sz="2800" i="1">
                            <a:solidFill>
                              <a:srgbClr val="000000"/>
                            </a:solidFill>
                            <a:latin typeface="Cambria Math" panose="02040503050406030204" pitchFamily="18" charset="0"/>
                            <a:sym typeface="Calibri"/>
                          </a:rPr>
                        </m:ctrlPr>
                      </m:sSubPr>
                      <m:e>
                        <m:r>
                          <a:rPr lang="en-US" sz="2800" i="1">
                            <a:solidFill>
                              <a:srgbClr val="000000"/>
                            </a:solidFill>
                            <a:latin typeface="Cambria Math" panose="02040503050406030204" pitchFamily="18" charset="0"/>
                            <a:sym typeface="Calibri"/>
                          </a:rPr>
                          <m:t>𝑏</m:t>
                        </m:r>
                      </m:e>
                      <m:sub>
                        <m:r>
                          <a:rPr lang="en-US" sz="2800" i="1">
                            <a:solidFill>
                              <a:srgbClr val="000000"/>
                            </a:solidFill>
                            <a:latin typeface="Cambria Math" panose="02040503050406030204" pitchFamily="18" charset="0"/>
                            <a:sym typeface="Calibri"/>
                          </a:rPr>
                          <m:t>𝑖</m:t>
                        </m:r>
                      </m:sub>
                    </m:sSub>
                    <m:d>
                      <m:dPr>
                        <m:ctrlPr>
                          <a:rPr lang="en-US" sz="2800" i="1">
                            <a:solidFill>
                              <a:srgbClr val="000000"/>
                            </a:solidFill>
                            <a:latin typeface="Cambria Math" panose="02040503050406030204" pitchFamily="18" charset="0"/>
                            <a:sym typeface="Calibri"/>
                          </a:rPr>
                        </m:ctrlPr>
                      </m:dPr>
                      <m:e>
                        <m:sSub>
                          <m:sSubPr>
                            <m:ctrlPr>
                              <a:rPr lang="en-US" sz="2800" i="1">
                                <a:solidFill>
                                  <a:srgbClr val="000000"/>
                                </a:solidFill>
                                <a:latin typeface="Cambria Math" panose="02040503050406030204" pitchFamily="18" charset="0"/>
                                <a:sym typeface="Calibri"/>
                              </a:rPr>
                            </m:ctrlPr>
                          </m:sSubPr>
                          <m:e>
                            <m:r>
                              <a:rPr lang="en-US" sz="2800" i="1">
                                <a:solidFill>
                                  <a:srgbClr val="000000"/>
                                </a:solidFill>
                                <a:latin typeface="Cambria Math" panose="02040503050406030204" pitchFamily="18" charset="0"/>
                                <a:sym typeface="Calibri"/>
                              </a:rPr>
                              <m:t>𝑘</m:t>
                            </m:r>
                          </m:e>
                          <m:sub>
                            <m:r>
                              <a:rPr lang="en-US" sz="2800" i="1">
                                <a:solidFill>
                                  <a:srgbClr val="000000"/>
                                </a:solidFill>
                                <a:latin typeface="Cambria Math" panose="02040503050406030204" pitchFamily="18" charset="0"/>
                                <a:sym typeface="Calibri"/>
                              </a:rPr>
                              <m:t>𝑖</m:t>
                            </m:r>
                          </m:sub>
                        </m:sSub>
                        <m:r>
                          <a:rPr lang="en-US" sz="2800" i="1">
                            <a:solidFill>
                              <a:srgbClr val="000000"/>
                            </a:solidFill>
                            <a:latin typeface="Cambria Math" panose="02040503050406030204" pitchFamily="18" charset="0"/>
                            <a:sym typeface="Calibri"/>
                          </a:rPr>
                          <m:t>−</m:t>
                        </m:r>
                        <m:sSub>
                          <m:sSubPr>
                            <m:ctrlPr>
                              <a:rPr lang="en-US" sz="2800" i="1">
                                <a:solidFill>
                                  <a:srgbClr val="000000"/>
                                </a:solidFill>
                                <a:latin typeface="Cambria Math" panose="02040503050406030204" pitchFamily="18" charset="0"/>
                                <a:sym typeface="Calibri"/>
                              </a:rPr>
                            </m:ctrlPr>
                          </m:sSubPr>
                          <m:e>
                            <m:r>
                              <a:rPr lang="en-US" sz="2800" i="1">
                                <a:solidFill>
                                  <a:srgbClr val="000000"/>
                                </a:solidFill>
                                <a:latin typeface="Cambria Math" panose="02040503050406030204" pitchFamily="18" charset="0"/>
                                <a:sym typeface="Calibri"/>
                              </a:rPr>
                              <m:t>𝑘</m:t>
                            </m:r>
                          </m:e>
                          <m:sub>
                            <m:r>
                              <a:rPr lang="en-US" sz="2800" i="1">
                                <a:solidFill>
                                  <a:srgbClr val="000000"/>
                                </a:solidFill>
                                <a:latin typeface="Cambria Math" panose="02040503050406030204" pitchFamily="18" charset="0"/>
                                <a:sym typeface="Calibri"/>
                              </a:rPr>
                              <m:t>𝑗</m:t>
                            </m:r>
                          </m:sub>
                        </m:sSub>
                      </m:e>
                    </m:d>
                    <m:r>
                      <a:rPr lang="en-US" sz="2800" i="1">
                        <a:solidFill>
                          <a:srgbClr val="000000"/>
                        </a:solidFill>
                        <a:latin typeface="Cambria Math" panose="02040503050406030204" pitchFamily="18" charset="0"/>
                        <a:sym typeface="Calibri"/>
                      </a:rPr>
                      <m:t>+</m:t>
                    </m:r>
                    <m:sSub>
                      <m:sSubPr>
                        <m:ctrlPr>
                          <a:rPr lang="en-US" sz="2800" i="1">
                            <a:latin typeface="Cambria Math" panose="02040503050406030204" pitchFamily="18" charset="0"/>
                          </a:rPr>
                        </m:ctrlPr>
                      </m:sSubPr>
                      <m:e>
                        <m:r>
                          <a:rPr lang="en-US" sz="2800" i="1">
                            <a:latin typeface="Cambria Math" panose="02040503050406030204" pitchFamily="18" charset="0"/>
                          </a:rPr>
                          <m:t>𝑏</m:t>
                        </m:r>
                      </m:e>
                      <m:sub>
                        <m:r>
                          <a:rPr lang="en-US" sz="2800" i="1">
                            <a:latin typeface="Cambria Math" panose="02040503050406030204" pitchFamily="18" charset="0"/>
                          </a:rPr>
                          <m:t>𝑖</m:t>
                        </m:r>
                      </m:sub>
                    </m:sSub>
                    <m:d>
                      <m:dPr>
                        <m:ctrlPr>
                          <a:rPr lang="en-US" sz="2800" i="1">
                            <a:latin typeface="Cambria Math" panose="02040503050406030204" pitchFamily="18" charset="0"/>
                          </a:rPr>
                        </m:ctrlPr>
                      </m:dPr>
                      <m:e>
                        <m:r>
                          <a:rPr lang="en-US" sz="2800" i="1">
                            <a:latin typeface="Cambria Math" panose="02040503050406030204" pitchFamily="18" charset="0"/>
                          </a:rPr>
                          <m:t>1−</m:t>
                        </m:r>
                        <m:r>
                          <a:rPr lang="en-US" sz="2800" i="1">
                            <a:latin typeface="Cambria Math" panose="02040503050406030204" pitchFamily="18" charset="0"/>
                            <a:ea typeface="Cambria Math" panose="02040503050406030204" pitchFamily="18" charset="0"/>
                          </a:rPr>
                          <m:t>𝜌</m:t>
                        </m:r>
                      </m:e>
                    </m:d>
                  </m:oMath>
                </a14:m>
                <a:r>
                  <a:rPr lang="en-US" sz="2800" dirty="0"/>
                  <a:t>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𝑘</m:t>
                        </m:r>
                      </m:e>
                      <m:sub>
                        <m:r>
                          <a:rPr lang="en-US" sz="2800" i="1">
                            <a:latin typeface="Cambria Math" panose="02040503050406030204" pitchFamily="18" charset="0"/>
                          </a:rPr>
                          <m:t>𝑗</m:t>
                        </m:r>
                      </m:sub>
                    </m:sSub>
                  </m:oMath>
                </a14:m>
                <a:endParaRPr lang="en-CA" sz="2800" dirty="0">
                  <a:solidFill>
                    <a:srgbClr val="000000"/>
                  </a:solidFill>
                  <a:sym typeface="Calibri"/>
                </a:endParaRPr>
              </a:p>
            </p:txBody>
          </p:sp>
        </mc:Choice>
        <mc:Fallback xmlns="">
          <p:sp>
            <p:nvSpPr>
              <p:cNvPr id="2" name="TextBox 1">
                <a:extLst>
                  <a:ext uri="{FF2B5EF4-FFF2-40B4-BE49-F238E27FC236}">
                    <a16:creationId xmlns:a16="http://schemas.microsoft.com/office/drawing/2014/main" id="{0DCD5492-937D-0A4A-9999-E3BF1C27AD3B}"/>
                  </a:ext>
                </a:extLst>
              </p:cNvPr>
              <p:cNvSpPr txBox="1">
                <a:spLocks noRot="1" noChangeAspect="1" noMove="1" noResize="1" noEditPoints="1" noAdjustHandles="1" noChangeArrowheads="1" noChangeShapeType="1" noTextEdit="1"/>
              </p:cNvSpPr>
              <p:nvPr/>
            </p:nvSpPr>
            <p:spPr>
              <a:xfrm>
                <a:off x="1384197" y="1899392"/>
                <a:ext cx="5141294" cy="496418"/>
              </a:xfrm>
              <a:prstGeom prst="rect">
                <a:avLst/>
              </a:prstGeom>
              <a:blipFill>
                <a:blip r:embed="rId2"/>
                <a:stretch>
                  <a:fillRect l="-1478" b="-22500"/>
                </a:stretch>
              </a:blipFill>
              <a:ln w="12700" cap="flat">
                <a:noFill/>
                <a:miter lim="400000"/>
              </a:ln>
              <a:effectLst/>
            </p:spPr>
            <p:txBody>
              <a:bodyPr/>
              <a:lstStyle/>
              <a:p>
                <a:r>
                  <a:rPr lang="en-US">
                    <a:noFill/>
                  </a:rPr>
                  <a:t> </a:t>
                </a:r>
              </a:p>
            </p:txBody>
          </p:sp>
        </mc:Fallback>
      </mc:AlternateContent>
      <p:sp>
        <p:nvSpPr>
          <p:cNvPr id="4" name="ki is the fitness of species i…">
            <a:extLst>
              <a:ext uri="{FF2B5EF4-FFF2-40B4-BE49-F238E27FC236}">
                <a16:creationId xmlns:a16="http://schemas.microsoft.com/office/drawing/2014/main" id="{914F08B4-850F-A92C-1F58-7A2033F37048}"/>
              </a:ext>
            </a:extLst>
          </p:cNvPr>
          <p:cNvSpPr txBox="1">
            <a:spLocks noGrp="1"/>
          </p:cNvSpPr>
          <p:nvPr>
            <p:ph idx="1"/>
          </p:nvPr>
        </p:nvSpPr>
        <p:spPr>
          <a:xfrm>
            <a:off x="838200" y="4358087"/>
            <a:ext cx="6740236" cy="1818875"/>
          </a:xfrm>
          <a:prstGeom prst="rect">
            <a:avLst/>
          </a:prstGeom>
        </p:spPr>
        <p:txBody>
          <a:bodyPr>
            <a:normAutofit/>
          </a:bodyPr>
          <a:lstStyle/>
          <a:p>
            <a:pPr marL="327197" indent="-327197">
              <a:spcBef>
                <a:spcPts val="633"/>
              </a:spcBef>
              <a:defRPr sz="3800" i="1"/>
            </a:pPr>
            <a:r>
              <a:rPr sz="2400" dirty="0" err="1"/>
              <a:t>k</a:t>
            </a:r>
            <a:r>
              <a:rPr sz="2400" baseline="-20000" dirty="0" err="1"/>
              <a:t>i</a:t>
            </a:r>
            <a:r>
              <a:rPr sz="2400" dirty="0"/>
              <a:t> is the fitness of species </a:t>
            </a:r>
            <a:r>
              <a:rPr sz="2400" dirty="0" err="1"/>
              <a:t>i</a:t>
            </a:r>
            <a:endParaRPr sz="2400" dirty="0"/>
          </a:p>
          <a:p>
            <a:pPr marL="327197" indent="-327197">
              <a:spcBef>
                <a:spcPts val="633"/>
              </a:spcBef>
              <a:defRPr sz="3800" i="1"/>
            </a:pPr>
            <a:r>
              <a:rPr sz="2400" dirty="0"/>
              <a:t>k</a:t>
            </a:r>
            <a:r>
              <a:rPr lang="en-CA" sz="2400" baseline="-20000" dirty="0"/>
              <a:t>j</a:t>
            </a:r>
            <a:r>
              <a:rPr sz="2400" dirty="0"/>
              <a:t> is the fitness of the resident species</a:t>
            </a:r>
          </a:p>
          <a:p>
            <a:pPr marL="327197" indent="-327197">
              <a:spcBef>
                <a:spcPts val="633"/>
              </a:spcBef>
              <a:defRPr sz="3800" i="1"/>
            </a:pPr>
            <a:r>
              <a:rPr sz="2400" dirty="0"/>
              <a:t>b</a:t>
            </a:r>
            <a:r>
              <a:rPr sz="2400" baseline="-20000" dirty="0"/>
              <a:t>i</a:t>
            </a:r>
            <a:r>
              <a:rPr sz="2400" dirty="0"/>
              <a:t> is the rate at which growth rate declines as resource become depleted.</a:t>
            </a:r>
          </a:p>
        </p:txBody>
      </p:sp>
    </p:spTree>
    <p:extLst>
      <p:ext uri="{BB962C8B-B14F-4D97-AF65-F5344CB8AC3E}">
        <p14:creationId xmlns:p14="http://schemas.microsoft.com/office/powerpoint/2010/main" val="19064567"/>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565"/>
                                        </p:tgtEl>
                                        <p:attrNameLst>
                                          <p:attrName>style.visibility</p:attrName>
                                        </p:attrNameLst>
                                      </p:cBhvr>
                                      <p:to>
                                        <p:strVal val="visible"/>
                                      </p:to>
                                    </p:set>
                                    <p:animEffect transition="in" filter="dissolve">
                                      <p:cBhvr>
                                        <p:cTn id="7" dur="2000"/>
                                        <p:tgtEl>
                                          <p:spTgt spid="56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fill="hold" grpId="0" nodeType="clickEffect">
                                  <p:stCondLst>
                                    <p:cond delay="0"/>
                                  </p:stCondLst>
                                  <p:iterate>
                                    <p:tmAbs val="0"/>
                                  </p:iterate>
                                  <p:childTnLst>
                                    <p:set>
                                      <p:cBhvr>
                                        <p:cTn id="11" fill="hold"/>
                                        <p:tgtEl>
                                          <p:spTgt spid="569"/>
                                        </p:tgtEl>
                                        <p:attrNameLst>
                                          <p:attrName>style.visibility</p:attrName>
                                        </p:attrNameLst>
                                      </p:cBhvr>
                                      <p:to>
                                        <p:strVal val="visible"/>
                                      </p:to>
                                    </p:set>
                                    <p:animEffect transition="in" filter="dissolve">
                                      <p:cBhvr>
                                        <p:cTn id="12" dur="2000"/>
                                        <p:tgtEl>
                                          <p:spTgt spid="5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5" grpId="0" animBg="1" advAuto="0"/>
      <p:bldP spid="569"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 name="Chesson: coexistence"/>
          <p:cNvSpPr txBox="1">
            <a:spLocks noGrp="1"/>
          </p:cNvSpPr>
          <p:nvPr>
            <p:ph type="title"/>
          </p:nvPr>
        </p:nvSpPr>
        <p:spPr>
          <a:prstGeom prst="rect">
            <a:avLst/>
          </a:prstGeom>
        </p:spPr>
        <p:txBody>
          <a:bodyPr/>
          <a:lstStyle/>
          <a:p>
            <a:r>
              <a:t>Chesson: coexistence</a:t>
            </a:r>
          </a:p>
        </p:txBody>
      </p:sp>
      <p:grpSp>
        <p:nvGrpSpPr>
          <p:cNvPr id="565" name="Group"/>
          <p:cNvGrpSpPr/>
          <p:nvPr/>
        </p:nvGrpSpPr>
        <p:grpSpPr>
          <a:xfrm>
            <a:off x="1384197" y="1899392"/>
            <a:ext cx="2419571" cy="1649652"/>
            <a:chOff x="0" y="0"/>
            <a:chExt cx="3441167" cy="2346170"/>
          </a:xfrm>
        </p:grpSpPr>
        <p:sp>
          <p:nvSpPr>
            <p:cNvPr id="562" name="Rounded Rectangle"/>
            <p:cNvSpPr/>
            <p:nvPr/>
          </p:nvSpPr>
          <p:spPr>
            <a:xfrm>
              <a:off x="838748" y="0"/>
              <a:ext cx="2602419" cy="854075"/>
            </a:xfrm>
            <a:prstGeom prst="roundRect">
              <a:avLst>
                <a:gd name="adj" fmla="val 16667"/>
              </a:avLst>
            </a:prstGeom>
            <a:gradFill flip="none" rotWithShape="1">
              <a:gsLst>
                <a:gs pos="0">
                  <a:srgbClr val="3F80CE">
                    <a:alpha val="43000"/>
                  </a:srgbClr>
                </a:gs>
                <a:gs pos="100000">
                  <a:srgbClr val="A2C3FF">
                    <a:alpha val="43000"/>
                  </a:srgbClr>
                </a:gs>
              </a:gsLst>
              <a:lin ang="16200000" scaled="0"/>
            </a:gradFill>
            <a:ln w="12700" cap="flat">
              <a:solidFill>
                <a:srgbClr val="4A7EBB"/>
              </a:solidFill>
              <a:prstDash val="solid"/>
              <a:round/>
            </a:ln>
            <a:effectLst>
              <a:outerShdw blurRad="50800" dist="25400" dir="5400000" rotWithShape="0">
                <a:srgbClr val="000000">
                  <a:alpha val="35000"/>
                </a:srgbClr>
              </a:outerShdw>
            </a:effectLst>
          </p:spPr>
          <p:txBody>
            <a:bodyPr wrap="square" lIns="45719" tIns="45719" rIns="45719" bIns="45719" numCol="1" anchor="ctr">
              <a:noAutofit/>
            </a:bodyPr>
            <a:lstStyle/>
            <a:p>
              <a:pPr defTabSz="457184">
                <a:defRPr sz="2400">
                  <a:solidFill>
                    <a:srgbClr val="FFFFFF"/>
                  </a:solidFill>
                  <a:latin typeface="Calibri"/>
                  <a:ea typeface="Calibri"/>
                  <a:cs typeface="Calibri"/>
                  <a:sym typeface="Calibri"/>
                </a:defRPr>
              </a:pPr>
              <a:endParaRPr sz="2400"/>
            </a:p>
          </p:txBody>
        </p:sp>
        <p:sp>
          <p:nvSpPr>
            <p:cNvPr id="563" name="Line"/>
            <p:cNvSpPr/>
            <p:nvPr/>
          </p:nvSpPr>
          <p:spPr>
            <a:xfrm flipH="1">
              <a:off x="1230818" y="854073"/>
              <a:ext cx="546098" cy="835510"/>
            </a:xfrm>
            <a:prstGeom prst="line">
              <a:avLst/>
            </a:prstGeom>
            <a:noFill/>
            <a:ln w="25400" cap="flat">
              <a:solidFill>
                <a:srgbClr val="4F81BD"/>
              </a:solidFill>
              <a:prstDash val="solid"/>
              <a:round/>
            </a:ln>
            <a:effectLst>
              <a:outerShdw blurRad="50800" dist="25400" dir="5400000" rotWithShape="0">
                <a:srgbClr val="000000">
                  <a:alpha val="38000"/>
                </a:srgbClr>
              </a:outerShdw>
            </a:effectLst>
          </p:spPr>
          <p:txBody>
            <a:bodyPr wrap="square" lIns="45719" tIns="45719" rIns="45719" bIns="45719" numCol="1" anchor="t">
              <a:noAutofit/>
            </a:bodyPr>
            <a:lstStyle/>
            <a:p>
              <a:pPr defTabSz="457184">
                <a:defRPr sz="2400">
                  <a:latin typeface="Calibri"/>
                  <a:ea typeface="Calibri"/>
                  <a:cs typeface="Calibri"/>
                  <a:sym typeface="Calibri"/>
                </a:defRPr>
              </a:pPr>
              <a:endParaRPr sz="2400"/>
            </a:p>
          </p:txBody>
        </p:sp>
        <p:sp>
          <p:nvSpPr>
            <p:cNvPr id="564" name="Fitness differences"/>
            <p:cNvSpPr txBox="1"/>
            <p:nvPr/>
          </p:nvSpPr>
          <p:spPr>
            <a:xfrm>
              <a:off x="0" y="1689583"/>
              <a:ext cx="3441167" cy="6565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lgn="l" defTabSz="650240">
                <a:defRPr sz="2400">
                  <a:latin typeface="Calibri"/>
                  <a:ea typeface="Calibri"/>
                  <a:cs typeface="Calibri"/>
                  <a:sym typeface="Calibri"/>
                </a:defRPr>
              </a:lvl1pPr>
            </a:lstStyle>
            <a:p>
              <a:r>
                <a:rPr dirty="0"/>
                <a:t>Fitness differences</a:t>
              </a:r>
            </a:p>
          </p:txBody>
        </p:sp>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DCD5492-937D-0A4A-9999-E3BF1C27AD3B}"/>
                  </a:ext>
                </a:extLst>
              </p:cNvPr>
              <p:cNvSpPr txBox="1"/>
              <p:nvPr/>
            </p:nvSpPr>
            <p:spPr>
              <a:xfrm>
                <a:off x="1384197" y="1899392"/>
                <a:ext cx="5141294" cy="4964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14:m>
                  <m:oMath xmlns:m="http://schemas.openxmlformats.org/officeDocument/2006/math">
                    <m:sSub>
                      <m:sSubPr>
                        <m:ctrlPr>
                          <a:rPr lang="en-US" sz="2800" i="1">
                            <a:solidFill>
                              <a:srgbClr val="000000"/>
                            </a:solidFill>
                            <a:latin typeface="Cambria Math" panose="02040503050406030204" pitchFamily="18" charset="0"/>
                            <a:sym typeface="Calibri"/>
                          </a:rPr>
                        </m:ctrlPr>
                      </m:sSubPr>
                      <m:e>
                        <m:acc>
                          <m:accPr>
                            <m:chr m:val="̅"/>
                            <m:ctrlPr>
                              <a:rPr lang="en-US" sz="2800" i="1">
                                <a:solidFill>
                                  <a:srgbClr val="000000"/>
                                </a:solidFill>
                                <a:latin typeface="Cambria Math" panose="02040503050406030204" pitchFamily="18" charset="0"/>
                                <a:sym typeface="Calibri"/>
                              </a:rPr>
                            </m:ctrlPr>
                          </m:accPr>
                          <m:e>
                            <m:r>
                              <a:rPr lang="en-US" sz="2800" i="1">
                                <a:solidFill>
                                  <a:srgbClr val="000000"/>
                                </a:solidFill>
                                <a:latin typeface="Cambria Math" panose="02040503050406030204" pitchFamily="18" charset="0"/>
                                <a:sym typeface="Calibri"/>
                              </a:rPr>
                              <m:t>𝑟</m:t>
                            </m:r>
                          </m:e>
                        </m:acc>
                      </m:e>
                      <m:sub>
                        <m:r>
                          <a:rPr lang="en-US" sz="2800" i="1">
                            <a:solidFill>
                              <a:srgbClr val="000000"/>
                            </a:solidFill>
                            <a:latin typeface="Cambria Math" panose="02040503050406030204" pitchFamily="18" charset="0"/>
                            <a:sym typeface="Calibri"/>
                          </a:rPr>
                          <m:t>𝑖</m:t>
                        </m:r>
                      </m:sub>
                    </m:sSub>
                    <m:r>
                      <a:rPr lang="en-US" sz="2800" i="1">
                        <a:solidFill>
                          <a:srgbClr val="000000"/>
                        </a:solidFill>
                        <a:latin typeface="Cambria Math" panose="02040503050406030204" pitchFamily="18" charset="0"/>
                        <a:sym typeface="Calibri"/>
                      </a:rPr>
                      <m:t>=</m:t>
                    </m:r>
                    <m:sSub>
                      <m:sSubPr>
                        <m:ctrlPr>
                          <a:rPr lang="en-US" sz="2800" i="1">
                            <a:solidFill>
                              <a:srgbClr val="000000"/>
                            </a:solidFill>
                            <a:latin typeface="Cambria Math" panose="02040503050406030204" pitchFamily="18" charset="0"/>
                            <a:sym typeface="Calibri"/>
                          </a:rPr>
                        </m:ctrlPr>
                      </m:sSubPr>
                      <m:e>
                        <m:r>
                          <a:rPr lang="en-US" sz="2800" i="1">
                            <a:solidFill>
                              <a:srgbClr val="000000"/>
                            </a:solidFill>
                            <a:latin typeface="Cambria Math" panose="02040503050406030204" pitchFamily="18" charset="0"/>
                            <a:sym typeface="Calibri"/>
                          </a:rPr>
                          <m:t>𝑏</m:t>
                        </m:r>
                      </m:e>
                      <m:sub>
                        <m:r>
                          <a:rPr lang="en-US" sz="2800" i="1">
                            <a:solidFill>
                              <a:srgbClr val="000000"/>
                            </a:solidFill>
                            <a:latin typeface="Cambria Math" panose="02040503050406030204" pitchFamily="18" charset="0"/>
                            <a:sym typeface="Calibri"/>
                          </a:rPr>
                          <m:t>𝑖</m:t>
                        </m:r>
                      </m:sub>
                    </m:sSub>
                    <m:d>
                      <m:dPr>
                        <m:ctrlPr>
                          <a:rPr lang="en-US" sz="2800" i="1">
                            <a:solidFill>
                              <a:srgbClr val="000000"/>
                            </a:solidFill>
                            <a:latin typeface="Cambria Math" panose="02040503050406030204" pitchFamily="18" charset="0"/>
                            <a:sym typeface="Calibri"/>
                          </a:rPr>
                        </m:ctrlPr>
                      </m:dPr>
                      <m:e>
                        <m:sSub>
                          <m:sSubPr>
                            <m:ctrlPr>
                              <a:rPr lang="en-US" sz="2800" i="1">
                                <a:solidFill>
                                  <a:srgbClr val="000000"/>
                                </a:solidFill>
                                <a:latin typeface="Cambria Math" panose="02040503050406030204" pitchFamily="18" charset="0"/>
                                <a:sym typeface="Calibri"/>
                              </a:rPr>
                            </m:ctrlPr>
                          </m:sSubPr>
                          <m:e>
                            <m:r>
                              <a:rPr lang="en-US" sz="2800" i="1">
                                <a:solidFill>
                                  <a:srgbClr val="000000"/>
                                </a:solidFill>
                                <a:latin typeface="Cambria Math" panose="02040503050406030204" pitchFamily="18" charset="0"/>
                                <a:sym typeface="Calibri"/>
                              </a:rPr>
                              <m:t>𝑘</m:t>
                            </m:r>
                          </m:e>
                          <m:sub>
                            <m:r>
                              <a:rPr lang="en-US" sz="2800" i="1">
                                <a:solidFill>
                                  <a:srgbClr val="000000"/>
                                </a:solidFill>
                                <a:latin typeface="Cambria Math" panose="02040503050406030204" pitchFamily="18" charset="0"/>
                                <a:sym typeface="Calibri"/>
                              </a:rPr>
                              <m:t>𝑖</m:t>
                            </m:r>
                          </m:sub>
                        </m:sSub>
                        <m:r>
                          <a:rPr lang="en-US" sz="2800" i="1">
                            <a:solidFill>
                              <a:srgbClr val="000000"/>
                            </a:solidFill>
                            <a:latin typeface="Cambria Math" panose="02040503050406030204" pitchFamily="18" charset="0"/>
                            <a:sym typeface="Calibri"/>
                          </a:rPr>
                          <m:t>−</m:t>
                        </m:r>
                        <m:sSub>
                          <m:sSubPr>
                            <m:ctrlPr>
                              <a:rPr lang="en-US" sz="2800" i="1">
                                <a:solidFill>
                                  <a:srgbClr val="000000"/>
                                </a:solidFill>
                                <a:latin typeface="Cambria Math" panose="02040503050406030204" pitchFamily="18" charset="0"/>
                                <a:sym typeface="Calibri"/>
                              </a:rPr>
                            </m:ctrlPr>
                          </m:sSubPr>
                          <m:e>
                            <m:r>
                              <a:rPr lang="en-US" sz="2800" i="1">
                                <a:solidFill>
                                  <a:srgbClr val="000000"/>
                                </a:solidFill>
                                <a:latin typeface="Cambria Math" panose="02040503050406030204" pitchFamily="18" charset="0"/>
                                <a:sym typeface="Calibri"/>
                              </a:rPr>
                              <m:t>𝑘</m:t>
                            </m:r>
                          </m:e>
                          <m:sub>
                            <m:r>
                              <a:rPr lang="en-US" sz="2800" i="1">
                                <a:solidFill>
                                  <a:srgbClr val="000000"/>
                                </a:solidFill>
                                <a:latin typeface="Cambria Math" panose="02040503050406030204" pitchFamily="18" charset="0"/>
                                <a:sym typeface="Calibri"/>
                              </a:rPr>
                              <m:t>𝑗</m:t>
                            </m:r>
                          </m:sub>
                        </m:sSub>
                      </m:e>
                    </m:d>
                    <m:r>
                      <a:rPr lang="en-US" sz="2800" i="1">
                        <a:solidFill>
                          <a:srgbClr val="000000"/>
                        </a:solidFill>
                        <a:latin typeface="Cambria Math" panose="02040503050406030204" pitchFamily="18" charset="0"/>
                        <a:sym typeface="Calibri"/>
                      </a:rPr>
                      <m:t>+</m:t>
                    </m:r>
                    <m:sSub>
                      <m:sSubPr>
                        <m:ctrlPr>
                          <a:rPr lang="en-US" sz="2800" i="1">
                            <a:latin typeface="Cambria Math" panose="02040503050406030204" pitchFamily="18" charset="0"/>
                          </a:rPr>
                        </m:ctrlPr>
                      </m:sSubPr>
                      <m:e>
                        <m:r>
                          <a:rPr lang="en-US" sz="2800" i="1">
                            <a:latin typeface="Cambria Math" panose="02040503050406030204" pitchFamily="18" charset="0"/>
                          </a:rPr>
                          <m:t>𝑏</m:t>
                        </m:r>
                      </m:e>
                      <m:sub>
                        <m:r>
                          <a:rPr lang="en-US" sz="2800" i="1">
                            <a:latin typeface="Cambria Math" panose="02040503050406030204" pitchFamily="18" charset="0"/>
                          </a:rPr>
                          <m:t>𝑖</m:t>
                        </m:r>
                      </m:sub>
                    </m:sSub>
                    <m:d>
                      <m:dPr>
                        <m:ctrlPr>
                          <a:rPr lang="en-US" sz="2800" i="1">
                            <a:latin typeface="Cambria Math" panose="02040503050406030204" pitchFamily="18" charset="0"/>
                          </a:rPr>
                        </m:ctrlPr>
                      </m:dPr>
                      <m:e>
                        <m:r>
                          <a:rPr lang="en-US" sz="2800" i="1">
                            <a:latin typeface="Cambria Math" panose="02040503050406030204" pitchFamily="18" charset="0"/>
                          </a:rPr>
                          <m:t>1−</m:t>
                        </m:r>
                        <m:r>
                          <a:rPr lang="en-US" sz="2800" i="1">
                            <a:latin typeface="Cambria Math" panose="02040503050406030204" pitchFamily="18" charset="0"/>
                            <a:ea typeface="Cambria Math" panose="02040503050406030204" pitchFamily="18" charset="0"/>
                          </a:rPr>
                          <m:t>𝜌</m:t>
                        </m:r>
                      </m:e>
                    </m:d>
                  </m:oMath>
                </a14:m>
                <a:r>
                  <a:rPr lang="en-US" sz="2800" dirty="0"/>
                  <a:t>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𝑘</m:t>
                        </m:r>
                      </m:e>
                      <m:sub>
                        <m:r>
                          <a:rPr lang="en-US" sz="2800" i="1">
                            <a:latin typeface="Cambria Math" panose="02040503050406030204" pitchFamily="18" charset="0"/>
                          </a:rPr>
                          <m:t>𝑗</m:t>
                        </m:r>
                      </m:sub>
                    </m:sSub>
                  </m:oMath>
                </a14:m>
                <a:endParaRPr lang="en-CA" sz="2800" dirty="0">
                  <a:solidFill>
                    <a:srgbClr val="000000"/>
                  </a:solidFill>
                  <a:sym typeface="Calibri"/>
                </a:endParaRPr>
              </a:p>
            </p:txBody>
          </p:sp>
        </mc:Choice>
        <mc:Fallback xmlns="">
          <p:sp>
            <p:nvSpPr>
              <p:cNvPr id="2" name="TextBox 1">
                <a:extLst>
                  <a:ext uri="{FF2B5EF4-FFF2-40B4-BE49-F238E27FC236}">
                    <a16:creationId xmlns:a16="http://schemas.microsoft.com/office/drawing/2014/main" id="{0DCD5492-937D-0A4A-9999-E3BF1C27AD3B}"/>
                  </a:ext>
                </a:extLst>
              </p:cNvPr>
              <p:cNvSpPr txBox="1">
                <a:spLocks noRot="1" noChangeAspect="1" noMove="1" noResize="1" noEditPoints="1" noAdjustHandles="1" noChangeArrowheads="1" noChangeShapeType="1" noTextEdit="1"/>
              </p:cNvSpPr>
              <p:nvPr/>
            </p:nvSpPr>
            <p:spPr>
              <a:xfrm>
                <a:off x="1384197" y="1899392"/>
                <a:ext cx="5141294" cy="496418"/>
              </a:xfrm>
              <a:prstGeom prst="rect">
                <a:avLst/>
              </a:prstGeom>
              <a:blipFill>
                <a:blip r:embed="rId2"/>
                <a:stretch>
                  <a:fillRect l="-1478" b="-22500"/>
                </a:stretch>
              </a:blipFill>
              <a:ln w="12700" cap="flat">
                <a:noFill/>
                <a:miter lim="400000"/>
              </a:ln>
              <a:effectLst/>
            </p:spPr>
            <p:txBody>
              <a:bodyPr/>
              <a:lstStyle/>
              <a:p>
                <a:r>
                  <a:rPr lang="en-US">
                    <a:noFill/>
                  </a:rPr>
                  <a:t> </a:t>
                </a:r>
              </a:p>
            </p:txBody>
          </p:sp>
        </mc:Fallback>
      </mc:AlternateContent>
      <p:sp>
        <p:nvSpPr>
          <p:cNvPr id="4" name="ki is the fitness of species i…">
            <a:extLst>
              <a:ext uri="{FF2B5EF4-FFF2-40B4-BE49-F238E27FC236}">
                <a16:creationId xmlns:a16="http://schemas.microsoft.com/office/drawing/2014/main" id="{914F08B4-850F-A92C-1F58-7A2033F37048}"/>
              </a:ext>
            </a:extLst>
          </p:cNvPr>
          <p:cNvSpPr txBox="1">
            <a:spLocks noGrp="1"/>
          </p:cNvSpPr>
          <p:nvPr>
            <p:ph idx="1"/>
          </p:nvPr>
        </p:nvSpPr>
        <p:spPr>
          <a:xfrm>
            <a:off x="838200" y="4358087"/>
            <a:ext cx="6740236" cy="1818875"/>
          </a:xfrm>
          <a:prstGeom prst="rect">
            <a:avLst/>
          </a:prstGeom>
        </p:spPr>
        <p:txBody>
          <a:bodyPr>
            <a:normAutofit/>
          </a:bodyPr>
          <a:lstStyle/>
          <a:p>
            <a:pPr marL="327197" indent="-327197">
              <a:spcBef>
                <a:spcPts val="633"/>
              </a:spcBef>
              <a:defRPr sz="3800" i="1"/>
            </a:pPr>
            <a:r>
              <a:rPr sz="2400" dirty="0" err="1"/>
              <a:t>k</a:t>
            </a:r>
            <a:r>
              <a:rPr sz="2400" baseline="-20000" dirty="0" err="1"/>
              <a:t>i</a:t>
            </a:r>
            <a:r>
              <a:rPr sz="2400" dirty="0"/>
              <a:t> is the fitness of species </a:t>
            </a:r>
            <a:r>
              <a:rPr sz="2400" dirty="0" err="1"/>
              <a:t>i</a:t>
            </a:r>
            <a:endParaRPr sz="2400" dirty="0"/>
          </a:p>
          <a:p>
            <a:pPr marL="327197" indent="-327197">
              <a:spcBef>
                <a:spcPts val="633"/>
              </a:spcBef>
              <a:defRPr sz="3800" i="1"/>
            </a:pPr>
            <a:r>
              <a:rPr sz="2400" dirty="0"/>
              <a:t>k</a:t>
            </a:r>
            <a:r>
              <a:rPr lang="en-CA" sz="2400" baseline="-20000" dirty="0"/>
              <a:t>j</a:t>
            </a:r>
            <a:r>
              <a:rPr sz="2400" dirty="0"/>
              <a:t> is the fitness of the resident species</a:t>
            </a:r>
          </a:p>
          <a:p>
            <a:pPr marL="327197" indent="-327197">
              <a:spcBef>
                <a:spcPts val="633"/>
              </a:spcBef>
              <a:defRPr sz="3800" i="1"/>
            </a:pPr>
            <a:r>
              <a:rPr sz="2400" dirty="0"/>
              <a:t>b</a:t>
            </a:r>
            <a:r>
              <a:rPr sz="2400" baseline="-20000" dirty="0"/>
              <a:t>i</a:t>
            </a:r>
            <a:r>
              <a:rPr sz="2400" dirty="0"/>
              <a:t> is the rate at which growth rate declines as resource become depleted.</a:t>
            </a:r>
          </a:p>
        </p:txBody>
      </p:sp>
      <p:cxnSp>
        <p:nvCxnSpPr>
          <p:cNvPr id="6" name="Straight Connector 5">
            <a:extLst>
              <a:ext uri="{FF2B5EF4-FFF2-40B4-BE49-F238E27FC236}">
                <a16:creationId xmlns:a16="http://schemas.microsoft.com/office/drawing/2014/main" id="{6A3B7B79-C470-FA7F-EF9D-53E40E3780CF}"/>
              </a:ext>
            </a:extLst>
          </p:cNvPr>
          <p:cNvCxnSpPr>
            <a:cxnSpLocks/>
            <a:stCxn id="5" idx="1"/>
            <a:endCxn id="5" idx="3"/>
          </p:cNvCxnSpPr>
          <p:nvPr/>
        </p:nvCxnSpPr>
        <p:spPr>
          <a:xfrm>
            <a:off x="7397660" y="2998508"/>
            <a:ext cx="3754582" cy="0"/>
          </a:xfrm>
          <a:prstGeom prst="line">
            <a:avLst/>
          </a:prstGeom>
          <a:ln w="57150">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343C6810-8DF0-15C6-67B4-692A12CC19B5}"/>
              </a:ext>
            </a:extLst>
          </p:cNvPr>
          <p:cNvSpPr/>
          <p:nvPr/>
        </p:nvSpPr>
        <p:spPr>
          <a:xfrm>
            <a:off x="7397660" y="1638929"/>
            <a:ext cx="3754582" cy="2719158"/>
          </a:xfrm>
          <a:prstGeom prst="rect">
            <a:avLst/>
          </a:prstGeom>
          <a:noFill/>
          <a:ln w="38100">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itness differences">
            <a:extLst>
              <a:ext uri="{FF2B5EF4-FFF2-40B4-BE49-F238E27FC236}">
                <a16:creationId xmlns:a16="http://schemas.microsoft.com/office/drawing/2014/main" id="{59AD0EA4-8D23-B198-13B5-F40FCB96B6AB}"/>
              </a:ext>
            </a:extLst>
          </p:cNvPr>
          <p:cNvSpPr txBox="1"/>
          <p:nvPr/>
        </p:nvSpPr>
        <p:spPr>
          <a:xfrm>
            <a:off x="8200633" y="4499123"/>
            <a:ext cx="2397193" cy="4616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lgn="l" defTabSz="650240">
              <a:defRPr sz="2400">
                <a:latin typeface="Calibri"/>
                <a:ea typeface="Calibri"/>
                <a:cs typeface="Calibri"/>
                <a:sym typeface="Calibri"/>
              </a:defRPr>
            </a:lvl1pPr>
          </a:lstStyle>
          <a:p>
            <a:r>
              <a:rPr lang="en-CA" dirty="0"/>
              <a:t>Resident f</a:t>
            </a:r>
            <a:r>
              <a:rPr dirty="0" err="1"/>
              <a:t>itness</a:t>
            </a:r>
            <a:r>
              <a:rPr lang="en-CA" dirty="0"/>
              <a:t> (</a:t>
            </a:r>
            <a:r>
              <a:rPr lang="en-CA" i="1" dirty="0"/>
              <a:t>j</a:t>
            </a:r>
            <a:r>
              <a:rPr lang="en-CA" dirty="0"/>
              <a:t>)</a:t>
            </a:r>
            <a:endParaRPr dirty="0"/>
          </a:p>
        </p:txBody>
      </p:sp>
      <p:sp>
        <p:nvSpPr>
          <p:cNvPr id="11" name="TextBox 10">
            <a:extLst>
              <a:ext uri="{FF2B5EF4-FFF2-40B4-BE49-F238E27FC236}">
                <a16:creationId xmlns:a16="http://schemas.microsoft.com/office/drawing/2014/main" id="{8C0503D9-F681-AF8D-9FA1-DAB5BC217A63}"/>
              </a:ext>
            </a:extLst>
          </p:cNvPr>
          <p:cNvSpPr txBox="1"/>
          <p:nvPr/>
        </p:nvSpPr>
        <p:spPr>
          <a:xfrm>
            <a:off x="7113385" y="2807696"/>
            <a:ext cx="301686" cy="369332"/>
          </a:xfrm>
          <a:prstGeom prst="rect">
            <a:avLst/>
          </a:prstGeom>
          <a:noFill/>
        </p:spPr>
        <p:txBody>
          <a:bodyPr wrap="none" rtlCol="0">
            <a:spAutoFit/>
          </a:bodyPr>
          <a:lstStyle/>
          <a:p>
            <a:r>
              <a:rPr lang="en-US" dirty="0"/>
              <a:t>0</a:t>
            </a:r>
          </a:p>
        </p:txBody>
      </p:sp>
      <p:sp>
        <p:nvSpPr>
          <p:cNvPr id="12" name="Fitness differences">
            <a:extLst>
              <a:ext uri="{FF2B5EF4-FFF2-40B4-BE49-F238E27FC236}">
                <a16:creationId xmlns:a16="http://schemas.microsoft.com/office/drawing/2014/main" id="{FB5E5461-9CA5-2C3D-65AE-0DD7C061340C}"/>
              </a:ext>
            </a:extLst>
          </p:cNvPr>
          <p:cNvSpPr txBox="1"/>
          <p:nvPr/>
        </p:nvSpPr>
        <p:spPr>
          <a:xfrm rot="16200000">
            <a:off x="5655768" y="2793556"/>
            <a:ext cx="2720807" cy="4616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lgn="l" defTabSz="650240">
              <a:defRPr sz="2400">
                <a:latin typeface="Calibri"/>
                <a:ea typeface="Calibri"/>
                <a:cs typeface="Calibri"/>
                <a:sym typeface="Calibri"/>
              </a:defRPr>
            </a:lvl1pPr>
          </a:lstStyle>
          <a:p>
            <a:r>
              <a:rPr lang="en-CA" dirty="0"/>
              <a:t>Growth rate species </a:t>
            </a:r>
            <a:r>
              <a:rPr lang="en-CA" i="1" dirty="0" err="1"/>
              <a:t>i</a:t>
            </a:r>
            <a:endParaRPr dirty="0"/>
          </a:p>
        </p:txBody>
      </p:sp>
      <p:cxnSp>
        <p:nvCxnSpPr>
          <p:cNvPr id="14" name="Straight Connector 13">
            <a:extLst>
              <a:ext uri="{FF2B5EF4-FFF2-40B4-BE49-F238E27FC236}">
                <a16:creationId xmlns:a16="http://schemas.microsoft.com/office/drawing/2014/main" id="{A031116C-21BD-5AE6-6570-F53433C6C236}"/>
              </a:ext>
            </a:extLst>
          </p:cNvPr>
          <p:cNvCxnSpPr>
            <a:cxnSpLocks/>
          </p:cNvCxnSpPr>
          <p:nvPr/>
        </p:nvCxnSpPr>
        <p:spPr>
          <a:xfrm>
            <a:off x="7578436" y="1899392"/>
            <a:ext cx="3338946" cy="2201553"/>
          </a:xfrm>
          <a:prstGeom prst="line">
            <a:avLst/>
          </a:prstGeom>
          <a:ln w="44450">
            <a:solidFill>
              <a:srgbClr val="557967"/>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3485760-81BC-7C06-CE05-ADFE17645C01}"/>
              </a:ext>
            </a:extLst>
          </p:cNvPr>
          <p:cNvSpPr>
            <a:spLocks noChangeAspect="1"/>
          </p:cNvSpPr>
          <p:nvPr/>
        </p:nvSpPr>
        <p:spPr>
          <a:xfrm>
            <a:off x="9049909" y="2793647"/>
            <a:ext cx="396000" cy="396000"/>
          </a:xfrm>
          <a:prstGeom prst="ellipse">
            <a:avLst/>
          </a:prstGeom>
          <a:solidFill>
            <a:schemeClr val="accent2">
              <a:alpha val="6292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1902D50-FF8D-20CA-ECED-7E064A095462}"/>
              </a:ext>
            </a:extLst>
          </p:cNvPr>
          <p:cNvSpPr txBox="1"/>
          <p:nvPr/>
        </p:nvSpPr>
        <p:spPr>
          <a:xfrm>
            <a:off x="9059555" y="2125785"/>
            <a:ext cx="2038604" cy="646331"/>
          </a:xfrm>
          <a:prstGeom prst="rect">
            <a:avLst/>
          </a:prstGeom>
          <a:noFill/>
        </p:spPr>
        <p:txBody>
          <a:bodyPr wrap="square" rtlCol="0">
            <a:spAutoFit/>
          </a:bodyPr>
          <a:lstStyle/>
          <a:p>
            <a:r>
              <a:rPr lang="en-US" dirty="0">
                <a:solidFill>
                  <a:schemeClr val="accent2"/>
                </a:solidFill>
              </a:rPr>
              <a:t>Neither increasing nor decreasing</a:t>
            </a:r>
          </a:p>
        </p:txBody>
      </p:sp>
      <p:sp>
        <p:nvSpPr>
          <p:cNvPr id="18" name="We equate a higher fitness to better competitive ability">
            <a:extLst>
              <a:ext uri="{FF2B5EF4-FFF2-40B4-BE49-F238E27FC236}">
                <a16:creationId xmlns:a16="http://schemas.microsoft.com/office/drawing/2014/main" id="{85A9B197-676D-7327-B5D3-C56D427B0C9C}"/>
              </a:ext>
            </a:extLst>
          </p:cNvPr>
          <p:cNvSpPr txBox="1"/>
          <p:nvPr/>
        </p:nvSpPr>
        <p:spPr>
          <a:xfrm>
            <a:off x="7413263" y="5047101"/>
            <a:ext cx="4219037" cy="7848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a:spAutoFit/>
          </a:bodyPr>
          <a:lstStyle>
            <a:lvl1pPr algn="l" defTabSz="650240">
              <a:defRPr sz="3200">
                <a:solidFill>
                  <a:srgbClr val="953735"/>
                </a:solidFill>
                <a:latin typeface="Calibri"/>
                <a:ea typeface="Calibri"/>
                <a:cs typeface="Calibri"/>
                <a:sym typeface="Calibri"/>
              </a:defRPr>
            </a:lvl1pPr>
          </a:lstStyle>
          <a:p>
            <a:r>
              <a:rPr sz="2250" dirty="0">
                <a:solidFill>
                  <a:schemeClr val="accent2"/>
                </a:solidFill>
              </a:rPr>
              <a:t>We equate a higher fitness to better competitive ability</a:t>
            </a:r>
          </a:p>
        </p:txBody>
      </p:sp>
      <p:sp>
        <p:nvSpPr>
          <p:cNvPr id="19" name="But only when species use the same resources">
            <a:extLst>
              <a:ext uri="{FF2B5EF4-FFF2-40B4-BE49-F238E27FC236}">
                <a16:creationId xmlns:a16="http://schemas.microsoft.com/office/drawing/2014/main" id="{2E9431EA-D47A-4A48-2D4B-2441B27C887C}"/>
              </a:ext>
            </a:extLst>
          </p:cNvPr>
          <p:cNvSpPr txBox="1"/>
          <p:nvPr/>
        </p:nvSpPr>
        <p:spPr>
          <a:xfrm>
            <a:off x="7430488" y="5784548"/>
            <a:ext cx="4219037" cy="7848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a:spAutoFit/>
          </a:bodyPr>
          <a:lstStyle>
            <a:lvl1pPr algn="l" defTabSz="650240">
              <a:defRPr sz="3200">
                <a:solidFill>
                  <a:srgbClr val="953735"/>
                </a:solidFill>
                <a:latin typeface="Calibri"/>
                <a:ea typeface="Calibri"/>
                <a:cs typeface="Calibri"/>
                <a:sym typeface="Calibri"/>
              </a:defRPr>
            </a:lvl1pPr>
          </a:lstStyle>
          <a:p>
            <a:r>
              <a:rPr sz="2250" dirty="0">
                <a:solidFill>
                  <a:schemeClr val="accent2"/>
                </a:solidFill>
              </a:rPr>
              <a:t>But only when species use the same resources</a:t>
            </a:r>
          </a:p>
        </p:txBody>
      </p:sp>
    </p:spTree>
    <p:extLst>
      <p:ext uri="{BB962C8B-B14F-4D97-AF65-F5344CB8AC3E}">
        <p14:creationId xmlns:p14="http://schemas.microsoft.com/office/powerpoint/2010/main" val="1446511202"/>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dissolv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dissolve">
                                      <p:cBhvr>
                                        <p:cTn id="29" dur="500"/>
                                        <p:tgtEl>
                                          <p:spTgt spid="17"/>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dissolv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18"/>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iterate>
                                    <p:tmAbs val="0"/>
                                  </p:iterate>
                                  <p:childTnLst>
                                    <p:set>
                                      <p:cBhvr>
                                        <p:cTn id="39" fill="hold"/>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2" grpId="0"/>
      <p:bldP spid="16" grpId="0" animBg="1"/>
      <p:bldP spid="17" grpId="0"/>
      <p:bldP spid="18" grpId="0" animBg="1" advAuto="0"/>
      <p:bldP spid="19"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 name="Chesson: coexistence"/>
          <p:cNvSpPr txBox="1">
            <a:spLocks noGrp="1"/>
          </p:cNvSpPr>
          <p:nvPr>
            <p:ph type="title"/>
          </p:nvPr>
        </p:nvSpPr>
        <p:spPr>
          <a:prstGeom prst="rect">
            <a:avLst/>
          </a:prstGeom>
        </p:spPr>
        <p:txBody>
          <a:bodyPr/>
          <a:lstStyle/>
          <a:p>
            <a:r>
              <a:t>Chesson: coexistence</a:t>
            </a:r>
          </a:p>
        </p:txBody>
      </p:sp>
      <p:grpSp>
        <p:nvGrpSpPr>
          <p:cNvPr id="569" name="Group"/>
          <p:cNvGrpSpPr/>
          <p:nvPr/>
        </p:nvGrpSpPr>
        <p:grpSpPr>
          <a:xfrm>
            <a:off x="4187113" y="1899392"/>
            <a:ext cx="1936596" cy="1649651"/>
            <a:chOff x="0" y="0"/>
            <a:chExt cx="2754269" cy="2346168"/>
          </a:xfrm>
        </p:grpSpPr>
        <p:sp>
          <p:nvSpPr>
            <p:cNvPr id="566" name="Rounded Rectangle"/>
            <p:cNvSpPr/>
            <p:nvPr/>
          </p:nvSpPr>
          <p:spPr>
            <a:xfrm>
              <a:off x="0" y="0"/>
              <a:ext cx="2580486" cy="854075"/>
            </a:xfrm>
            <a:prstGeom prst="roundRect">
              <a:avLst>
                <a:gd name="adj" fmla="val 16667"/>
              </a:avLst>
            </a:prstGeom>
            <a:solidFill>
              <a:srgbClr val="77933C">
                <a:alpha val="43000"/>
              </a:srgbClr>
            </a:solidFill>
            <a:ln w="12700" cap="flat">
              <a:solidFill>
                <a:srgbClr val="77933C"/>
              </a:solidFill>
              <a:prstDash val="solid"/>
              <a:round/>
            </a:ln>
            <a:effectLst>
              <a:outerShdw blurRad="50800" dist="25400" dir="5400000" rotWithShape="0">
                <a:srgbClr val="000000">
                  <a:alpha val="35000"/>
                </a:srgbClr>
              </a:outerShdw>
            </a:effectLst>
          </p:spPr>
          <p:txBody>
            <a:bodyPr wrap="square" lIns="45719" tIns="45719" rIns="45719" bIns="45719" numCol="1" anchor="ctr">
              <a:noAutofit/>
            </a:bodyPr>
            <a:lstStyle/>
            <a:p>
              <a:pPr defTabSz="457184">
                <a:defRPr sz="2400">
                  <a:solidFill>
                    <a:srgbClr val="FFFFFF"/>
                  </a:solidFill>
                  <a:latin typeface="Calibri"/>
                  <a:ea typeface="Calibri"/>
                  <a:cs typeface="Calibri"/>
                  <a:sym typeface="Calibri"/>
                </a:defRPr>
              </a:pPr>
              <a:endParaRPr sz="2400"/>
            </a:p>
          </p:txBody>
        </p:sp>
        <p:sp>
          <p:nvSpPr>
            <p:cNvPr id="567" name="Line"/>
            <p:cNvSpPr/>
            <p:nvPr/>
          </p:nvSpPr>
          <p:spPr>
            <a:xfrm>
              <a:off x="1407539" y="854075"/>
              <a:ext cx="286761" cy="835506"/>
            </a:xfrm>
            <a:prstGeom prst="line">
              <a:avLst/>
            </a:prstGeom>
            <a:noFill/>
            <a:ln w="25400" cap="flat">
              <a:solidFill>
                <a:srgbClr val="77933C"/>
              </a:solidFill>
              <a:prstDash val="solid"/>
              <a:round/>
            </a:ln>
            <a:effectLst>
              <a:outerShdw blurRad="50800" dist="25400" dir="5400000" rotWithShape="0">
                <a:srgbClr val="000000">
                  <a:alpha val="38000"/>
                </a:srgbClr>
              </a:outerShdw>
            </a:effectLst>
          </p:spPr>
          <p:txBody>
            <a:bodyPr wrap="square" lIns="45719" tIns="45719" rIns="45719" bIns="45719" numCol="1" anchor="t">
              <a:noAutofit/>
            </a:bodyPr>
            <a:lstStyle/>
            <a:p>
              <a:pPr defTabSz="457184">
                <a:defRPr sz="2400">
                  <a:latin typeface="Calibri"/>
                  <a:ea typeface="Calibri"/>
                  <a:cs typeface="Calibri"/>
                  <a:sym typeface="Calibri"/>
                </a:defRPr>
              </a:pPr>
              <a:endParaRPr sz="2400"/>
            </a:p>
          </p:txBody>
        </p:sp>
        <p:sp>
          <p:nvSpPr>
            <p:cNvPr id="568" name="Niche overlap"/>
            <p:cNvSpPr txBox="1"/>
            <p:nvPr/>
          </p:nvSpPr>
          <p:spPr>
            <a:xfrm>
              <a:off x="173783" y="1689581"/>
              <a:ext cx="2580486" cy="6565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lgn="l" defTabSz="650240">
                <a:defRPr sz="2400">
                  <a:latin typeface="Calibri"/>
                  <a:ea typeface="Calibri"/>
                  <a:cs typeface="Calibri"/>
                  <a:sym typeface="Calibri"/>
                </a:defRPr>
              </a:lvl1pPr>
            </a:lstStyle>
            <a:p>
              <a:r>
                <a:rPr dirty="0"/>
                <a:t>Niche overlap</a:t>
              </a:r>
            </a:p>
          </p:txBody>
        </p:sp>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DCD5492-937D-0A4A-9999-E3BF1C27AD3B}"/>
                  </a:ext>
                </a:extLst>
              </p:cNvPr>
              <p:cNvSpPr txBox="1"/>
              <p:nvPr/>
            </p:nvSpPr>
            <p:spPr>
              <a:xfrm>
                <a:off x="1384197" y="1899392"/>
                <a:ext cx="5141294" cy="4964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14:m>
                  <m:oMath xmlns:m="http://schemas.openxmlformats.org/officeDocument/2006/math">
                    <m:sSub>
                      <m:sSubPr>
                        <m:ctrlPr>
                          <a:rPr lang="en-US" sz="2800" i="1">
                            <a:solidFill>
                              <a:srgbClr val="000000"/>
                            </a:solidFill>
                            <a:latin typeface="Cambria Math" panose="02040503050406030204" pitchFamily="18" charset="0"/>
                            <a:sym typeface="Calibri"/>
                          </a:rPr>
                        </m:ctrlPr>
                      </m:sSubPr>
                      <m:e>
                        <m:acc>
                          <m:accPr>
                            <m:chr m:val="̅"/>
                            <m:ctrlPr>
                              <a:rPr lang="en-US" sz="2800" i="1">
                                <a:solidFill>
                                  <a:srgbClr val="000000"/>
                                </a:solidFill>
                                <a:latin typeface="Cambria Math" panose="02040503050406030204" pitchFamily="18" charset="0"/>
                                <a:sym typeface="Calibri"/>
                              </a:rPr>
                            </m:ctrlPr>
                          </m:accPr>
                          <m:e>
                            <m:r>
                              <a:rPr lang="en-US" sz="2800" i="1">
                                <a:solidFill>
                                  <a:srgbClr val="000000"/>
                                </a:solidFill>
                                <a:latin typeface="Cambria Math" panose="02040503050406030204" pitchFamily="18" charset="0"/>
                                <a:sym typeface="Calibri"/>
                              </a:rPr>
                              <m:t>𝑟</m:t>
                            </m:r>
                          </m:e>
                        </m:acc>
                      </m:e>
                      <m:sub>
                        <m:r>
                          <a:rPr lang="en-US" sz="2800" i="1">
                            <a:solidFill>
                              <a:srgbClr val="000000"/>
                            </a:solidFill>
                            <a:latin typeface="Cambria Math" panose="02040503050406030204" pitchFamily="18" charset="0"/>
                            <a:sym typeface="Calibri"/>
                          </a:rPr>
                          <m:t>𝑖</m:t>
                        </m:r>
                      </m:sub>
                    </m:sSub>
                    <m:r>
                      <a:rPr lang="en-US" sz="2800" i="1">
                        <a:solidFill>
                          <a:srgbClr val="000000"/>
                        </a:solidFill>
                        <a:latin typeface="Cambria Math" panose="02040503050406030204" pitchFamily="18" charset="0"/>
                        <a:sym typeface="Calibri"/>
                      </a:rPr>
                      <m:t>=</m:t>
                    </m:r>
                    <m:sSub>
                      <m:sSubPr>
                        <m:ctrlPr>
                          <a:rPr lang="en-US" sz="2800" i="1">
                            <a:solidFill>
                              <a:srgbClr val="000000"/>
                            </a:solidFill>
                            <a:latin typeface="Cambria Math" panose="02040503050406030204" pitchFamily="18" charset="0"/>
                            <a:sym typeface="Calibri"/>
                          </a:rPr>
                        </m:ctrlPr>
                      </m:sSubPr>
                      <m:e>
                        <m:r>
                          <a:rPr lang="en-US" sz="2800" i="1">
                            <a:solidFill>
                              <a:srgbClr val="000000"/>
                            </a:solidFill>
                            <a:latin typeface="Cambria Math" panose="02040503050406030204" pitchFamily="18" charset="0"/>
                            <a:sym typeface="Calibri"/>
                          </a:rPr>
                          <m:t>𝑏</m:t>
                        </m:r>
                      </m:e>
                      <m:sub>
                        <m:r>
                          <a:rPr lang="en-US" sz="2800" i="1">
                            <a:solidFill>
                              <a:srgbClr val="000000"/>
                            </a:solidFill>
                            <a:latin typeface="Cambria Math" panose="02040503050406030204" pitchFamily="18" charset="0"/>
                            <a:sym typeface="Calibri"/>
                          </a:rPr>
                          <m:t>𝑖</m:t>
                        </m:r>
                      </m:sub>
                    </m:sSub>
                    <m:d>
                      <m:dPr>
                        <m:ctrlPr>
                          <a:rPr lang="en-US" sz="2800" i="1">
                            <a:solidFill>
                              <a:srgbClr val="000000"/>
                            </a:solidFill>
                            <a:latin typeface="Cambria Math" panose="02040503050406030204" pitchFamily="18" charset="0"/>
                            <a:sym typeface="Calibri"/>
                          </a:rPr>
                        </m:ctrlPr>
                      </m:dPr>
                      <m:e>
                        <m:sSub>
                          <m:sSubPr>
                            <m:ctrlPr>
                              <a:rPr lang="en-US" sz="2800" i="1">
                                <a:solidFill>
                                  <a:srgbClr val="000000"/>
                                </a:solidFill>
                                <a:latin typeface="Cambria Math" panose="02040503050406030204" pitchFamily="18" charset="0"/>
                                <a:sym typeface="Calibri"/>
                              </a:rPr>
                            </m:ctrlPr>
                          </m:sSubPr>
                          <m:e>
                            <m:r>
                              <a:rPr lang="en-US" sz="2800" i="1">
                                <a:solidFill>
                                  <a:srgbClr val="000000"/>
                                </a:solidFill>
                                <a:latin typeface="Cambria Math" panose="02040503050406030204" pitchFamily="18" charset="0"/>
                                <a:sym typeface="Calibri"/>
                              </a:rPr>
                              <m:t>𝑘</m:t>
                            </m:r>
                          </m:e>
                          <m:sub>
                            <m:r>
                              <a:rPr lang="en-US" sz="2800" i="1">
                                <a:solidFill>
                                  <a:srgbClr val="000000"/>
                                </a:solidFill>
                                <a:latin typeface="Cambria Math" panose="02040503050406030204" pitchFamily="18" charset="0"/>
                                <a:sym typeface="Calibri"/>
                              </a:rPr>
                              <m:t>𝑖</m:t>
                            </m:r>
                          </m:sub>
                        </m:sSub>
                        <m:r>
                          <a:rPr lang="en-US" sz="2800" i="1">
                            <a:solidFill>
                              <a:srgbClr val="000000"/>
                            </a:solidFill>
                            <a:latin typeface="Cambria Math" panose="02040503050406030204" pitchFamily="18" charset="0"/>
                            <a:sym typeface="Calibri"/>
                          </a:rPr>
                          <m:t>−</m:t>
                        </m:r>
                        <m:sSub>
                          <m:sSubPr>
                            <m:ctrlPr>
                              <a:rPr lang="en-US" sz="2800" i="1">
                                <a:solidFill>
                                  <a:srgbClr val="000000"/>
                                </a:solidFill>
                                <a:latin typeface="Cambria Math" panose="02040503050406030204" pitchFamily="18" charset="0"/>
                                <a:sym typeface="Calibri"/>
                              </a:rPr>
                            </m:ctrlPr>
                          </m:sSubPr>
                          <m:e>
                            <m:r>
                              <a:rPr lang="en-US" sz="2800" i="1">
                                <a:solidFill>
                                  <a:srgbClr val="000000"/>
                                </a:solidFill>
                                <a:latin typeface="Cambria Math" panose="02040503050406030204" pitchFamily="18" charset="0"/>
                                <a:sym typeface="Calibri"/>
                              </a:rPr>
                              <m:t>𝑘</m:t>
                            </m:r>
                          </m:e>
                          <m:sub>
                            <m:r>
                              <a:rPr lang="en-US" sz="2800" i="1">
                                <a:solidFill>
                                  <a:srgbClr val="000000"/>
                                </a:solidFill>
                                <a:latin typeface="Cambria Math" panose="02040503050406030204" pitchFamily="18" charset="0"/>
                                <a:sym typeface="Calibri"/>
                              </a:rPr>
                              <m:t>𝑗</m:t>
                            </m:r>
                          </m:sub>
                        </m:sSub>
                      </m:e>
                    </m:d>
                    <m:r>
                      <a:rPr lang="en-US" sz="2800" i="1">
                        <a:solidFill>
                          <a:srgbClr val="000000"/>
                        </a:solidFill>
                        <a:latin typeface="Cambria Math" panose="02040503050406030204" pitchFamily="18" charset="0"/>
                        <a:sym typeface="Calibri"/>
                      </a:rPr>
                      <m:t>+</m:t>
                    </m:r>
                    <m:sSub>
                      <m:sSubPr>
                        <m:ctrlPr>
                          <a:rPr lang="en-US" sz="2800" i="1">
                            <a:latin typeface="Cambria Math" panose="02040503050406030204" pitchFamily="18" charset="0"/>
                          </a:rPr>
                        </m:ctrlPr>
                      </m:sSubPr>
                      <m:e>
                        <m:r>
                          <a:rPr lang="en-US" sz="2800" i="1">
                            <a:latin typeface="Cambria Math" panose="02040503050406030204" pitchFamily="18" charset="0"/>
                          </a:rPr>
                          <m:t>𝑏</m:t>
                        </m:r>
                      </m:e>
                      <m:sub>
                        <m:r>
                          <a:rPr lang="en-US" sz="2800" i="1">
                            <a:latin typeface="Cambria Math" panose="02040503050406030204" pitchFamily="18" charset="0"/>
                          </a:rPr>
                          <m:t>𝑖</m:t>
                        </m:r>
                      </m:sub>
                    </m:sSub>
                    <m:d>
                      <m:dPr>
                        <m:ctrlPr>
                          <a:rPr lang="en-US" sz="2800" i="1">
                            <a:latin typeface="Cambria Math" panose="02040503050406030204" pitchFamily="18" charset="0"/>
                          </a:rPr>
                        </m:ctrlPr>
                      </m:dPr>
                      <m:e>
                        <m:r>
                          <a:rPr lang="en-US" sz="2800" i="1">
                            <a:latin typeface="Cambria Math" panose="02040503050406030204" pitchFamily="18" charset="0"/>
                          </a:rPr>
                          <m:t>1−</m:t>
                        </m:r>
                        <m:r>
                          <a:rPr lang="en-US" sz="2800" i="1">
                            <a:latin typeface="Cambria Math" panose="02040503050406030204" pitchFamily="18" charset="0"/>
                            <a:ea typeface="Cambria Math" panose="02040503050406030204" pitchFamily="18" charset="0"/>
                          </a:rPr>
                          <m:t>𝜌</m:t>
                        </m:r>
                      </m:e>
                    </m:d>
                  </m:oMath>
                </a14:m>
                <a:r>
                  <a:rPr lang="en-US" sz="2800" dirty="0"/>
                  <a:t>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𝑘</m:t>
                        </m:r>
                      </m:e>
                      <m:sub>
                        <m:r>
                          <a:rPr lang="en-US" sz="2800" i="1">
                            <a:latin typeface="Cambria Math" panose="02040503050406030204" pitchFamily="18" charset="0"/>
                          </a:rPr>
                          <m:t>𝑗</m:t>
                        </m:r>
                      </m:sub>
                    </m:sSub>
                  </m:oMath>
                </a14:m>
                <a:endParaRPr lang="en-CA" sz="2800" dirty="0">
                  <a:solidFill>
                    <a:srgbClr val="000000"/>
                  </a:solidFill>
                  <a:sym typeface="Calibri"/>
                </a:endParaRPr>
              </a:p>
            </p:txBody>
          </p:sp>
        </mc:Choice>
        <mc:Fallback xmlns="">
          <p:sp>
            <p:nvSpPr>
              <p:cNvPr id="2" name="TextBox 1">
                <a:extLst>
                  <a:ext uri="{FF2B5EF4-FFF2-40B4-BE49-F238E27FC236}">
                    <a16:creationId xmlns:a16="http://schemas.microsoft.com/office/drawing/2014/main" id="{0DCD5492-937D-0A4A-9999-E3BF1C27AD3B}"/>
                  </a:ext>
                </a:extLst>
              </p:cNvPr>
              <p:cNvSpPr txBox="1">
                <a:spLocks noRot="1" noChangeAspect="1" noMove="1" noResize="1" noEditPoints="1" noAdjustHandles="1" noChangeArrowheads="1" noChangeShapeType="1" noTextEdit="1"/>
              </p:cNvSpPr>
              <p:nvPr/>
            </p:nvSpPr>
            <p:spPr>
              <a:xfrm>
                <a:off x="1384197" y="1899392"/>
                <a:ext cx="5141294" cy="496418"/>
              </a:xfrm>
              <a:prstGeom prst="rect">
                <a:avLst/>
              </a:prstGeom>
              <a:blipFill>
                <a:blip r:embed="rId2"/>
                <a:stretch>
                  <a:fillRect l="-1478" b="-22500"/>
                </a:stretch>
              </a:blipFill>
              <a:ln w="12700" cap="flat">
                <a:noFill/>
                <a:miter lim="400000"/>
              </a:ln>
              <a:effectLst/>
            </p:spPr>
            <p:txBody>
              <a:bodyPr/>
              <a:lstStyle/>
              <a:p>
                <a:r>
                  <a:rPr lang="en-US">
                    <a:noFill/>
                  </a:rPr>
                  <a:t> </a:t>
                </a:r>
              </a:p>
            </p:txBody>
          </p:sp>
        </mc:Fallback>
      </mc:AlternateContent>
      <p:sp>
        <p:nvSpPr>
          <p:cNvPr id="4" name="ki is the fitness of species i…">
            <a:extLst>
              <a:ext uri="{FF2B5EF4-FFF2-40B4-BE49-F238E27FC236}">
                <a16:creationId xmlns:a16="http://schemas.microsoft.com/office/drawing/2014/main" id="{914F08B4-850F-A92C-1F58-7A2033F37048}"/>
              </a:ext>
            </a:extLst>
          </p:cNvPr>
          <p:cNvSpPr txBox="1">
            <a:spLocks noGrp="1"/>
          </p:cNvSpPr>
          <p:nvPr>
            <p:ph idx="1"/>
          </p:nvPr>
        </p:nvSpPr>
        <p:spPr>
          <a:xfrm>
            <a:off x="838200" y="4358087"/>
            <a:ext cx="6740236" cy="1818875"/>
          </a:xfrm>
          <a:prstGeom prst="rect">
            <a:avLst/>
          </a:prstGeom>
        </p:spPr>
        <p:txBody>
          <a:bodyPr>
            <a:normAutofit/>
          </a:bodyPr>
          <a:lstStyle/>
          <a:p>
            <a:pPr marL="327197" indent="-327197">
              <a:spcBef>
                <a:spcPts val="633"/>
              </a:spcBef>
              <a:defRPr sz="3800" i="1"/>
            </a:pPr>
            <a:r>
              <a:rPr sz="2400" dirty="0" err="1"/>
              <a:t>k</a:t>
            </a:r>
            <a:r>
              <a:rPr sz="2400" baseline="-20000" dirty="0" err="1"/>
              <a:t>i</a:t>
            </a:r>
            <a:r>
              <a:rPr sz="2400" dirty="0"/>
              <a:t> is the fitness of species </a:t>
            </a:r>
            <a:r>
              <a:rPr sz="2400" dirty="0" err="1"/>
              <a:t>i</a:t>
            </a:r>
            <a:endParaRPr sz="2400" dirty="0"/>
          </a:p>
          <a:p>
            <a:pPr marL="327197" indent="-327197">
              <a:spcBef>
                <a:spcPts val="633"/>
              </a:spcBef>
              <a:defRPr sz="3800" i="1"/>
            </a:pPr>
            <a:r>
              <a:rPr sz="2400" dirty="0"/>
              <a:t>k</a:t>
            </a:r>
            <a:r>
              <a:rPr lang="en-CA" sz="2400" baseline="-20000" dirty="0"/>
              <a:t>j</a:t>
            </a:r>
            <a:r>
              <a:rPr sz="2400" dirty="0"/>
              <a:t> is the fitness of the resident species</a:t>
            </a:r>
          </a:p>
          <a:p>
            <a:pPr marL="327197" indent="-327197">
              <a:spcBef>
                <a:spcPts val="633"/>
              </a:spcBef>
              <a:defRPr sz="3800" i="1"/>
            </a:pPr>
            <a:r>
              <a:rPr sz="2400" dirty="0"/>
              <a:t>b</a:t>
            </a:r>
            <a:r>
              <a:rPr sz="2400" baseline="-20000" dirty="0"/>
              <a:t>i</a:t>
            </a:r>
            <a:r>
              <a:rPr sz="2400" dirty="0"/>
              <a:t> is the rate at which growth rate declines as resource become depleted.</a:t>
            </a:r>
          </a:p>
        </p:txBody>
      </p:sp>
      <p:cxnSp>
        <p:nvCxnSpPr>
          <p:cNvPr id="3" name="Straight Connector 2">
            <a:extLst>
              <a:ext uri="{FF2B5EF4-FFF2-40B4-BE49-F238E27FC236}">
                <a16:creationId xmlns:a16="http://schemas.microsoft.com/office/drawing/2014/main" id="{65D51E85-1261-9F83-7772-96E6299DC174}"/>
              </a:ext>
            </a:extLst>
          </p:cNvPr>
          <p:cNvCxnSpPr>
            <a:cxnSpLocks/>
            <a:stCxn id="5" idx="1"/>
            <a:endCxn id="5" idx="3"/>
          </p:cNvCxnSpPr>
          <p:nvPr/>
        </p:nvCxnSpPr>
        <p:spPr>
          <a:xfrm>
            <a:off x="7397660" y="2998508"/>
            <a:ext cx="3754582" cy="0"/>
          </a:xfrm>
          <a:prstGeom prst="line">
            <a:avLst/>
          </a:prstGeom>
          <a:ln w="57150">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4BFE16CD-474A-F35B-7AE5-A120827FBFFB}"/>
              </a:ext>
            </a:extLst>
          </p:cNvPr>
          <p:cNvSpPr/>
          <p:nvPr/>
        </p:nvSpPr>
        <p:spPr>
          <a:xfrm>
            <a:off x="7397660" y="1638929"/>
            <a:ext cx="3754582" cy="2719158"/>
          </a:xfrm>
          <a:prstGeom prst="rect">
            <a:avLst/>
          </a:prstGeom>
          <a:noFill/>
          <a:ln w="38100">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itness differences">
            <a:extLst>
              <a:ext uri="{FF2B5EF4-FFF2-40B4-BE49-F238E27FC236}">
                <a16:creationId xmlns:a16="http://schemas.microsoft.com/office/drawing/2014/main" id="{4AAE9661-7A93-9446-8CC9-951A8D753AD4}"/>
              </a:ext>
            </a:extLst>
          </p:cNvPr>
          <p:cNvSpPr txBox="1"/>
          <p:nvPr/>
        </p:nvSpPr>
        <p:spPr>
          <a:xfrm>
            <a:off x="8200633" y="4499123"/>
            <a:ext cx="2805061" cy="4616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lgn="l" defTabSz="650240">
              <a:defRPr sz="2400">
                <a:latin typeface="Calibri"/>
                <a:ea typeface="Calibri"/>
                <a:cs typeface="Calibri"/>
                <a:sym typeface="Calibri"/>
              </a:defRPr>
            </a:lvl1pPr>
          </a:lstStyle>
          <a:p>
            <a:r>
              <a:rPr lang="en-CA" dirty="0"/>
              <a:t>Niche overlap, rho (</a:t>
            </a:r>
            <a:r>
              <a:rPr lang="en-CA" i="1" dirty="0"/>
              <a:t>p</a:t>
            </a:r>
            <a:r>
              <a:rPr lang="en-CA" dirty="0"/>
              <a:t>)</a:t>
            </a:r>
            <a:endParaRPr dirty="0"/>
          </a:p>
        </p:txBody>
      </p:sp>
      <p:sp>
        <p:nvSpPr>
          <p:cNvPr id="7" name="TextBox 6">
            <a:extLst>
              <a:ext uri="{FF2B5EF4-FFF2-40B4-BE49-F238E27FC236}">
                <a16:creationId xmlns:a16="http://schemas.microsoft.com/office/drawing/2014/main" id="{EDBAAA5D-E37F-D691-F91F-9528CA2ACD2E}"/>
              </a:ext>
            </a:extLst>
          </p:cNvPr>
          <p:cNvSpPr txBox="1"/>
          <p:nvPr/>
        </p:nvSpPr>
        <p:spPr>
          <a:xfrm>
            <a:off x="7113385" y="2807696"/>
            <a:ext cx="301686" cy="369332"/>
          </a:xfrm>
          <a:prstGeom prst="rect">
            <a:avLst/>
          </a:prstGeom>
          <a:noFill/>
        </p:spPr>
        <p:txBody>
          <a:bodyPr wrap="none" rtlCol="0">
            <a:spAutoFit/>
          </a:bodyPr>
          <a:lstStyle/>
          <a:p>
            <a:r>
              <a:rPr lang="en-US" dirty="0"/>
              <a:t>0</a:t>
            </a:r>
          </a:p>
        </p:txBody>
      </p:sp>
      <p:sp>
        <p:nvSpPr>
          <p:cNvPr id="8" name="Fitness differences">
            <a:extLst>
              <a:ext uri="{FF2B5EF4-FFF2-40B4-BE49-F238E27FC236}">
                <a16:creationId xmlns:a16="http://schemas.microsoft.com/office/drawing/2014/main" id="{1772B607-86A7-D374-C691-82BF688F4EA1}"/>
              </a:ext>
            </a:extLst>
          </p:cNvPr>
          <p:cNvSpPr txBox="1"/>
          <p:nvPr/>
        </p:nvSpPr>
        <p:spPr>
          <a:xfrm rot="16200000">
            <a:off x="5655768" y="2793556"/>
            <a:ext cx="2720807" cy="4616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lgn="l" defTabSz="650240">
              <a:defRPr sz="2400">
                <a:latin typeface="Calibri"/>
                <a:ea typeface="Calibri"/>
                <a:cs typeface="Calibri"/>
                <a:sym typeface="Calibri"/>
              </a:defRPr>
            </a:lvl1pPr>
          </a:lstStyle>
          <a:p>
            <a:r>
              <a:rPr lang="en-CA" dirty="0"/>
              <a:t>Growth rate species </a:t>
            </a:r>
            <a:r>
              <a:rPr lang="en-CA" i="1" dirty="0" err="1"/>
              <a:t>i</a:t>
            </a:r>
            <a:endParaRPr dirty="0"/>
          </a:p>
        </p:txBody>
      </p:sp>
      <p:cxnSp>
        <p:nvCxnSpPr>
          <p:cNvPr id="9" name="Straight Connector 8">
            <a:extLst>
              <a:ext uri="{FF2B5EF4-FFF2-40B4-BE49-F238E27FC236}">
                <a16:creationId xmlns:a16="http://schemas.microsoft.com/office/drawing/2014/main" id="{A3605B4B-D68F-7A53-E7F5-10BB34B4BFA0}"/>
              </a:ext>
            </a:extLst>
          </p:cNvPr>
          <p:cNvCxnSpPr>
            <a:cxnSpLocks/>
          </p:cNvCxnSpPr>
          <p:nvPr/>
        </p:nvCxnSpPr>
        <p:spPr>
          <a:xfrm>
            <a:off x="7578436" y="1899392"/>
            <a:ext cx="3338946" cy="2201553"/>
          </a:xfrm>
          <a:prstGeom prst="line">
            <a:avLst/>
          </a:prstGeom>
          <a:ln w="44450">
            <a:solidFill>
              <a:srgbClr val="557967"/>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7182B240-728C-EAE5-54B5-686D24172DB2}"/>
              </a:ext>
            </a:extLst>
          </p:cNvPr>
          <p:cNvSpPr>
            <a:spLocks noChangeAspect="1"/>
          </p:cNvSpPr>
          <p:nvPr/>
        </p:nvSpPr>
        <p:spPr>
          <a:xfrm>
            <a:off x="9049909" y="2793647"/>
            <a:ext cx="396000" cy="396000"/>
          </a:xfrm>
          <a:prstGeom prst="ellipse">
            <a:avLst/>
          </a:prstGeom>
          <a:solidFill>
            <a:schemeClr val="accent2">
              <a:alpha val="6292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B437E6A-6E56-A79E-EB89-6DE828921DC1}"/>
              </a:ext>
            </a:extLst>
          </p:cNvPr>
          <p:cNvSpPr txBox="1"/>
          <p:nvPr/>
        </p:nvSpPr>
        <p:spPr>
          <a:xfrm>
            <a:off x="9059555" y="2125785"/>
            <a:ext cx="2038604" cy="646331"/>
          </a:xfrm>
          <a:prstGeom prst="rect">
            <a:avLst/>
          </a:prstGeom>
          <a:noFill/>
        </p:spPr>
        <p:txBody>
          <a:bodyPr wrap="square" rtlCol="0">
            <a:spAutoFit/>
          </a:bodyPr>
          <a:lstStyle/>
          <a:p>
            <a:r>
              <a:rPr lang="en-US" dirty="0">
                <a:solidFill>
                  <a:schemeClr val="accent2"/>
                </a:solidFill>
              </a:rPr>
              <a:t>Neither increasing nor decreasing</a:t>
            </a:r>
          </a:p>
        </p:txBody>
      </p:sp>
      <p:sp>
        <p:nvSpPr>
          <p:cNvPr id="12" name="We equate a higher fitness to better competitive ability">
            <a:extLst>
              <a:ext uri="{FF2B5EF4-FFF2-40B4-BE49-F238E27FC236}">
                <a16:creationId xmlns:a16="http://schemas.microsoft.com/office/drawing/2014/main" id="{016E823E-FBCD-394E-3CBD-0EC0AD1D63AE}"/>
              </a:ext>
            </a:extLst>
          </p:cNvPr>
          <p:cNvSpPr txBox="1"/>
          <p:nvPr/>
        </p:nvSpPr>
        <p:spPr>
          <a:xfrm>
            <a:off x="7413263" y="5047101"/>
            <a:ext cx="4219037" cy="7848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a:spAutoFit/>
          </a:bodyPr>
          <a:lstStyle>
            <a:lvl1pPr algn="l" defTabSz="650240">
              <a:defRPr sz="3200">
                <a:solidFill>
                  <a:srgbClr val="953735"/>
                </a:solidFill>
                <a:latin typeface="Calibri"/>
                <a:ea typeface="Calibri"/>
                <a:cs typeface="Calibri"/>
                <a:sym typeface="Calibri"/>
              </a:defRPr>
            </a:lvl1pPr>
          </a:lstStyle>
          <a:p>
            <a:r>
              <a:rPr sz="2250" dirty="0">
                <a:solidFill>
                  <a:schemeClr val="accent2"/>
                </a:solidFill>
              </a:rPr>
              <a:t>We equate a higher fitness to better competitive ability</a:t>
            </a:r>
          </a:p>
        </p:txBody>
      </p:sp>
      <p:sp>
        <p:nvSpPr>
          <p:cNvPr id="13" name="But only when species use the same resources">
            <a:extLst>
              <a:ext uri="{FF2B5EF4-FFF2-40B4-BE49-F238E27FC236}">
                <a16:creationId xmlns:a16="http://schemas.microsoft.com/office/drawing/2014/main" id="{ABFF981A-7A92-AA6B-C47F-3AB844126B57}"/>
              </a:ext>
            </a:extLst>
          </p:cNvPr>
          <p:cNvSpPr txBox="1"/>
          <p:nvPr/>
        </p:nvSpPr>
        <p:spPr>
          <a:xfrm>
            <a:off x="7430488" y="5784548"/>
            <a:ext cx="4219037" cy="7848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a:spAutoFit/>
          </a:bodyPr>
          <a:lstStyle>
            <a:lvl1pPr algn="l" defTabSz="650240">
              <a:defRPr sz="3200">
                <a:solidFill>
                  <a:srgbClr val="953735"/>
                </a:solidFill>
                <a:latin typeface="Calibri"/>
                <a:ea typeface="Calibri"/>
                <a:cs typeface="Calibri"/>
                <a:sym typeface="Calibri"/>
              </a:defRPr>
            </a:lvl1pPr>
          </a:lstStyle>
          <a:p>
            <a:r>
              <a:rPr sz="2250" dirty="0">
                <a:solidFill>
                  <a:schemeClr val="accent2"/>
                </a:solidFill>
              </a:rPr>
              <a:t>But only when species use the same resources</a:t>
            </a:r>
          </a:p>
        </p:txBody>
      </p:sp>
      <p:sp>
        <p:nvSpPr>
          <p:cNvPr id="14" name="TextBox 13">
            <a:extLst>
              <a:ext uri="{FF2B5EF4-FFF2-40B4-BE49-F238E27FC236}">
                <a16:creationId xmlns:a16="http://schemas.microsoft.com/office/drawing/2014/main" id="{9A0DA020-7373-4EA2-35A0-15D583D3B56F}"/>
              </a:ext>
            </a:extLst>
          </p:cNvPr>
          <p:cNvSpPr txBox="1"/>
          <p:nvPr/>
        </p:nvSpPr>
        <p:spPr>
          <a:xfrm>
            <a:off x="8563971" y="1619218"/>
            <a:ext cx="1367875" cy="369332"/>
          </a:xfrm>
          <a:prstGeom prst="rect">
            <a:avLst/>
          </a:prstGeom>
          <a:noFill/>
        </p:spPr>
        <p:txBody>
          <a:bodyPr wrap="none" rtlCol="0">
            <a:spAutoFit/>
          </a:bodyPr>
          <a:lstStyle/>
          <a:p>
            <a:r>
              <a:rPr lang="en-US" dirty="0">
                <a:solidFill>
                  <a:srgbClr val="6EA494"/>
                </a:solidFill>
              </a:rPr>
              <a:t>(here, </a:t>
            </a:r>
            <a:r>
              <a:rPr lang="en-US" i="1" dirty="0" err="1">
                <a:solidFill>
                  <a:srgbClr val="6EA494"/>
                </a:solidFill>
              </a:rPr>
              <a:t>k</a:t>
            </a:r>
            <a:r>
              <a:rPr lang="en-US" i="1" baseline="-25000" dirty="0" err="1">
                <a:solidFill>
                  <a:srgbClr val="6EA494"/>
                </a:solidFill>
              </a:rPr>
              <a:t>j</a:t>
            </a:r>
            <a:r>
              <a:rPr lang="en-US" dirty="0">
                <a:solidFill>
                  <a:srgbClr val="6EA494"/>
                </a:solidFill>
              </a:rPr>
              <a:t> &gt; </a:t>
            </a:r>
            <a:r>
              <a:rPr lang="en-US" i="1" dirty="0">
                <a:solidFill>
                  <a:srgbClr val="6EA494"/>
                </a:solidFill>
              </a:rPr>
              <a:t>k</a:t>
            </a:r>
            <a:r>
              <a:rPr lang="en-US" i="1" baseline="-25000" dirty="0">
                <a:solidFill>
                  <a:srgbClr val="6EA494"/>
                </a:solidFill>
              </a:rPr>
              <a:t>i</a:t>
            </a:r>
            <a:r>
              <a:rPr lang="en-US" dirty="0">
                <a:solidFill>
                  <a:srgbClr val="6EA494"/>
                </a:solidFill>
              </a:rPr>
              <a:t>)</a:t>
            </a:r>
          </a:p>
        </p:txBody>
      </p:sp>
    </p:spTree>
    <p:extLst>
      <p:ext uri="{BB962C8B-B14F-4D97-AF65-F5344CB8AC3E}">
        <p14:creationId xmlns:p14="http://schemas.microsoft.com/office/powerpoint/2010/main" val="21699976"/>
      </p:ext>
    </p:extLst>
  </p:cSld>
  <p:clrMapOvr>
    <a:masterClrMapping/>
  </p:clrMapOvr>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dissolve">
                                      <p:cBhvr>
                                        <p:cTn id="29" dur="500"/>
                                        <p:tgtEl>
                                          <p:spTgt spid="1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12"/>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iterate>
                                    <p:tmAbs val="0"/>
                                  </p:iterate>
                                  <p:childTnLst>
                                    <p:set>
                                      <p:cBhvr>
                                        <p:cTn id="39" fill="hold"/>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10" grpId="0" animBg="1"/>
      <p:bldP spid="11" grpId="0"/>
      <p:bldP spid="12" grpId="0" animBg="1" advAuto="0"/>
      <p:bldP spid="13"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iangle 8">
            <a:extLst>
              <a:ext uri="{FF2B5EF4-FFF2-40B4-BE49-F238E27FC236}">
                <a16:creationId xmlns:a16="http://schemas.microsoft.com/office/drawing/2014/main" id="{71F5E9A1-B71D-580F-28CB-CCA12F64E3B3}"/>
              </a:ext>
            </a:extLst>
          </p:cNvPr>
          <p:cNvSpPr/>
          <p:nvPr/>
        </p:nvSpPr>
        <p:spPr>
          <a:xfrm rot="16200000">
            <a:off x="4553582" y="2577515"/>
            <a:ext cx="4170742" cy="3476867"/>
          </a:xfrm>
          <a:prstGeom prst="triangle">
            <a:avLst/>
          </a:prstGeom>
          <a:solidFill>
            <a:srgbClr val="6EA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 name="niche overlap"/>
          <p:cNvSpPr txBox="1">
            <a:spLocks noGrp="1"/>
          </p:cNvSpPr>
          <p:nvPr>
            <p:ph type="title"/>
          </p:nvPr>
        </p:nvSpPr>
        <p:spPr>
          <a:prstGeom prst="rect">
            <a:avLst/>
          </a:prstGeom>
        </p:spPr>
        <p:txBody>
          <a:bodyPr/>
          <a:lstStyle/>
          <a:p>
            <a:r>
              <a:rPr lang="en-CA" dirty="0"/>
              <a:t>Regions of coexistence</a:t>
            </a:r>
            <a:endParaRPr dirty="0"/>
          </a:p>
        </p:txBody>
      </p:sp>
      <p:sp>
        <p:nvSpPr>
          <p:cNvPr id="21" name="Content Placeholder 20">
            <a:extLst>
              <a:ext uri="{FF2B5EF4-FFF2-40B4-BE49-F238E27FC236}">
                <a16:creationId xmlns:a16="http://schemas.microsoft.com/office/drawing/2014/main" id="{DBFBF97F-3899-410D-B8C3-87767A6FBC88}"/>
              </a:ext>
            </a:extLst>
          </p:cNvPr>
          <p:cNvSpPr>
            <a:spLocks noGrp="1"/>
          </p:cNvSpPr>
          <p:nvPr>
            <p:ph idx="1"/>
          </p:nvPr>
        </p:nvSpPr>
        <p:spPr>
          <a:xfrm>
            <a:off x="8604043" y="2586503"/>
            <a:ext cx="3476855" cy="3590459"/>
          </a:xfrm>
        </p:spPr>
        <p:txBody>
          <a:bodyPr/>
          <a:lstStyle/>
          <a:p>
            <a:pPr marL="514350" indent="-514350">
              <a:buFont typeface="+mj-lt"/>
              <a:buAutoNum type="alphaUcPeriod"/>
            </a:pPr>
            <a:r>
              <a:rPr lang="en-US" dirty="0"/>
              <a:t>Species </a:t>
            </a:r>
            <a:r>
              <a:rPr lang="en-US" i="1" dirty="0" err="1"/>
              <a:t>i</a:t>
            </a:r>
            <a:r>
              <a:rPr lang="en-US" dirty="0"/>
              <a:t> outcompetes species </a:t>
            </a:r>
            <a:r>
              <a:rPr lang="en-US" i="1" dirty="0"/>
              <a:t>j.</a:t>
            </a:r>
            <a:endParaRPr lang="en-US" dirty="0"/>
          </a:p>
          <a:p>
            <a:pPr marL="514350" indent="-514350">
              <a:buFont typeface="+mj-lt"/>
              <a:buAutoNum type="alphaUcPeriod"/>
            </a:pPr>
            <a:r>
              <a:rPr lang="en-US" dirty="0"/>
              <a:t>Both species coexist</a:t>
            </a:r>
          </a:p>
          <a:p>
            <a:pPr marL="514350" indent="-514350">
              <a:buFont typeface="+mj-lt"/>
              <a:buAutoNum type="alphaUcPeriod"/>
            </a:pPr>
            <a:r>
              <a:rPr lang="en-US" dirty="0"/>
              <a:t>Species </a:t>
            </a:r>
            <a:r>
              <a:rPr lang="en-US" i="1" dirty="0" err="1"/>
              <a:t>i</a:t>
            </a:r>
            <a:r>
              <a:rPr lang="en-US" dirty="0"/>
              <a:t> outcompetes species </a:t>
            </a:r>
            <a:r>
              <a:rPr lang="en-US" i="1" dirty="0"/>
              <a:t>j.</a:t>
            </a:r>
            <a:endParaRPr lang="en-US" dirty="0"/>
          </a:p>
          <a:p>
            <a:pPr marL="514350" indent="-514350">
              <a:buFont typeface="+mj-lt"/>
              <a:buAutoNum type="alphaUcPeriod"/>
            </a:pPr>
            <a:endParaRPr lang="en-US" dirty="0"/>
          </a:p>
        </p:txBody>
      </p:sp>
      <p:sp>
        <p:nvSpPr>
          <p:cNvPr id="631" name="Fitness difference (ki – ks)"/>
          <p:cNvSpPr txBox="1"/>
          <p:nvPr/>
        </p:nvSpPr>
        <p:spPr>
          <a:xfrm rot="16200000">
            <a:off x="2653517" y="4177009"/>
            <a:ext cx="3250247" cy="460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p>
            <a:pPr defTabSz="457184">
              <a:defRPr sz="3400">
                <a:latin typeface="Calibri"/>
                <a:ea typeface="Calibri"/>
                <a:cs typeface="Calibri"/>
                <a:sym typeface="Calibri"/>
              </a:defRPr>
            </a:pPr>
            <a:r>
              <a:rPr sz="2400" dirty="0"/>
              <a:t>Fitness difference (</a:t>
            </a:r>
            <a:r>
              <a:rPr sz="2400" i="1" dirty="0"/>
              <a:t>k</a:t>
            </a:r>
            <a:r>
              <a:rPr sz="2400" i="1" baseline="-19411" dirty="0"/>
              <a:t>i</a:t>
            </a:r>
            <a:r>
              <a:rPr sz="2400" i="1" dirty="0"/>
              <a:t> – </a:t>
            </a:r>
            <a:r>
              <a:rPr sz="2400" i="1" dirty="0" err="1"/>
              <a:t>k</a:t>
            </a:r>
            <a:r>
              <a:rPr sz="2400" i="1" baseline="-19411" dirty="0" err="1"/>
              <a:t>s</a:t>
            </a:r>
            <a:r>
              <a:rPr sz="2400" dirty="0"/>
              <a:t>)</a:t>
            </a:r>
          </a:p>
        </p:txBody>
      </p:sp>
      <p:sp>
        <p:nvSpPr>
          <p:cNvPr id="632" name="+"/>
          <p:cNvSpPr txBox="1"/>
          <p:nvPr/>
        </p:nvSpPr>
        <p:spPr>
          <a:xfrm>
            <a:off x="4539435" y="2017889"/>
            <a:ext cx="244617" cy="460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3400">
                <a:latin typeface="Calibri"/>
                <a:ea typeface="Calibri"/>
                <a:cs typeface="Calibri"/>
                <a:sym typeface="Calibri"/>
              </a:defRPr>
            </a:lvl1pPr>
          </a:lstStyle>
          <a:p>
            <a:r>
              <a:rPr sz="2391"/>
              <a:t>+</a:t>
            </a:r>
          </a:p>
        </p:txBody>
      </p:sp>
      <p:sp>
        <p:nvSpPr>
          <p:cNvPr id="633" name="-"/>
          <p:cNvSpPr txBox="1"/>
          <p:nvPr/>
        </p:nvSpPr>
        <p:spPr>
          <a:xfrm>
            <a:off x="4584182" y="6305225"/>
            <a:ext cx="186909" cy="460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3400">
                <a:latin typeface="Calibri"/>
                <a:ea typeface="Calibri"/>
                <a:cs typeface="Calibri"/>
                <a:sym typeface="Calibri"/>
              </a:defRPr>
            </a:lvl1pPr>
          </a:lstStyle>
          <a:p>
            <a:r>
              <a:rPr sz="2391"/>
              <a:t>-</a:t>
            </a:r>
          </a:p>
        </p:txBody>
      </p:sp>
      <p:sp>
        <p:nvSpPr>
          <p:cNvPr id="634" name="Niche difference (            )"/>
          <p:cNvSpPr txBox="1"/>
          <p:nvPr/>
        </p:nvSpPr>
        <p:spPr>
          <a:xfrm>
            <a:off x="6259495" y="3881995"/>
            <a:ext cx="2212783" cy="461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2400">
                <a:latin typeface="Calibri"/>
                <a:ea typeface="Calibri"/>
                <a:cs typeface="Calibri"/>
                <a:sym typeface="Calibri"/>
              </a:defRPr>
            </a:lvl1pPr>
          </a:lstStyle>
          <a:p>
            <a:r>
              <a:rPr dirty="0"/>
              <a:t>Niche difference </a:t>
            </a:r>
          </a:p>
        </p:txBody>
      </p:sp>
      <p:sp>
        <p:nvSpPr>
          <p:cNvPr id="635" name="0"/>
          <p:cNvSpPr txBox="1"/>
          <p:nvPr/>
        </p:nvSpPr>
        <p:spPr>
          <a:xfrm>
            <a:off x="4558002" y="4115390"/>
            <a:ext cx="247823" cy="460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3400">
                <a:latin typeface="Calibri"/>
                <a:ea typeface="Calibri"/>
                <a:cs typeface="Calibri"/>
                <a:sym typeface="Calibri"/>
              </a:defRPr>
            </a:lvl1pPr>
          </a:lstStyle>
          <a:p>
            <a:r>
              <a:rPr sz="2391"/>
              <a:t>0</a:t>
            </a:r>
          </a:p>
        </p:txBody>
      </p:sp>
      <p:sp>
        <p:nvSpPr>
          <p:cNvPr id="636" name="Species i invades regardless of niche overlap"/>
          <p:cNvSpPr txBox="1"/>
          <p:nvPr/>
        </p:nvSpPr>
        <p:spPr>
          <a:xfrm>
            <a:off x="4896558" y="2387221"/>
            <a:ext cx="2535031" cy="6115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p>
            <a:pPr defTabSz="457184">
              <a:defRPr sz="2400">
                <a:solidFill>
                  <a:srgbClr val="FFFFFF"/>
                </a:solidFill>
                <a:latin typeface="Calibri"/>
                <a:ea typeface="Calibri"/>
                <a:cs typeface="Calibri"/>
                <a:sym typeface="Calibri"/>
              </a:defRPr>
            </a:pPr>
            <a:r>
              <a:rPr sz="1687"/>
              <a:t>Species </a:t>
            </a:r>
            <a:r>
              <a:rPr sz="1687" i="1"/>
              <a:t>i</a:t>
            </a:r>
            <a:r>
              <a:rPr sz="1687"/>
              <a:t> invades regardless of niche overlap</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D2AD780-0B4C-DE4B-AC6E-995B9C46DD43}"/>
                  </a:ext>
                </a:extLst>
              </p:cNvPr>
              <p:cNvSpPr txBox="1"/>
              <p:nvPr/>
            </p:nvSpPr>
            <p:spPr>
              <a:xfrm>
                <a:off x="900116" y="2586504"/>
                <a:ext cx="2535031" cy="8245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14:m>
                  <m:oMath xmlns:m="http://schemas.openxmlformats.org/officeDocument/2006/math">
                    <m:sSub>
                      <m:sSubPr>
                        <m:ctrlPr>
                          <a:rPr lang="en-US" sz="2400" i="1">
                            <a:solidFill>
                              <a:srgbClr val="000000"/>
                            </a:solidFill>
                            <a:latin typeface="Cambria Math" panose="02040503050406030204" pitchFamily="18" charset="0"/>
                            <a:sym typeface="Calibri"/>
                          </a:rPr>
                        </m:ctrlPr>
                      </m:sSubPr>
                      <m:e>
                        <m:acc>
                          <m:accPr>
                            <m:chr m:val="̅"/>
                            <m:ctrlPr>
                              <a:rPr lang="en-US" sz="2400" i="1">
                                <a:solidFill>
                                  <a:srgbClr val="000000"/>
                                </a:solidFill>
                                <a:latin typeface="Cambria Math" panose="02040503050406030204" pitchFamily="18" charset="0"/>
                                <a:sym typeface="Calibri"/>
                              </a:rPr>
                            </m:ctrlPr>
                          </m:accPr>
                          <m:e>
                            <m:r>
                              <a:rPr lang="en-US" sz="2400" i="1">
                                <a:solidFill>
                                  <a:srgbClr val="000000"/>
                                </a:solidFill>
                                <a:latin typeface="Cambria Math" panose="02040503050406030204" pitchFamily="18" charset="0"/>
                                <a:sym typeface="Calibri"/>
                              </a:rPr>
                              <m:t>𝑟</m:t>
                            </m:r>
                          </m:e>
                        </m:acc>
                      </m:e>
                      <m:sub>
                        <m:r>
                          <a:rPr lang="en-US" sz="2400" i="1">
                            <a:solidFill>
                              <a:srgbClr val="000000"/>
                            </a:solidFill>
                            <a:latin typeface="Cambria Math" panose="02040503050406030204" pitchFamily="18" charset="0"/>
                            <a:sym typeface="Calibri"/>
                          </a:rPr>
                          <m:t>𝑖</m:t>
                        </m:r>
                      </m:sub>
                    </m:sSub>
                    <m:r>
                      <a:rPr lang="en-US" sz="2400" i="1">
                        <a:solidFill>
                          <a:srgbClr val="000000"/>
                        </a:solidFill>
                        <a:latin typeface="Cambria Math" panose="02040503050406030204" pitchFamily="18" charset="0"/>
                        <a:sym typeface="Calibri"/>
                      </a:rPr>
                      <m:t>=</m:t>
                    </m:r>
                    <m:sSub>
                      <m:sSubPr>
                        <m:ctrlPr>
                          <a:rPr lang="en-US" sz="2400" i="1">
                            <a:solidFill>
                              <a:srgbClr val="000000"/>
                            </a:solidFill>
                            <a:latin typeface="Cambria Math" panose="02040503050406030204" pitchFamily="18" charset="0"/>
                            <a:sym typeface="Calibri"/>
                          </a:rPr>
                        </m:ctrlPr>
                      </m:sSubPr>
                      <m:e>
                        <m:r>
                          <a:rPr lang="en-US" sz="2400" i="1">
                            <a:solidFill>
                              <a:srgbClr val="000000"/>
                            </a:solidFill>
                            <a:latin typeface="Cambria Math" panose="02040503050406030204" pitchFamily="18" charset="0"/>
                            <a:sym typeface="Calibri"/>
                          </a:rPr>
                          <m:t>𝑏</m:t>
                        </m:r>
                      </m:e>
                      <m:sub>
                        <m:r>
                          <a:rPr lang="en-US" sz="2400" i="1">
                            <a:solidFill>
                              <a:srgbClr val="000000"/>
                            </a:solidFill>
                            <a:latin typeface="Cambria Math" panose="02040503050406030204" pitchFamily="18" charset="0"/>
                            <a:sym typeface="Calibri"/>
                          </a:rPr>
                          <m:t>𝑖</m:t>
                        </m:r>
                      </m:sub>
                    </m:sSub>
                    <m:d>
                      <m:dPr>
                        <m:ctrlPr>
                          <a:rPr lang="en-US" sz="2400" i="1">
                            <a:solidFill>
                              <a:srgbClr val="000000"/>
                            </a:solidFill>
                            <a:latin typeface="Cambria Math" panose="02040503050406030204" pitchFamily="18" charset="0"/>
                            <a:sym typeface="Calibri"/>
                          </a:rPr>
                        </m:ctrlPr>
                      </m:dPr>
                      <m:e>
                        <m:sSub>
                          <m:sSubPr>
                            <m:ctrlPr>
                              <a:rPr lang="en-US" sz="2400" i="1">
                                <a:solidFill>
                                  <a:srgbClr val="000000"/>
                                </a:solidFill>
                                <a:latin typeface="Cambria Math" panose="02040503050406030204" pitchFamily="18" charset="0"/>
                                <a:sym typeface="Calibri"/>
                              </a:rPr>
                            </m:ctrlPr>
                          </m:sSubPr>
                          <m:e>
                            <m:r>
                              <a:rPr lang="en-US" sz="2400" i="1">
                                <a:solidFill>
                                  <a:srgbClr val="000000"/>
                                </a:solidFill>
                                <a:latin typeface="Cambria Math" panose="02040503050406030204" pitchFamily="18" charset="0"/>
                                <a:sym typeface="Calibri"/>
                              </a:rPr>
                              <m:t>𝑘</m:t>
                            </m:r>
                          </m:e>
                          <m:sub>
                            <m:r>
                              <a:rPr lang="en-US" sz="2400" i="1">
                                <a:solidFill>
                                  <a:srgbClr val="000000"/>
                                </a:solidFill>
                                <a:latin typeface="Cambria Math" panose="02040503050406030204" pitchFamily="18" charset="0"/>
                                <a:sym typeface="Calibri"/>
                              </a:rPr>
                              <m:t>𝑖</m:t>
                            </m:r>
                          </m:sub>
                        </m:sSub>
                        <m:r>
                          <a:rPr lang="en-US" sz="2400" i="1">
                            <a:solidFill>
                              <a:srgbClr val="000000"/>
                            </a:solidFill>
                            <a:latin typeface="Cambria Math" panose="02040503050406030204" pitchFamily="18" charset="0"/>
                            <a:sym typeface="Calibri"/>
                          </a:rPr>
                          <m:t>−</m:t>
                        </m:r>
                        <m:sSub>
                          <m:sSubPr>
                            <m:ctrlPr>
                              <a:rPr lang="en-US" sz="2400" i="1">
                                <a:solidFill>
                                  <a:srgbClr val="000000"/>
                                </a:solidFill>
                                <a:latin typeface="Cambria Math" panose="02040503050406030204" pitchFamily="18" charset="0"/>
                                <a:sym typeface="Calibri"/>
                              </a:rPr>
                            </m:ctrlPr>
                          </m:sSubPr>
                          <m:e>
                            <m:r>
                              <a:rPr lang="en-US" sz="2400" i="1">
                                <a:solidFill>
                                  <a:srgbClr val="000000"/>
                                </a:solidFill>
                                <a:latin typeface="Cambria Math" panose="02040503050406030204" pitchFamily="18" charset="0"/>
                                <a:sym typeface="Calibri"/>
                              </a:rPr>
                              <m:t>𝑘</m:t>
                            </m:r>
                          </m:e>
                          <m:sub>
                            <m:r>
                              <a:rPr lang="en-US" sz="2400" i="1">
                                <a:solidFill>
                                  <a:srgbClr val="000000"/>
                                </a:solidFill>
                                <a:latin typeface="Cambria Math" panose="02040503050406030204" pitchFamily="18" charset="0"/>
                                <a:sym typeface="Calibri"/>
                              </a:rPr>
                              <m:t>𝑗</m:t>
                            </m:r>
                          </m:sub>
                        </m:sSub>
                      </m:e>
                    </m:d>
                    <m:r>
                      <a:rPr lang="en-US" sz="2400" i="1">
                        <a:solidFill>
                          <a:srgbClr val="000000"/>
                        </a:solidFill>
                        <a:latin typeface="Cambria Math" panose="02040503050406030204" pitchFamily="18" charset="0"/>
                        <a:sym typeface="Calibri"/>
                      </a:rPr>
                      <m:t>+</m:t>
                    </m:r>
                    <m:sSub>
                      <m:sSubPr>
                        <m:ctrlPr>
                          <a:rPr lang="en-US"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𝑖</m:t>
                        </m:r>
                      </m:sub>
                    </m:sSub>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ea typeface="Cambria Math" panose="02040503050406030204" pitchFamily="18" charset="0"/>
                          </a:rPr>
                          <m:t>𝜌</m:t>
                        </m:r>
                      </m:e>
                    </m:d>
                  </m:oMath>
                </a14:m>
                <a:r>
                  <a:rPr lang="en-US" sz="2400" dirty="0"/>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𝑘</m:t>
                        </m:r>
                      </m:e>
                      <m:sub>
                        <m:r>
                          <a:rPr lang="en-US" sz="2400" i="1">
                            <a:latin typeface="Cambria Math" panose="02040503050406030204" pitchFamily="18" charset="0"/>
                          </a:rPr>
                          <m:t>𝑗</m:t>
                        </m:r>
                      </m:sub>
                    </m:sSub>
                  </m:oMath>
                </a14:m>
                <a:endParaRPr lang="en-CA" sz="2400" dirty="0">
                  <a:solidFill>
                    <a:srgbClr val="000000"/>
                  </a:solidFill>
                  <a:sym typeface="Calibri"/>
                </a:endParaRPr>
              </a:p>
            </p:txBody>
          </p:sp>
        </mc:Choice>
        <mc:Fallback xmlns="">
          <p:sp>
            <p:nvSpPr>
              <p:cNvPr id="19" name="TextBox 18">
                <a:extLst>
                  <a:ext uri="{FF2B5EF4-FFF2-40B4-BE49-F238E27FC236}">
                    <a16:creationId xmlns:a16="http://schemas.microsoft.com/office/drawing/2014/main" id="{DD2AD780-0B4C-DE4B-AC6E-995B9C46DD43}"/>
                  </a:ext>
                </a:extLst>
              </p:cNvPr>
              <p:cNvSpPr txBox="1">
                <a:spLocks noRot="1" noChangeAspect="1" noMove="1" noResize="1" noEditPoints="1" noAdjustHandles="1" noChangeArrowheads="1" noChangeShapeType="1" noTextEdit="1"/>
              </p:cNvSpPr>
              <p:nvPr/>
            </p:nvSpPr>
            <p:spPr>
              <a:xfrm>
                <a:off x="900116" y="2586504"/>
                <a:ext cx="2535031" cy="824585"/>
              </a:xfrm>
              <a:prstGeom prst="rect">
                <a:avLst/>
              </a:prstGeom>
              <a:blipFill>
                <a:blip r:embed="rId2"/>
                <a:stretch>
                  <a:fillRect l="-5000" b="-12121"/>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2E84190D-942F-2E40-8D69-8B31CCC55D1A}"/>
                  </a:ext>
                </a:extLst>
              </p:cNvPr>
              <p:cNvSpPr/>
              <p:nvPr/>
            </p:nvSpPr>
            <p:spPr>
              <a:xfrm>
                <a:off x="7268801" y="4300018"/>
                <a:ext cx="1221938" cy="461665"/>
              </a:xfrm>
              <a:prstGeom prst="rect">
                <a:avLst/>
              </a:prstGeom>
            </p:spPr>
            <p:txBody>
              <a:bodyPr wrap="none">
                <a:spAutoFit/>
              </a:bodyPr>
              <a:lstStyle/>
              <a:p>
                <a14:m>
                  <m:oMath xmlns:m="http://schemas.openxmlformats.org/officeDocument/2006/math">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ea typeface="Cambria Math" panose="02040503050406030204" pitchFamily="18" charset="0"/>
                          </a:rPr>
                          <m:t>𝜌</m:t>
                        </m:r>
                      </m:e>
                    </m:d>
                  </m:oMath>
                </a14:m>
                <a:r>
                  <a:rPr lang="en-US" sz="2400" dirty="0"/>
                  <a:t> </a:t>
                </a:r>
                <a:endParaRPr lang="en-CA" sz="2400" dirty="0"/>
              </a:p>
            </p:txBody>
          </p:sp>
        </mc:Choice>
        <mc:Fallback xmlns="">
          <p:sp>
            <p:nvSpPr>
              <p:cNvPr id="2" name="Rectangle 1">
                <a:extLst>
                  <a:ext uri="{FF2B5EF4-FFF2-40B4-BE49-F238E27FC236}">
                    <a16:creationId xmlns:a16="http://schemas.microsoft.com/office/drawing/2014/main" id="{2E84190D-942F-2E40-8D69-8B31CCC55D1A}"/>
                  </a:ext>
                </a:extLst>
              </p:cNvPr>
              <p:cNvSpPr>
                <a:spLocks noRot="1" noChangeAspect="1" noMove="1" noResize="1" noEditPoints="1" noAdjustHandles="1" noChangeArrowheads="1" noChangeShapeType="1" noTextEdit="1"/>
              </p:cNvSpPr>
              <p:nvPr/>
            </p:nvSpPr>
            <p:spPr>
              <a:xfrm>
                <a:off x="7268801" y="4300018"/>
                <a:ext cx="1221938" cy="461665"/>
              </a:xfrm>
              <a:prstGeom prst="rect">
                <a:avLst/>
              </a:prstGeom>
              <a:blipFill>
                <a:blip r:embed="rId3"/>
                <a:stretch>
                  <a:fillRect b="-10811"/>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59D97708-FC7C-A762-9751-921A7B3D87D9}"/>
              </a:ext>
            </a:extLst>
          </p:cNvPr>
          <p:cNvCxnSpPr>
            <a:cxnSpLocks/>
          </p:cNvCxnSpPr>
          <p:nvPr/>
        </p:nvCxnSpPr>
        <p:spPr>
          <a:xfrm>
            <a:off x="4886858" y="2182881"/>
            <a:ext cx="0" cy="4384699"/>
          </a:xfrm>
          <a:prstGeom prst="line">
            <a:avLst/>
          </a:prstGeom>
          <a:ln w="44450">
            <a:solidFill>
              <a:srgbClr val="445F5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CD75FB3-3E44-2761-E8B1-480896FECDF6}"/>
              </a:ext>
            </a:extLst>
          </p:cNvPr>
          <p:cNvCxnSpPr>
            <a:cxnSpLocks/>
          </p:cNvCxnSpPr>
          <p:nvPr/>
        </p:nvCxnSpPr>
        <p:spPr>
          <a:xfrm flipH="1" flipV="1">
            <a:off x="4896558" y="4313595"/>
            <a:ext cx="3480826" cy="2"/>
          </a:xfrm>
          <a:prstGeom prst="line">
            <a:avLst/>
          </a:prstGeom>
          <a:ln w="44450">
            <a:solidFill>
              <a:srgbClr val="445F5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3417927-EAF3-FD70-B3D7-CE90DA496F3E}"/>
              </a:ext>
            </a:extLst>
          </p:cNvPr>
          <p:cNvCxnSpPr>
            <a:cxnSpLocks/>
            <a:stCxn id="9" idx="2"/>
            <a:endCxn id="9" idx="0"/>
          </p:cNvCxnSpPr>
          <p:nvPr/>
        </p:nvCxnSpPr>
        <p:spPr>
          <a:xfrm flipH="1" flipV="1">
            <a:off x="4900520" y="4315949"/>
            <a:ext cx="3476867" cy="2085370"/>
          </a:xfrm>
          <a:prstGeom prst="line">
            <a:avLst/>
          </a:prstGeom>
          <a:ln w="31750">
            <a:solidFill>
              <a:srgbClr val="445F5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399F86-2F80-9553-B5F5-23C659278807}"/>
              </a:ext>
            </a:extLst>
          </p:cNvPr>
          <p:cNvCxnSpPr>
            <a:cxnSpLocks/>
            <a:stCxn id="9" idx="4"/>
            <a:endCxn id="9" idx="0"/>
          </p:cNvCxnSpPr>
          <p:nvPr/>
        </p:nvCxnSpPr>
        <p:spPr>
          <a:xfrm flipH="1">
            <a:off x="4900520" y="2230577"/>
            <a:ext cx="3476866" cy="2085372"/>
          </a:xfrm>
          <a:prstGeom prst="line">
            <a:avLst/>
          </a:prstGeom>
          <a:ln w="31750">
            <a:solidFill>
              <a:srgbClr val="445F51"/>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F53B9BA0-3B1B-1B44-0872-FE9C5B6EBF3D}"/>
              </a:ext>
            </a:extLst>
          </p:cNvPr>
          <p:cNvSpPr>
            <a:spLocks noChangeAspect="1"/>
          </p:cNvSpPr>
          <p:nvPr/>
        </p:nvSpPr>
        <p:spPr>
          <a:xfrm>
            <a:off x="5623763" y="2476011"/>
            <a:ext cx="612000" cy="612000"/>
          </a:xfrm>
          <a:prstGeom prst="ellipse">
            <a:avLst/>
          </a:prstGeom>
          <a:solidFill>
            <a:schemeClr val="bg1"/>
          </a:solidFill>
          <a:ln w="2222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445F51"/>
                </a:solidFill>
              </a:rPr>
              <a:t>A</a:t>
            </a:r>
          </a:p>
        </p:txBody>
      </p:sp>
      <p:sp>
        <p:nvSpPr>
          <p:cNvPr id="17" name="Oval 16">
            <a:extLst>
              <a:ext uri="{FF2B5EF4-FFF2-40B4-BE49-F238E27FC236}">
                <a16:creationId xmlns:a16="http://schemas.microsoft.com/office/drawing/2014/main" id="{4D9EB3D4-CB1F-8CDC-01F8-EB27DACE6E4C}"/>
              </a:ext>
            </a:extLst>
          </p:cNvPr>
          <p:cNvSpPr>
            <a:spLocks noChangeAspect="1"/>
          </p:cNvSpPr>
          <p:nvPr/>
        </p:nvSpPr>
        <p:spPr>
          <a:xfrm>
            <a:off x="7506832" y="2974104"/>
            <a:ext cx="612000" cy="612000"/>
          </a:xfrm>
          <a:prstGeom prst="ellipse">
            <a:avLst/>
          </a:prstGeom>
          <a:solidFill>
            <a:schemeClr val="bg1"/>
          </a:solidFill>
          <a:ln w="2222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445F51"/>
                </a:solidFill>
              </a:rPr>
              <a:t>B</a:t>
            </a:r>
          </a:p>
        </p:txBody>
      </p:sp>
      <p:sp>
        <p:nvSpPr>
          <p:cNvPr id="18" name="Oval 17">
            <a:extLst>
              <a:ext uri="{FF2B5EF4-FFF2-40B4-BE49-F238E27FC236}">
                <a16:creationId xmlns:a16="http://schemas.microsoft.com/office/drawing/2014/main" id="{FEFB216B-BAA1-C4FB-B1CF-8D735A96EBF2}"/>
              </a:ext>
            </a:extLst>
          </p:cNvPr>
          <p:cNvSpPr>
            <a:spLocks noChangeAspect="1"/>
          </p:cNvSpPr>
          <p:nvPr/>
        </p:nvSpPr>
        <p:spPr>
          <a:xfrm>
            <a:off x="5623763" y="5710670"/>
            <a:ext cx="612000" cy="612000"/>
          </a:xfrm>
          <a:prstGeom prst="ellipse">
            <a:avLst/>
          </a:prstGeom>
          <a:solidFill>
            <a:schemeClr val="bg1"/>
          </a:solidFill>
          <a:ln w="2222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445F51"/>
                </a:solidFill>
              </a:rPr>
              <a:t>C</a:t>
            </a:r>
          </a:p>
        </p:txBody>
      </p:sp>
      <p:sp>
        <p:nvSpPr>
          <p:cNvPr id="20" name="Oval 19">
            <a:extLst>
              <a:ext uri="{FF2B5EF4-FFF2-40B4-BE49-F238E27FC236}">
                <a16:creationId xmlns:a16="http://schemas.microsoft.com/office/drawing/2014/main" id="{29797BEE-7B7D-106B-0A50-1A05B1281797}"/>
              </a:ext>
            </a:extLst>
          </p:cNvPr>
          <p:cNvSpPr>
            <a:spLocks noChangeAspect="1"/>
          </p:cNvSpPr>
          <p:nvPr/>
        </p:nvSpPr>
        <p:spPr>
          <a:xfrm>
            <a:off x="7506832" y="4969501"/>
            <a:ext cx="612000" cy="612000"/>
          </a:xfrm>
          <a:prstGeom prst="ellipse">
            <a:avLst/>
          </a:prstGeom>
          <a:solidFill>
            <a:schemeClr val="bg1"/>
          </a:solidFill>
          <a:ln w="2222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445F51"/>
                </a:solidFill>
              </a:rPr>
              <a:t>B</a:t>
            </a:r>
          </a:p>
        </p:txBody>
      </p:sp>
    </p:spTree>
    <p:extLst>
      <p:ext uri="{BB962C8B-B14F-4D97-AF65-F5344CB8AC3E}">
        <p14:creationId xmlns:p14="http://schemas.microsoft.com/office/powerpoint/2010/main" val="3128320903"/>
      </p:ext>
    </p:extLst>
  </p:cSld>
  <p:clrMapOvr>
    <a:masterClrMapping/>
  </p:clrMapOvr>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dissolve">
                                      <p:cBhvr>
                                        <p:cTn id="13" dur="500"/>
                                        <p:tgtEl>
                                          <p:spTgt spid="2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dissolve">
                                      <p:cBhvr>
                                        <p:cTn id="16" dur="500"/>
                                        <p:tgtEl>
                                          <p:spTgt spid="1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animEffect transition="in" filter="dissolve">
                                      <p:cBhvr>
                                        <p:cTn id="19" dur="500"/>
                                        <p:tgtEl>
                                          <p:spTgt spid="2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1">
                                            <p:txEl>
                                              <p:pRg st="1" end="1"/>
                                            </p:txEl>
                                          </p:spTgt>
                                        </p:tgtEl>
                                        <p:attrNameLst>
                                          <p:attrName>style.visibility</p:attrName>
                                        </p:attrNameLst>
                                      </p:cBhvr>
                                      <p:to>
                                        <p:strVal val="visible"/>
                                      </p:to>
                                    </p:set>
                                    <p:animEffect transition="in" filter="dissolve">
                                      <p:cBhvr>
                                        <p:cTn id="24" dur="500"/>
                                        <p:tgtEl>
                                          <p:spTgt spid="2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1">
                                            <p:txEl>
                                              <p:pRg st="2" end="2"/>
                                            </p:txEl>
                                          </p:spTgt>
                                        </p:tgtEl>
                                        <p:attrNameLst>
                                          <p:attrName>style.visibility</p:attrName>
                                        </p:attrNameLst>
                                      </p:cBhvr>
                                      <p:to>
                                        <p:strVal val="visible"/>
                                      </p:to>
                                    </p:set>
                                    <p:animEffect transition="in" filter="dissolve">
                                      <p:cBhvr>
                                        <p:cTn id="29"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16" grpId="0" animBg="1"/>
      <p:bldP spid="17" grpId="0" animBg="1"/>
      <p:bldP spid="18"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64E3E-B212-3F69-154E-832D2A38E68F}"/>
              </a:ext>
            </a:extLst>
          </p:cNvPr>
          <p:cNvSpPr>
            <a:spLocks noGrp="1"/>
          </p:cNvSpPr>
          <p:nvPr>
            <p:ph type="title"/>
          </p:nvPr>
        </p:nvSpPr>
        <p:spPr/>
        <p:txBody>
          <a:bodyPr/>
          <a:lstStyle/>
          <a:p>
            <a:r>
              <a:rPr lang="en-US" dirty="0"/>
              <a:t>What does this mean for ecosystem function?</a:t>
            </a:r>
          </a:p>
        </p:txBody>
      </p:sp>
      <p:sp>
        <p:nvSpPr>
          <p:cNvPr id="3" name="Content Placeholder 2">
            <a:extLst>
              <a:ext uri="{FF2B5EF4-FFF2-40B4-BE49-F238E27FC236}">
                <a16:creationId xmlns:a16="http://schemas.microsoft.com/office/drawing/2014/main" id="{7082FC20-DB54-AD2C-5A07-F06135BE16BD}"/>
              </a:ext>
            </a:extLst>
          </p:cNvPr>
          <p:cNvSpPr>
            <a:spLocks noGrp="1"/>
          </p:cNvSpPr>
          <p:nvPr>
            <p:ph idx="1"/>
          </p:nvPr>
        </p:nvSpPr>
        <p:spPr>
          <a:xfrm>
            <a:off x="5580250" y="1825625"/>
            <a:ext cx="5773550" cy="4351338"/>
          </a:xfrm>
        </p:spPr>
        <p:txBody>
          <a:bodyPr/>
          <a:lstStyle/>
          <a:p>
            <a:pPr marL="0" indent="0">
              <a:buNone/>
            </a:pPr>
            <a:r>
              <a:rPr lang="en-US" dirty="0"/>
              <a:t>For a community with species </a:t>
            </a:r>
            <a:r>
              <a:rPr lang="en-US" i="1" dirty="0" err="1"/>
              <a:t>i</a:t>
            </a:r>
            <a:r>
              <a:rPr lang="en-US" i="1" dirty="0"/>
              <a:t> </a:t>
            </a:r>
            <a:r>
              <a:rPr lang="en-US" dirty="0"/>
              <a:t>and </a:t>
            </a:r>
            <a:r>
              <a:rPr lang="en-US" i="1" dirty="0"/>
              <a:t>j</a:t>
            </a:r>
            <a:r>
              <a:rPr lang="en-US" dirty="0"/>
              <a:t>:</a:t>
            </a:r>
          </a:p>
          <a:p>
            <a:pPr marL="0" indent="0">
              <a:buNone/>
            </a:pPr>
            <a:endParaRPr lang="en-US" dirty="0"/>
          </a:p>
          <a:p>
            <a:pPr marL="0" indent="0">
              <a:buNone/>
            </a:pPr>
            <a:r>
              <a:rPr lang="en-US" dirty="0"/>
              <a:t>A:</a:t>
            </a:r>
          </a:p>
          <a:p>
            <a:pPr marL="0" indent="0">
              <a:buNone/>
            </a:pPr>
            <a:endParaRPr lang="en-US" dirty="0"/>
          </a:p>
          <a:p>
            <a:pPr marL="0" indent="0">
              <a:buNone/>
            </a:pPr>
            <a:endParaRPr lang="en-US" dirty="0"/>
          </a:p>
          <a:p>
            <a:pPr marL="0" indent="0">
              <a:buNone/>
            </a:pPr>
            <a:r>
              <a:rPr lang="en-US" dirty="0"/>
              <a:t>B:</a:t>
            </a:r>
          </a:p>
          <a:p>
            <a:pPr marL="0" indent="0">
              <a:buNone/>
            </a:pPr>
            <a:endParaRPr lang="en-US" dirty="0"/>
          </a:p>
        </p:txBody>
      </p:sp>
      <p:sp>
        <p:nvSpPr>
          <p:cNvPr id="4" name="Triangle 3">
            <a:extLst>
              <a:ext uri="{FF2B5EF4-FFF2-40B4-BE49-F238E27FC236}">
                <a16:creationId xmlns:a16="http://schemas.microsoft.com/office/drawing/2014/main" id="{7D2056A2-EFCE-B18B-09E1-0A76087DB340}"/>
              </a:ext>
            </a:extLst>
          </p:cNvPr>
          <p:cNvSpPr/>
          <p:nvPr/>
        </p:nvSpPr>
        <p:spPr>
          <a:xfrm rot="16200000">
            <a:off x="1343268" y="2182970"/>
            <a:ext cx="4170742" cy="3476867"/>
          </a:xfrm>
          <a:prstGeom prst="triangle">
            <a:avLst/>
          </a:prstGeom>
          <a:solidFill>
            <a:srgbClr val="6EA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itness difference (ki – ks)">
            <a:extLst>
              <a:ext uri="{FF2B5EF4-FFF2-40B4-BE49-F238E27FC236}">
                <a16:creationId xmlns:a16="http://schemas.microsoft.com/office/drawing/2014/main" id="{D6BAEDA5-7CC4-E37F-BAD0-3E80610931EA}"/>
              </a:ext>
            </a:extLst>
          </p:cNvPr>
          <p:cNvSpPr txBox="1"/>
          <p:nvPr/>
        </p:nvSpPr>
        <p:spPr>
          <a:xfrm rot="16200000">
            <a:off x="-556797" y="3782464"/>
            <a:ext cx="3250247" cy="460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p>
            <a:pPr defTabSz="457184">
              <a:defRPr sz="3400">
                <a:latin typeface="Calibri"/>
                <a:ea typeface="Calibri"/>
                <a:cs typeface="Calibri"/>
                <a:sym typeface="Calibri"/>
              </a:defRPr>
            </a:pPr>
            <a:r>
              <a:rPr sz="2400" dirty="0"/>
              <a:t>Fitness difference (</a:t>
            </a:r>
            <a:r>
              <a:rPr sz="2400" i="1" dirty="0"/>
              <a:t>k</a:t>
            </a:r>
            <a:r>
              <a:rPr sz="2400" i="1" baseline="-19411" dirty="0"/>
              <a:t>i</a:t>
            </a:r>
            <a:r>
              <a:rPr sz="2400" i="1" dirty="0"/>
              <a:t> – </a:t>
            </a:r>
            <a:r>
              <a:rPr sz="2400" i="1" dirty="0" err="1"/>
              <a:t>k</a:t>
            </a:r>
            <a:r>
              <a:rPr sz="2400" i="1" baseline="-19411" dirty="0" err="1"/>
              <a:t>s</a:t>
            </a:r>
            <a:r>
              <a:rPr sz="2400" dirty="0"/>
              <a:t>)</a:t>
            </a:r>
          </a:p>
        </p:txBody>
      </p:sp>
      <p:sp>
        <p:nvSpPr>
          <p:cNvPr id="6" name="+">
            <a:extLst>
              <a:ext uri="{FF2B5EF4-FFF2-40B4-BE49-F238E27FC236}">
                <a16:creationId xmlns:a16="http://schemas.microsoft.com/office/drawing/2014/main" id="{6BD2443B-B4B3-A1A0-EFBC-29523AD7FE90}"/>
              </a:ext>
            </a:extLst>
          </p:cNvPr>
          <p:cNvSpPr txBox="1"/>
          <p:nvPr/>
        </p:nvSpPr>
        <p:spPr>
          <a:xfrm>
            <a:off x="1329121" y="1623344"/>
            <a:ext cx="244617" cy="460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3400">
                <a:latin typeface="Calibri"/>
                <a:ea typeface="Calibri"/>
                <a:cs typeface="Calibri"/>
                <a:sym typeface="Calibri"/>
              </a:defRPr>
            </a:lvl1pPr>
          </a:lstStyle>
          <a:p>
            <a:r>
              <a:rPr sz="2391"/>
              <a:t>+</a:t>
            </a:r>
          </a:p>
        </p:txBody>
      </p:sp>
      <p:sp>
        <p:nvSpPr>
          <p:cNvPr id="7" name="-">
            <a:extLst>
              <a:ext uri="{FF2B5EF4-FFF2-40B4-BE49-F238E27FC236}">
                <a16:creationId xmlns:a16="http://schemas.microsoft.com/office/drawing/2014/main" id="{DFCD009A-7DA8-AE84-812E-70648C594183}"/>
              </a:ext>
            </a:extLst>
          </p:cNvPr>
          <p:cNvSpPr txBox="1"/>
          <p:nvPr/>
        </p:nvSpPr>
        <p:spPr>
          <a:xfrm>
            <a:off x="1373868" y="5910680"/>
            <a:ext cx="186909" cy="460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3400">
                <a:latin typeface="Calibri"/>
                <a:ea typeface="Calibri"/>
                <a:cs typeface="Calibri"/>
                <a:sym typeface="Calibri"/>
              </a:defRPr>
            </a:lvl1pPr>
          </a:lstStyle>
          <a:p>
            <a:r>
              <a:rPr sz="2391"/>
              <a:t>-</a:t>
            </a:r>
          </a:p>
        </p:txBody>
      </p:sp>
      <p:sp>
        <p:nvSpPr>
          <p:cNvPr id="8" name="Niche difference (            )">
            <a:extLst>
              <a:ext uri="{FF2B5EF4-FFF2-40B4-BE49-F238E27FC236}">
                <a16:creationId xmlns:a16="http://schemas.microsoft.com/office/drawing/2014/main" id="{465E78EA-93D7-4E1D-DBEC-8025A4BF2B6A}"/>
              </a:ext>
            </a:extLst>
          </p:cNvPr>
          <p:cNvSpPr txBox="1"/>
          <p:nvPr/>
        </p:nvSpPr>
        <p:spPr>
          <a:xfrm>
            <a:off x="3049181" y="3487450"/>
            <a:ext cx="2212783" cy="461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2400">
                <a:latin typeface="Calibri"/>
                <a:ea typeface="Calibri"/>
                <a:cs typeface="Calibri"/>
                <a:sym typeface="Calibri"/>
              </a:defRPr>
            </a:lvl1pPr>
          </a:lstStyle>
          <a:p>
            <a:r>
              <a:rPr dirty="0"/>
              <a:t>Niche difference </a:t>
            </a:r>
          </a:p>
        </p:txBody>
      </p:sp>
      <p:sp>
        <p:nvSpPr>
          <p:cNvPr id="9" name="0">
            <a:extLst>
              <a:ext uri="{FF2B5EF4-FFF2-40B4-BE49-F238E27FC236}">
                <a16:creationId xmlns:a16="http://schemas.microsoft.com/office/drawing/2014/main" id="{0CC1AF50-E757-644F-E315-69C1F1A06467}"/>
              </a:ext>
            </a:extLst>
          </p:cNvPr>
          <p:cNvSpPr txBox="1"/>
          <p:nvPr/>
        </p:nvSpPr>
        <p:spPr>
          <a:xfrm>
            <a:off x="1347688" y="3720845"/>
            <a:ext cx="247823" cy="460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lgn="l" defTabSz="650240">
              <a:defRPr sz="3400">
                <a:latin typeface="Calibri"/>
                <a:ea typeface="Calibri"/>
                <a:cs typeface="Calibri"/>
                <a:sym typeface="Calibri"/>
              </a:defRPr>
            </a:lvl1pPr>
          </a:lstStyle>
          <a:p>
            <a:r>
              <a:rPr sz="2391"/>
              <a:t>0</a:t>
            </a:r>
          </a:p>
        </p:txBody>
      </p:sp>
      <p:sp>
        <p:nvSpPr>
          <p:cNvPr id="10" name="Species i invades regardless of niche overlap">
            <a:extLst>
              <a:ext uri="{FF2B5EF4-FFF2-40B4-BE49-F238E27FC236}">
                <a16:creationId xmlns:a16="http://schemas.microsoft.com/office/drawing/2014/main" id="{86F56D72-F013-2DBA-9845-BE73E3D794F1}"/>
              </a:ext>
            </a:extLst>
          </p:cNvPr>
          <p:cNvSpPr txBox="1"/>
          <p:nvPr/>
        </p:nvSpPr>
        <p:spPr>
          <a:xfrm>
            <a:off x="1686244" y="1992676"/>
            <a:ext cx="2535031" cy="6115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p>
            <a:pPr defTabSz="457184">
              <a:defRPr sz="2400">
                <a:solidFill>
                  <a:srgbClr val="FFFFFF"/>
                </a:solidFill>
                <a:latin typeface="Calibri"/>
                <a:ea typeface="Calibri"/>
                <a:cs typeface="Calibri"/>
                <a:sym typeface="Calibri"/>
              </a:defRPr>
            </a:pPr>
            <a:r>
              <a:rPr sz="1687"/>
              <a:t>Species </a:t>
            </a:r>
            <a:r>
              <a:rPr sz="1687" i="1"/>
              <a:t>i</a:t>
            </a:r>
            <a:r>
              <a:rPr sz="1687"/>
              <a:t> invades regardless of niche overlap</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BC702A25-3CAB-ADB0-8B38-292252FDC9E3}"/>
                  </a:ext>
                </a:extLst>
              </p:cNvPr>
              <p:cNvSpPr/>
              <p:nvPr/>
            </p:nvSpPr>
            <p:spPr>
              <a:xfrm>
                <a:off x="4058487" y="3905473"/>
                <a:ext cx="1221938" cy="461665"/>
              </a:xfrm>
              <a:prstGeom prst="rect">
                <a:avLst/>
              </a:prstGeom>
            </p:spPr>
            <p:txBody>
              <a:bodyPr wrap="none">
                <a:spAutoFit/>
              </a:bodyPr>
              <a:lstStyle/>
              <a:p>
                <a14:m>
                  <m:oMath xmlns:m="http://schemas.openxmlformats.org/officeDocument/2006/math">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ea typeface="Cambria Math" panose="02040503050406030204" pitchFamily="18" charset="0"/>
                          </a:rPr>
                          <m:t>𝜌</m:t>
                        </m:r>
                      </m:e>
                    </m:d>
                  </m:oMath>
                </a14:m>
                <a:r>
                  <a:rPr lang="en-US" sz="2400" dirty="0"/>
                  <a:t> </a:t>
                </a:r>
                <a:endParaRPr lang="en-CA" sz="2400" dirty="0"/>
              </a:p>
            </p:txBody>
          </p:sp>
        </mc:Choice>
        <mc:Fallback xmlns="">
          <p:sp>
            <p:nvSpPr>
              <p:cNvPr id="11" name="Rectangle 10">
                <a:extLst>
                  <a:ext uri="{FF2B5EF4-FFF2-40B4-BE49-F238E27FC236}">
                    <a16:creationId xmlns:a16="http://schemas.microsoft.com/office/drawing/2014/main" id="{BC702A25-3CAB-ADB0-8B38-292252FDC9E3}"/>
                  </a:ext>
                </a:extLst>
              </p:cNvPr>
              <p:cNvSpPr>
                <a:spLocks noRot="1" noChangeAspect="1" noMove="1" noResize="1" noEditPoints="1" noAdjustHandles="1" noChangeArrowheads="1" noChangeShapeType="1" noTextEdit="1"/>
              </p:cNvSpPr>
              <p:nvPr/>
            </p:nvSpPr>
            <p:spPr>
              <a:xfrm>
                <a:off x="4058487" y="3905473"/>
                <a:ext cx="1221938" cy="461665"/>
              </a:xfrm>
              <a:prstGeom prst="rect">
                <a:avLst/>
              </a:prstGeom>
              <a:blipFill>
                <a:blip r:embed="rId2"/>
                <a:stretch>
                  <a:fillRect b="-10811"/>
                </a:stretch>
              </a:blipFill>
            </p:spPr>
            <p:txBody>
              <a:bodyPr/>
              <a:lstStyle/>
              <a:p>
                <a:r>
                  <a:rPr lang="en-US">
                    <a:noFill/>
                  </a:rPr>
                  <a:t> </a:t>
                </a:r>
              </a:p>
            </p:txBody>
          </p:sp>
        </mc:Fallback>
      </mc:AlternateContent>
      <p:cxnSp>
        <p:nvCxnSpPr>
          <p:cNvPr id="12" name="Straight Connector 11">
            <a:extLst>
              <a:ext uri="{FF2B5EF4-FFF2-40B4-BE49-F238E27FC236}">
                <a16:creationId xmlns:a16="http://schemas.microsoft.com/office/drawing/2014/main" id="{5771706D-BEFE-254F-C90A-EDB98BCB0119}"/>
              </a:ext>
            </a:extLst>
          </p:cNvPr>
          <p:cNvCxnSpPr>
            <a:cxnSpLocks/>
          </p:cNvCxnSpPr>
          <p:nvPr/>
        </p:nvCxnSpPr>
        <p:spPr>
          <a:xfrm>
            <a:off x="1676544" y="1788336"/>
            <a:ext cx="0" cy="4384699"/>
          </a:xfrm>
          <a:prstGeom prst="line">
            <a:avLst/>
          </a:prstGeom>
          <a:ln w="44450">
            <a:solidFill>
              <a:srgbClr val="445F5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B6216E2-2B28-4058-EB76-08519A539255}"/>
              </a:ext>
            </a:extLst>
          </p:cNvPr>
          <p:cNvCxnSpPr>
            <a:cxnSpLocks/>
          </p:cNvCxnSpPr>
          <p:nvPr/>
        </p:nvCxnSpPr>
        <p:spPr>
          <a:xfrm flipH="1" flipV="1">
            <a:off x="1686244" y="3919050"/>
            <a:ext cx="3480826" cy="2"/>
          </a:xfrm>
          <a:prstGeom prst="line">
            <a:avLst/>
          </a:prstGeom>
          <a:ln w="44450">
            <a:solidFill>
              <a:srgbClr val="445F5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CD9B5AB-86CB-89E7-209D-A04843AA7D2B}"/>
              </a:ext>
            </a:extLst>
          </p:cNvPr>
          <p:cNvCxnSpPr>
            <a:cxnSpLocks/>
            <a:stCxn id="4" idx="2"/>
            <a:endCxn id="4" idx="0"/>
          </p:cNvCxnSpPr>
          <p:nvPr/>
        </p:nvCxnSpPr>
        <p:spPr>
          <a:xfrm flipH="1" flipV="1">
            <a:off x="1690206" y="3921404"/>
            <a:ext cx="3476867" cy="2085370"/>
          </a:xfrm>
          <a:prstGeom prst="line">
            <a:avLst/>
          </a:prstGeom>
          <a:ln w="31750">
            <a:solidFill>
              <a:srgbClr val="445F5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11A865E-44FD-B62B-798F-62933E30933C}"/>
              </a:ext>
            </a:extLst>
          </p:cNvPr>
          <p:cNvCxnSpPr>
            <a:cxnSpLocks/>
            <a:stCxn id="4" idx="4"/>
            <a:endCxn id="4" idx="0"/>
          </p:cNvCxnSpPr>
          <p:nvPr/>
        </p:nvCxnSpPr>
        <p:spPr>
          <a:xfrm flipH="1">
            <a:off x="1690206" y="1836032"/>
            <a:ext cx="3476866" cy="2085372"/>
          </a:xfrm>
          <a:prstGeom prst="line">
            <a:avLst/>
          </a:prstGeom>
          <a:ln w="31750">
            <a:solidFill>
              <a:srgbClr val="445F51"/>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4BDABFD-A2FA-3844-8138-2C5F948A0680}"/>
              </a:ext>
            </a:extLst>
          </p:cNvPr>
          <p:cNvSpPr>
            <a:spLocks noChangeAspect="1"/>
          </p:cNvSpPr>
          <p:nvPr/>
        </p:nvSpPr>
        <p:spPr>
          <a:xfrm>
            <a:off x="2413449" y="2081466"/>
            <a:ext cx="612000" cy="612000"/>
          </a:xfrm>
          <a:prstGeom prst="ellipse">
            <a:avLst/>
          </a:prstGeom>
          <a:solidFill>
            <a:schemeClr val="bg1"/>
          </a:solidFill>
          <a:ln w="2222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445F51"/>
                </a:solidFill>
              </a:rPr>
              <a:t>A</a:t>
            </a:r>
          </a:p>
        </p:txBody>
      </p:sp>
      <p:sp>
        <p:nvSpPr>
          <p:cNvPr id="17" name="Oval 16">
            <a:extLst>
              <a:ext uri="{FF2B5EF4-FFF2-40B4-BE49-F238E27FC236}">
                <a16:creationId xmlns:a16="http://schemas.microsoft.com/office/drawing/2014/main" id="{05F0A298-1892-11B6-2C3F-719CDF83BD37}"/>
              </a:ext>
            </a:extLst>
          </p:cNvPr>
          <p:cNvSpPr>
            <a:spLocks noChangeAspect="1"/>
          </p:cNvSpPr>
          <p:nvPr/>
        </p:nvSpPr>
        <p:spPr>
          <a:xfrm>
            <a:off x="4296518" y="2579559"/>
            <a:ext cx="612000" cy="612000"/>
          </a:xfrm>
          <a:prstGeom prst="ellipse">
            <a:avLst/>
          </a:prstGeom>
          <a:solidFill>
            <a:schemeClr val="bg1"/>
          </a:solidFill>
          <a:ln w="2222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445F51"/>
                </a:solidFill>
              </a:rPr>
              <a:t>B</a:t>
            </a:r>
          </a:p>
        </p:txBody>
      </p:sp>
      <p:sp>
        <p:nvSpPr>
          <p:cNvPr id="18" name="Oval 17">
            <a:extLst>
              <a:ext uri="{FF2B5EF4-FFF2-40B4-BE49-F238E27FC236}">
                <a16:creationId xmlns:a16="http://schemas.microsoft.com/office/drawing/2014/main" id="{C138F1CA-826E-67BC-9F32-F33BB349A698}"/>
              </a:ext>
            </a:extLst>
          </p:cNvPr>
          <p:cNvSpPr>
            <a:spLocks noChangeAspect="1"/>
          </p:cNvSpPr>
          <p:nvPr/>
        </p:nvSpPr>
        <p:spPr>
          <a:xfrm>
            <a:off x="2413449" y="5316125"/>
            <a:ext cx="612000" cy="612000"/>
          </a:xfrm>
          <a:prstGeom prst="ellipse">
            <a:avLst/>
          </a:prstGeom>
          <a:solidFill>
            <a:schemeClr val="bg1"/>
          </a:solidFill>
          <a:ln w="2222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445F51"/>
                </a:solidFill>
              </a:rPr>
              <a:t>C</a:t>
            </a:r>
          </a:p>
        </p:txBody>
      </p:sp>
      <p:sp>
        <p:nvSpPr>
          <p:cNvPr id="19" name="Oval 18">
            <a:extLst>
              <a:ext uri="{FF2B5EF4-FFF2-40B4-BE49-F238E27FC236}">
                <a16:creationId xmlns:a16="http://schemas.microsoft.com/office/drawing/2014/main" id="{7EF06E48-C1B4-ABAA-0957-1A24BC85FBA6}"/>
              </a:ext>
            </a:extLst>
          </p:cNvPr>
          <p:cNvSpPr>
            <a:spLocks noChangeAspect="1"/>
          </p:cNvSpPr>
          <p:nvPr/>
        </p:nvSpPr>
        <p:spPr>
          <a:xfrm>
            <a:off x="4296518" y="4574956"/>
            <a:ext cx="612000" cy="612000"/>
          </a:xfrm>
          <a:prstGeom prst="ellipse">
            <a:avLst/>
          </a:prstGeom>
          <a:solidFill>
            <a:schemeClr val="bg1"/>
          </a:solidFill>
          <a:ln w="2222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445F51"/>
                </a:solidFill>
              </a:rPr>
              <a:t>B</a:t>
            </a:r>
          </a:p>
        </p:txBody>
      </p:sp>
      <p:sp>
        <p:nvSpPr>
          <p:cNvPr id="21" name="TextBox 20">
            <a:extLst>
              <a:ext uri="{FF2B5EF4-FFF2-40B4-BE49-F238E27FC236}">
                <a16:creationId xmlns:a16="http://schemas.microsoft.com/office/drawing/2014/main" id="{AB12E698-41EB-71F1-2F14-7A402DE84C71}"/>
              </a:ext>
            </a:extLst>
          </p:cNvPr>
          <p:cNvSpPr txBox="1"/>
          <p:nvPr/>
        </p:nvSpPr>
        <p:spPr>
          <a:xfrm>
            <a:off x="6096001" y="3060107"/>
            <a:ext cx="5257800" cy="1200329"/>
          </a:xfrm>
          <a:prstGeom prst="rect">
            <a:avLst/>
          </a:prstGeom>
          <a:noFill/>
        </p:spPr>
        <p:txBody>
          <a:bodyPr wrap="square">
            <a:spAutoFit/>
          </a:bodyPr>
          <a:lstStyle/>
          <a:p>
            <a:r>
              <a:rPr lang="en-US" sz="2400" dirty="0">
                <a:solidFill>
                  <a:srgbClr val="445F51"/>
                </a:solidFill>
                <a:latin typeface="Poppins" pitchFamily="2" charset="77"/>
                <a:cs typeface="Poppins" pitchFamily="2" charset="77"/>
              </a:rPr>
              <a:t>Species </a:t>
            </a:r>
            <a:r>
              <a:rPr lang="en-US" sz="2400" i="1" dirty="0" err="1">
                <a:solidFill>
                  <a:srgbClr val="445F51"/>
                </a:solidFill>
                <a:latin typeface="Poppins" pitchFamily="2" charset="77"/>
                <a:cs typeface="Poppins" pitchFamily="2" charset="77"/>
              </a:rPr>
              <a:t>i</a:t>
            </a:r>
            <a:r>
              <a:rPr lang="en-US" sz="2400" dirty="0">
                <a:solidFill>
                  <a:srgbClr val="445F51"/>
                </a:solidFill>
                <a:latin typeface="Poppins" pitchFamily="2" charset="77"/>
                <a:cs typeface="Poppins" pitchFamily="2" charset="77"/>
              </a:rPr>
              <a:t> outcompetes </a:t>
            </a:r>
            <a:r>
              <a:rPr lang="en-US" sz="2400" i="1" dirty="0">
                <a:solidFill>
                  <a:srgbClr val="445F51"/>
                </a:solidFill>
                <a:latin typeface="Poppins" pitchFamily="2" charset="77"/>
                <a:cs typeface="Poppins" pitchFamily="2" charset="77"/>
              </a:rPr>
              <a:t>j</a:t>
            </a:r>
            <a:r>
              <a:rPr lang="en-US" sz="2400" dirty="0">
                <a:solidFill>
                  <a:srgbClr val="445F51"/>
                </a:solidFill>
                <a:latin typeface="Poppins" pitchFamily="2" charset="77"/>
                <a:cs typeface="Poppins" pitchFamily="2" charset="77"/>
              </a:rPr>
              <a:t> and pulls polyculture function to its own monoculture</a:t>
            </a:r>
          </a:p>
        </p:txBody>
      </p:sp>
      <p:sp>
        <p:nvSpPr>
          <p:cNvPr id="22" name="TextBox 21">
            <a:extLst>
              <a:ext uri="{FF2B5EF4-FFF2-40B4-BE49-F238E27FC236}">
                <a16:creationId xmlns:a16="http://schemas.microsoft.com/office/drawing/2014/main" id="{47C439AE-1954-CE2C-87B8-5BEC43BF252C}"/>
              </a:ext>
            </a:extLst>
          </p:cNvPr>
          <p:cNvSpPr txBox="1"/>
          <p:nvPr/>
        </p:nvSpPr>
        <p:spPr>
          <a:xfrm>
            <a:off x="6096001" y="4540483"/>
            <a:ext cx="5257800" cy="1200329"/>
          </a:xfrm>
          <a:prstGeom prst="rect">
            <a:avLst/>
          </a:prstGeom>
          <a:noFill/>
        </p:spPr>
        <p:txBody>
          <a:bodyPr wrap="square">
            <a:spAutoFit/>
          </a:bodyPr>
          <a:lstStyle/>
          <a:p>
            <a:r>
              <a:rPr lang="en-US" sz="2400" dirty="0">
                <a:solidFill>
                  <a:srgbClr val="445F51"/>
                </a:solidFill>
                <a:latin typeface="Poppins" pitchFamily="2" charset="77"/>
                <a:cs typeface="Poppins" pitchFamily="2" charset="77"/>
              </a:rPr>
              <a:t>Species </a:t>
            </a:r>
            <a:r>
              <a:rPr lang="en-US" sz="2400" i="1" dirty="0" err="1">
                <a:solidFill>
                  <a:srgbClr val="445F51"/>
                </a:solidFill>
                <a:latin typeface="Poppins" pitchFamily="2" charset="77"/>
                <a:cs typeface="Poppins" pitchFamily="2" charset="77"/>
              </a:rPr>
              <a:t>i</a:t>
            </a:r>
            <a:r>
              <a:rPr lang="en-US" sz="2400" dirty="0">
                <a:solidFill>
                  <a:srgbClr val="445F51"/>
                </a:solidFill>
                <a:latin typeface="Poppins" pitchFamily="2" charset="77"/>
                <a:cs typeface="Poppins" pitchFamily="2" charset="77"/>
              </a:rPr>
              <a:t> coexists with </a:t>
            </a:r>
            <a:r>
              <a:rPr lang="en-US" sz="2400" i="1" dirty="0">
                <a:solidFill>
                  <a:srgbClr val="445F51"/>
                </a:solidFill>
                <a:latin typeface="Poppins" pitchFamily="2" charset="77"/>
                <a:cs typeface="Poppins" pitchFamily="2" charset="77"/>
              </a:rPr>
              <a:t>j</a:t>
            </a:r>
            <a:r>
              <a:rPr lang="en-US" sz="2400" dirty="0">
                <a:solidFill>
                  <a:srgbClr val="445F51"/>
                </a:solidFill>
                <a:latin typeface="Poppins" pitchFamily="2" charset="77"/>
                <a:cs typeface="Poppins" pitchFamily="2" charset="77"/>
              </a:rPr>
              <a:t> and polyculture function should be greater than monocultures</a:t>
            </a:r>
          </a:p>
        </p:txBody>
      </p:sp>
      <p:sp>
        <p:nvSpPr>
          <p:cNvPr id="23" name="TextBox 22">
            <a:extLst>
              <a:ext uri="{FF2B5EF4-FFF2-40B4-BE49-F238E27FC236}">
                <a16:creationId xmlns:a16="http://schemas.microsoft.com/office/drawing/2014/main" id="{BE601A3E-E033-FACC-3E5C-3FB3E639894C}"/>
              </a:ext>
            </a:extLst>
          </p:cNvPr>
          <p:cNvSpPr txBox="1"/>
          <p:nvPr/>
        </p:nvSpPr>
        <p:spPr>
          <a:xfrm>
            <a:off x="7241975" y="2729894"/>
            <a:ext cx="2492092" cy="523220"/>
          </a:xfrm>
          <a:prstGeom prst="rect">
            <a:avLst/>
          </a:prstGeom>
          <a:noFill/>
        </p:spPr>
        <p:txBody>
          <a:bodyPr wrap="none" rtlCol="0">
            <a:spAutoFit/>
          </a:bodyPr>
          <a:lstStyle/>
          <a:p>
            <a:r>
              <a:rPr lang="en-US" sz="2800" b="1" dirty="0">
                <a:solidFill>
                  <a:srgbClr val="445F51"/>
                </a:solidFill>
              </a:rPr>
              <a:t>Selection effect</a:t>
            </a:r>
          </a:p>
        </p:txBody>
      </p:sp>
      <p:sp>
        <p:nvSpPr>
          <p:cNvPr id="24" name="TextBox 23">
            <a:extLst>
              <a:ext uri="{FF2B5EF4-FFF2-40B4-BE49-F238E27FC236}">
                <a16:creationId xmlns:a16="http://schemas.microsoft.com/office/drawing/2014/main" id="{61ECF7D4-9FA3-D1E1-EC67-7C9B77237F0C}"/>
              </a:ext>
            </a:extLst>
          </p:cNvPr>
          <p:cNvSpPr txBox="1"/>
          <p:nvPr/>
        </p:nvSpPr>
        <p:spPr>
          <a:xfrm>
            <a:off x="6769426" y="5610209"/>
            <a:ext cx="3732368" cy="523220"/>
          </a:xfrm>
          <a:prstGeom prst="rect">
            <a:avLst/>
          </a:prstGeom>
          <a:noFill/>
        </p:spPr>
        <p:txBody>
          <a:bodyPr wrap="none" rtlCol="0">
            <a:spAutoFit/>
          </a:bodyPr>
          <a:lstStyle/>
          <a:p>
            <a:r>
              <a:rPr lang="en-US" sz="2800" b="1" dirty="0">
                <a:solidFill>
                  <a:srgbClr val="445F51"/>
                </a:solidFill>
              </a:rPr>
              <a:t>Complementarity effect</a:t>
            </a:r>
          </a:p>
        </p:txBody>
      </p:sp>
    </p:spTree>
    <p:extLst>
      <p:ext uri="{BB962C8B-B14F-4D97-AF65-F5344CB8AC3E}">
        <p14:creationId xmlns:p14="http://schemas.microsoft.com/office/powerpoint/2010/main" val="205280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73698" y="365125"/>
            <a:ext cx="6180102" cy="5811838"/>
          </a:xfrm>
        </p:spPr>
        <p:txBody>
          <a:bodyPr>
            <a:normAutofit/>
          </a:bodyPr>
          <a:lstStyle/>
          <a:p>
            <a:r>
              <a:rPr lang="en-US" sz="2400" dirty="0"/>
              <a:t>To overcome the criticism that results could be produced by a greater probability of selecting productive species in higher diversity plots, researchers needed statistical measures of species contributions to productivity.</a:t>
            </a:r>
          </a:p>
        </p:txBody>
      </p:sp>
      <p:sp>
        <p:nvSpPr>
          <p:cNvPr id="2" name="Title 1"/>
          <p:cNvSpPr>
            <a:spLocks noGrp="1"/>
          </p:cNvSpPr>
          <p:nvPr>
            <p:ph type="title"/>
          </p:nvPr>
        </p:nvSpPr>
        <p:spPr/>
        <p:txBody>
          <a:bodyPr>
            <a:normAutofit/>
          </a:bodyPr>
          <a:lstStyle/>
          <a:p>
            <a:r>
              <a:rPr lang="en-US" dirty="0"/>
              <a:t>Measuring selection and complementarity</a:t>
            </a:r>
          </a:p>
        </p:txBody>
      </p:sp>
      <p:pic>
        <p:nvPicPr>
          <p:cNvPr id="4" name="Picture 3" descr="Screen Shot 2012-09-03 at 11.32.40 AM.png"/>
          <p:cNvPicPr>
            <a:picLocks noChangeAspect="1"/>
          </p:cNvPicPr>
          <p:nvPr/>
        </p:nvPicPr>
        <p:blipFill>
          <a:blip r:embed="rId2"/>
          <a:stretch>
            <a:fillRect/>
          </a:stretch>
        </p:blipFill>
        <p:spPr>
          <a:xfrm>
            <a:off x="5744994" y="2930455"/>
            <a:ext cx="5037509" cy="3499003"/>
          </a:xfrm>
          <a:prstGeom prst="rect">
            <a:avLst/>
          </a:prstGeom>
          <a:ln w="31750">
            <a:solidFill>
              <a:srgbClr val="445F51"/>
            </a:solidFill>
          </a:ln>
        </p:spPr>
      </p:pic>
      <p:sp>
        <p:nvSpPr>
          <p:cNvPr id="5" name="TextBox 4"/>
          <p:cNvSpPr txBox="1"/>
          <p:nvPr/>
        </p:nvSpPr>
        <p:spPr>
          <a:xfrm>
            <a:off x="9126516" y="2869813"/>
            <a:ext cx="1353142" cy="369332"/>
          </a:xfrm>
          <a:prstGeom prst="rect">
            <a:avLst/>
          </a:prstGeom>
          <a:noFill/>
        </p:spPr>
        <p:txBody>
          <a:bodyPr wrap="none" rtlCol="0">
            <a:spAutoFit/>
          </a:bodyPr>
          <a:lstStyle/>
          <a:p>
            <a:r>
              <a:rPr lang="en-US" dirty="0"/>
              <a:t>Nature 2001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 4">
            <a:extLst>
              <a:ext uri="{FF2B5EF4-FFF2-40B4-BE49-F238E27FC236}">
                <a16:creationId xmlns:a16="http://schemas.microsoft.com/office/drawing/2014/main" id="{2847EF91-5679-3BD5-7633-027D0F72A26F}"/>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8265675" y="4280997"/>
            <a:ext cx="862584" cy="1191414"/>
          </a:xfrm>
          <a:prstGeom prst="rect">
            <a:avLst/>
          </a:prstGeom>
          <a:ln w="12700">
            <a:miter lim="400000"/>
          </a:ln>
        </p:spPr>
      </p:pic>
      <p:pic>
        <p:nvPicPr>
          <p:cNvPr id="12" name="Picture 11" descr="Picture 4">
            <a:extLst>
              <a:ext uri="{FF2B5EF4-FFF2-40B4-BE49-F238E27FC236}">
                <a16:creationId xmlns:a16="http://schemas.microsoft.com/office/drawing/2014/main" id="{709FC963-53D6-0F00-4370-6A7F493783D9}"/>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8708299" y="4224173"/>
            <a:ext cx="862584" cy="1191414"/>
          </a:xfrm>
          <a:prstGeom prst="rect">
            <a:avLst/>
          </a:prstGeom>
          <a:ln w="12700">
            <a:miter lim="400000"/>
          </a:ln>
        </p:spPr>
      </p:pic>
      <p:pic>
        <p:nvPicPr>
          <p:cNvPr id="13" name="Picture 12" descr="Picture 4">
            <a:extLst>
              <a:ext uri="{FF2B5EF4-FFF2-40B4-BE49-F238E27FC236}">
                <a16:creationId xmlns:a16="http://schemas.microsoft.com/office/drawing/2014/main" id="{AD73C238-798C-06B7-7FAE-F33209AA5BEB}"/>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9164739" y="4296313"/>
            <a:ext cx="862584" cy="1191414"/>
          </a:xfrm>
          <a:prstGeom prst="rect">
            <a:avLst/>
          </a:prstGeom>
          <a:ln w="12700">
            <a:miter lim="400000"/>
          </a:ln>
        </p:spPr>
      </p:pic>
      <p:pic>
        <p:nvPicPr>
          <p:cNvPr id="463" name="Picture 55" descr="Picture 5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53765" y="4708390"/>
            <a:ext cx="586689" cy="682652"/>
          </a:xfrm>
          <a:prstGeom prst="rect">
            <a:avLst/>
          </a:prstGeom>
          <a:ln w="12700">
            <a:miter lim="400000"/>
          </a:ln>
        </p:spPr>
      </p:pic>
      <p:sp>
        <p:nvSpPr>
          <p:cNvPr id="465" name="Title 1"/>
          <p:cNvSpPr>
            <a:spLocks noGrp="1"/>
          </p:cNvSpPr>
          <p:nvPr>
            <p:ph type="title"/>
          </p:nvPr>
        </p:nvSpPr>
        <p:spPr>
          <a:xfrm>
            <a:off x="1882406" y="519511"/>
            <a:ext cx="8521831" cy="1068521"/>
          </a:xfrm>
          <a:prstGeom prst="rect">
            <a:avLst/>
          </a:prstGeom>
        </p:spPr>
        <p:txBody>
          <a:bodyPr/>
          <a:lstStyle/>
          <a:p>
            <a:r>
              <a:rPr dirty="0"/>
              <a:t>Selection vs. complementarity </a:t>
            </a:r>
          </a:p>
        </p:txBody>
      </p:sp>
      <p:pic>
        <p:nvPicPr>
          <p:cNvPr id="466" name="Picture 3" descr="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81200" y="2148784"/>
            <a:ext cx="819830" cy="953929"/>
          </a:xfrm>
          <a:prstGeom prst="rect">
            <a:avLst/>
          </a:prstGeom>
          <a:ln w="12700">
            <a:miter lim="400000"/>
          </a:ln>
        </p:spPr>
      </p:pic>
      <p:pic>
        <p:nvPicPr>
          <p:cNvPr id="467" name="Picture 4" descr="Picture 4"/>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2217233" y="1646438"/>
            <a:ext cx="1054343" cy="1456274"/>
          </a:xfrm>
          <a:prstGeom prst="rect">
            <a:avLst/>
          </a:prstGeom>
          <a:ln w="12700">
            <a:miter lim="400000"/>
          </a:ln>
        </p:spPr>
      </p:pic>
      <p:pic>
        <p:nvPicPr>
          <p:cNvPr id="470" name="Picture 7" descr="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02329" y="2174165"/>
            <a:ext cx="819830" cy="953928"/>
          </a:xfrm>
          <a:prstGeom prst="rect">
            <a:avLst/>
          </a:prstGeom>
          <a:ln w="12700">
            <a:miter lim="400000"/>
          </a:ln>
        </p:spPr>
      </p:pic>
      <p:sp>
        <p:nvSpPr>
          <p:cNvPr id="471" name="TextBox 9"/>
          <p:cNvSpPr/>
          <p:nvPr/>
        </p:nvSpPr>
        <p:spPr>
          <a:xfrm>
            <a:off x="1933923" y="3165844"/>
            <a:ext cx="2457787" cy="40011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r>
              <a:rPr sz="2000" dirty="0">
                <a:solidFill>
                  <a:srgbClr val="D2CEB1"/>
                </a:solidFill>
              </a:rPr>
              <a:t>Polyculture = 2 species</a:t>
            </a:r>
          </a:p>
        </p:txBody>
      </p:sp>
      <p:sp>
        <p:nvSpPr>
          <p:cNvPr id="472" name="TextBox 10"/>
          <p:cNvSpPr/>
          <p:nvPr/>
        </p:nvSpPr>
        <p:spPr>
          <a:xfrm>
            <a:off x="4591647" y="1691929"/>
            <a:ext cx="3986402" cy="1015663"/>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r>
              <a:rPr sz="2000" dirty="0">
                <a:solidFill>
                  <a:srgbClr val="D2CEB1"/>
                </a:solidFill>
              </a:rPr>
              <a:t>Is this polyculture more productive with 2 species than what we expect from monocultures?</a:t>
            </a:r>
          </a:p>
        </p:txBody>
      </p:sp>
      <p:grpSp>
        <p:nvGrpSpPr>
          <p:cNvPr id="479" name="Group 21"/>
          <p:cNvGrpSpPr/>
          <p:nvPr/>
        </p:nvGrpSpPr>
        <p:grpSpPr>
          <a:xfrm>
            <a:off x="4722191" y="2625747"/>
            <a:ext cx="2240960" cy="1017062"/>
            <a:chOff x="0" y="0"/>
            <a:chExt cx="2240959" cy="1017061"/>
          </a:xfrm>
        </p:grpSpPr>
        <p:pic>
          <p:nvPicPr>
            <p:cNvPr id="474" name="Picture 12" descr="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1"/>
              <a:ext cx="819830" cy="953929"/>
            </a:xfrm>
            <a:prstGeom prst="rect">
              <a:avLst/>
            </a:prstGeom>
            <a:ln w="12700" cap="flat">
              <a:noFill/>
              <a:miter lim="400000"/>
            </a:ln>
            <a:effectLst/>
          </p:spPr>
        </p:pic>
        <p:pic>
          <p:nvPicPr>
            <p:cNvPr id="475" name="Picture 13" descr="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3202" y="25381"/>
              <a:ext cx="819830" cy="953929"/>
            </a:xfrm>
            <a:prstGeom prst="rect">
              <a:avLst/>
            </a:prstGeom>
            <a:ln w="12700" cap="flat">
              <a:noFill/>
              <a:miter lim="400000"/>
            </a:ln>
            <a:effectLst/>
          </p:spPr>
        </p:pic>
        <p:pic>
          <p:nvPicPr>
            <p:cNvPr id="476" name="Picture 14" descr="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21129" y="25381"/>
              <a:ext cx="819831" cy="953929"/>
            </a:xfrm>
            <a:prstGeom prst="rect">
              <a:avLst/>
            </a:prstGeom>
            <a:ln w="12700" cap="flat">
              <a:noFill/>
              <a:miter lim="400000"/>
            </a:ln>
            <a:effectLst/>
          </p:spPr>
        </p:pic>
        <p:pic>
          <p:nvPicPr>
            <p:cNvPr id="477" name="Picture 17" descr="Pictur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3116" y="63133"/>
              <a:ext cx="819830" cy="953929"/>
            </a:xfrm>
            <a:prstGeom prst="rect">
              <a:avLst/>
            </a:prstGeom>
            <a:ln w="12700" cap="flat">
              <a:noFill/>
              <a:miter lim="400000"/>
            </a:ln>
            <a:effectLst/>
          </p:spPr>
        </p:pic>
        <p:pic>
          <p:nvPicPr>
            <p:cNvPr id="478" name="Picture 18" descr="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0854" y="25381"/>
              <a:ext cx="819830" cy="953929"/>
            </a:xfrm>
            <a:prstGeom prst="rect">
              <a:avLst/>
            </a:prstGeom>
            <a:ln w="12700" cap="flat">
              <a:noFill/>
              <a:miter lim="400000"/>
            </a:ln>
            <a:effectLst/>
          </p:spPr>
        </p:pic>
      </p:grpSp>
      <p:sp>
        <p:nvSpPr>
          <p:cNvPr id="486" name="TextBox 24"/>
          <p:cNvSpPr/>
          <p:nvPr/>
        </p:nvSpPr>
        <p:spPr>
          <a:xfrm>
            <a:off x="2930370" y="6121858"/>
            <a:ext cx="1917959"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r>
              <a:rPr>
                <a:solidFill>
                  <a:srgbClr val="D2CEB1"/>
                </a:solidFill>
              </a:rPr>
              <a:t>Number of species</a:t>
            </a:r>
          </a:p>
        </p:txBody>
      </p:sp>
      <p:sp>
        <p:nvSpPr>
          <p:cNvPr id="487" name="TextBox 25"/>
          <p:cNvSpPr/>
          <p:nvPr/>
        </p:nvSpPr>
        <p:spPr>
          <a:xfrm rot="16200000">
            <a:off x="1449379" y="4802576"/>
            <a:ext cx="1906546"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r>
              <a:rPr>
                <a:solidFill>
                  <a:srgbClr val="D2CEB1"/>
                </a:solidFill>
              </a:rPr>
              <a:t>Ecosystem function</a:t>
            </a:r>
          </a:p>
        </p:txBody>
      </p:sp>
      <p:sp>
        <p:nvSpPr>
          <p:cNvPr id="488" name="Oval 28"/>
          <p:cNvSpPr/>
          <p:nvPr/>
        </p:nvSpPr>
        <p:spPr>
          <a:xfrm>
            <a:off x="2930370" y="5270968"/>
            <a:ext cx="171453" cy="178085"/>
          </a:xfrm>
          <a:prstGeom prst="ellipse">
            <a:avLst/>
          </a:prstGeom>
          <a:solidFill>
            <a:srgbClr val="000000"/>
          </a:solidFill>
          <a:ln>
            <a:solidFill>
              <a:srgbClr val="262626"/>
            </a:solidFill>
          </a:ln>
        </p:spPr>
        <p:txBody>
          <a:bodyPr lIns="45719" rIns="45719" anchor="ctr"/>
          <a:lstStyle/>
          <a:p>
            <a:pPr algn="ctr">
              <a:defRPr>
                <a:solidFill>
                  <a:srgbClr val="FFFFFF"/>
                </a:solidFill>
              </a:defRPr>
            </a:pPr>
            <a:endParaRPr/>
          </a:p>
        </p:txBody>
      </p:sp>
      <p:sp>
        <p:nvSpPr>
          <p:cNvPr id="489" name="Straight Connector 30"/>
          <p:cNvSpPr/>
          <p:nvPr/>
        </p:nvSpPr>
        <p:spPr>
          <a:xfrm flipV="1">
            <a:off x="3005172" y="4700086"/>
            <a:ext cx="1524055" cy="310411"/>
          </a:xfrm>
          <a:prstGeom prst="line">
            <a:avLst/>
          </a:prstGeom>
          <a:ln w="25400">
            <a:solidFill>
              <a:srgbClr val="262626"/>
            </a:solidFill>
          </a:ln>
        </p:spPr>
        <p:txBody>
          <a:bodyPr lIns="45719" rIns="45719"/>
          <a:lstStyle/>
          <a:p>
            <a:endParaRPr/>
          </a:p>
        </p:txBody>
      </p:sp>
      <p:sp>
        <p:nvSpPr>
          <p:cNvPr id="490" name="Oval 31"/>
          <p:cNvSpPr/>
          <p:nvPr/>
        </p:nvSpPr>
        <p:spPr>
          <a:xfrm>
            <a:off x="2930370" y="4588929"/>
            <a:ext cx="171453" cy="178085"/>
          </a:xfrm>
          <a:prstGeom prst="ellipse">
            <a:avLst/>
          </a:prstGeom>
          <a:solidFill>
            <a:srgbClr val="CDF2E6"/>
          </a:solidFill>
          <a:ln>
            <a:solidFill>
              <a:srgbClr val="262626"/>
            </a:solidFill>
          </a:ln>
        </p:spPr>
        <p:txBody>
          <a:bodyPr lIns="45719" rIns="45719" anchor="ctr"/>
          <a:lstStyle/>
          <a:p>
            <a:pPr algn="ctr">
              <a:defRPr>
                <a:solidFill>
                  <a:srgbClr val="FFFFFF"/>
                </a:solidFill>
              </a:defRPr>
            </a:pPr>
            <a:endParaRPr/>
          </a:p>
        </p:txBody>
      </p:sp>
      <p:sp>
        <p:nvSpPr>
          <p:cNvPr id="491" name="TextBox 41"/>
          <p:cNvSpPr/>
          <p:nvPr/>
        </p:nvSpPr>
        <p:spPr>
          <a:xfrm>
            <a:off x="2883785" y="5752527"/>
            <a:ext cx="1807544" cy="36933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r>
              <a:rPr>
                <a:solidFill>
                  <a:srgbClr val="D2CEB1"/>
                </a:solidFill>
              </a:rPr>
              <a:t>1                            2</a:t>
            </a:r>
          </a:p>
        </p:txBody>
      </p:sp>
      <p:sp>
        <p:nvSpPr>
          <p:cNvPr id="492" name="Straight Connector 43"/>
          <p:cNvSpPr/>
          <p:nvPr/>
        </p:nvSpPr>
        <p:spPr>
          <a:xfrm>
            <a:off x="3005172" y="5017905"/>
            <a:ext cx="1593603" cy="1"/>
          </a:xfrm>
          <a:prstGeom prst="line">
            <a:avLst/>
          </a:prstGeom>
          <a:ln w="25400">
            <a:solidFill>
              <a:srgbClr val="000000"/>
            </a:solidFill>
            <a:prstDash val="dash"/>
          </a:ln>
        </p:spPr>
        <p:txBody>
          <a:bodyPr lIns="45719" rIns="45719"/>
          <a:lstStyle/>
          <a:p>
            <a:endParaRPr/>
          </a:p>
        </p:txBody>
      </p:sp>
      <p:sp>
        <p:nvSpPr>
          <p:cNvPr id="493" name="TextBox 45"/>
          <p:cNvSpPr/>
          <p:nvPr/>
        </p:nvSpPr>
        <p:spPr>
          <a:xfrm>
            <a:off x="5712106" y="3932268"/>
            <a:ext cx="1841464" cy="40011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r>
              <a:rPr sz="2000" b="1">
                <a:solidFill>
                  <a:srgbClr val="D2CEB1"/>
                </a:solidFill>
              </a:rPr>
              <a:t>Selection effect:</a:t>
            </a:r>
          </a:p>
        </p:txBody>
      </p:sp>
      <p:pic>
        <p:nvPicPr>
          <p:cNvPr id="494" name="Picture 46" descr="Picture 46"/>
          <p:cNvPicPr>
            <a:picLocks noChangeAspect="1"/>
          </p:cNvPicPr>
          <p:nvPr/>
        </p:nvPicPr>
        <p:blipFill>
          <a:blip r:embed="rId5" cstate="screen">
            <a:lum bright="70000" contrast="-70000"/>
            <a:extLst>
              <a:ext uri="{28A0092B-C50C-407E-A947-70E740481C1C}">
                <a14:useLocalDpi xmlns:a14="http://schemas.microsoft.com/office/drawing/2010/main"/>
              </a:ext>
            </a:extLst>
          </a:blip>
          <a:stretch>
            <a:fillRect/>
          </a:stretch>
        </p:blipFill>
        <p:spPr>
          <a:xfrm>
            <a:off x="5778054" y="4282360"/>
            <a:ext cx="664273" cy="917503"/>
          </a:xfrm>
          <a:prstGeom prst="rect">
            <a:avLst/>
          </a:prstGeom>
          <a:ln w="12700">
            <a:miter lim="400000"/>
          </a:ln>
        </p:spPr>
      </p:pic>
      <p:sp>
        <p:nvSpPr>
          <p:cNvPr id="495" name="TextBox 47"/>
          <p:cNvSpPr/>
          <p:nvPr/>
        </p:nvSpPr>
        <p:spPr>
          <a:xfrm>
            <a:off x="6320746" y="4530809"/>
            <a:ext cx="1261369" cy="40011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a:lvl1pPr>
          </a:lstStyle>
          <a:p>
            <a:r>
              <a:rPr sz="2000">
                <a:solidFill>
                  <a:srgbClr val="D2CEB1"/>
                </a:solidFill>
              </a:rPr>
              <a:t>Dominates</a:t>
            </a:r>
          </a:p>
        </p:txBody>
      </p:sp>
      <p:sp>
        <p:nvSpPr>
          <p:cNvPr id="496" name="TextBox 48"/>
          <p:cNvSpPr/>
          <p:nvPr/>
        </p:nvSpPr>
        <p:spPr>
          <a:xfrm>
            <a:off x="8499874" y="3932268"/>
            <a:ext cx="2025489" cy="40011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r>
              <a:rPr sz="2000" b="1" dirty="0">
                <a:solidFill>
                  <a:srgbClr val="D2CEB1"/>
                </a:solidFill>
              </a:rPr>
              <a:t>Complementarity:</a:t>
            </a:r>
          </a:p>
        </p:txBody>
      </p:sp>
      <p:pic>
        <p:nvPicPr>
          <p:cNvPr id="497" name="Picture 49" descr="Picture 4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32306" y="4708390"/>
            <a:ext cx="586689" cy="682652"/>
          </a:xfrm>
          <a:prstGeom prst="rect">
            <a:avLst/>
          </a:prstGeom>
          <a:ln w="12700">
            <a:miter lim="400000"/>
          </a:ln>
        </p:spPr>
      </p:pic>
      <p:pic>
        <p:nvPicPr>
          <p:cNvPr id="501" name="Picture 53" descr="Picture 5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78050" y="4708390"/>
            <a:ext cx="586689" cy="682652"/>
          </a:xfrm>
          <a:prstGeom prst="rect">
            <a:avLst/>
          </a:prstGeom>
          <a:ln w="12700">
            <a:miter lim="400000"/>
          </a:ln>
        </p:spPr>
      </p:pic>
      <p:pic>
        <p:nvPicPr>
          <p:cNvPr id="502" name="Picture 54" descr="Picture 5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6509" y="4708390"/>
            <a:ext cx="586689" cy="682652"/>
          </a:xfrm>
          <a:prstGeom prst="rect">
            <a:avLst/>
          </a:prstGeom>
          <a:ln w="12700">
            <a:miter lim="400000"/>
          </a:ln>
        </p:spPr>
      </p:pic>
      <p:sp>
        <p:nvSpPr>
          <p:cNvPr id="503" name="TextBox 56"/>
          <p:cNvSpPr/>
          <p:nvPr/>
        </p:nvSpPr>
        <p:spPr>
          <a:xfrm>
            <a:off x="7787037" y="5485182"/>
            <a:ext cx="3165631" cy="1015663"/>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a:defRPr sz="1600"/>
            </a:pPr>
            <a:r>
              <a:rPr sz="2000" dirty="0">
                <a:solidFill>
                  <a:srgbClr val="D2CEB1"/>
                </a:solidFill>
              </a:rPr>
              <a:t>Each species produces more than expected from monoculture (50%)</a:t>
            </a:r>
          </a:p>
        </p:txBody>
      </p:sp>
      <p:sp>
        <p:nvSpPr>
          <p:cNvPr id="505" name="Oval 34"/>
          <p:cNvSpPr/>
          <p:nvPr/>
        </p:nvSpPr>
        <p:spPr>
          <a:xfrm>
            <a:off x="4529227" y="4921454"/>
            <a:ext cx="171453" cy="178085"/>
          </a:xfrm>
          <a:prstGeom prst="ellipse">
            <a:avLst/>
          </a:prstGeom>
          <a:solidFill>
            <a:srgbClr val="D9D9D9"/>
          </a:solidFill>
          <a:ln w="28575">
            <a:solidFill>
              <a:srgbClr val="262626"/>
            </a:solidFill>
          </a:ln>
        </p:spPr>
        <p:txBody>
          <a:bodyPr lIns="45719" rIns="45719" anchor="ctr"/>
          <a:lstStyle/>
          <a:p>
            <a:pPr algn="ctr">
              <a:defRPr>
                <a:solidFill>
                  <a:srgbClr val="FFFFFF"/>
                </a:solidFill>
              </a:defRPr>
            </a:pPr>
            <a:endParaRPr/>
          </a:p>
        </p:txBody>
      </p:sp>
      <p:sp>
        <p:nvSpPr>
          <p:cNvPr id="506" name="Oval 40"/>
          <p:cNvSpPr/>
          <p:nvPr/>
        </p:nvSpPr>
        <p:spPr>
          <a:xfrm>
            <a:off x="4529227" y="4588929"/>
            <a:ext cx="171453" cy="178085"/>
          </a:xfrm>
          <a:prstGeom prst="ellipse">
            <a:avLst/>
          </a:prstGeom>
          <a:gradFill>
            <a:gsLst>
              <a:gs pos="12000">
                <a:schemeClr val="tx1">
                  <a:lumMod val="85000"/>
                  <a:lumOff val="15000"/>
                </a:schemeClr>
              </a:gs>
              <a:gs pos="55000">
                <a:srgbClr val="CDF2E6"/>
              </a:gs>
            </a:gsLst>
            <a:lin ang="2280000"/>
          </a:gradFill>
          <a:ln>
            <a:solidFill>
              <a:srgbClr val="262626"/>
            </a:solidFill>
          </a:ln>
        </p:spPr>
        <p:txBody>
          <a:bodyPr lIns="45719" rIns="45719" anchor="ctr"/>
          <a:lstStyle/>
          <a:p>
            <a:pPr algn="ctr">
              <a:defRPr>
                <a:solidFill>
                  <a:srgbClr val="FFFFFF"/>
                </a:solidFill>
              </a:defRPr>
            </a:pPr>
            <a:endParaRPr/>
          </a:p>
        </p:txBody>
      </p:sp>
      <p:sp>
        <p:nvSpPr>
          <p:cNvPr id="46" name="TextBox 57"/>
          <p:cNvSpPr/>
          <p:nvPr/>
        </p:nvSpPr>
        <p:spPr>
          <a:xfrm>
            <a:off x="2787637" y="3778379"/>
            <a:ext cx="2169759" cy="338554"/>
          </a:xfrm>
          <a:prstGeom prst="rect">
            <a:avLst/>
          </a:prstGeom>
          <a:noFill/>
          <a:ln w="12700">
            <a:miter lim="400000"/>
          </a:ln>
          <a:extLst>
            <a:ext uri="{C572A759-6A51-4108-AA02-DFA0A04FC94B}">
              <ma14:wrappingTextBoxFlag xmlns:ma14="http://schemas.microsoft.com/office/mac/drawingml/2011/main" xmlns="" val="1"/>
            </a:ext>
          </a:extLst>
        </p:spPr>
        <p:txBody>
          <a:bodyPr wrap="none" lIns="45719" rIns="45719">
            <a:spAutoFit/>
          </a:bodyPr>
          <a:lstStyle/>
          <a:p>
            <a:pPr>
              <a:defRPr sz="3200"/>
            </a:pPr>
            <a:r>
              <a:rPr sz="1600" dirty="0">
                <a:solidFill>
                  <a:srgbClr val="D2CEB1"/>
                </a:solidFill>
                <a:latin typeface="Symbol"/>
                <a:ea typeface="Symbol"/>
                <a:cs typeface="Symbol"/>
                <a:sym typeface="Symbol"/>
              </a:rPr>
              <a:t>D</a:t>
            </a:r>
            <a:r>
              <a:rPr sz="1600" dirty="0">
                <a:solidFill>
                  <a:srgbClr val="D2CEB1"/>
                </a:solidFill>
              </a:rPr>
              <a:t>Y</a:t>
            </a:r>
            <a:r>
              <a:rPr lang="en-US" sz="1600" dirty="0">
                <a:solidFill>
                  <a:srgbClr val="D2CEB1"/>
                </a:solidFill>
              </a:rPr>
              <a:t> = ‘biodiversity effect’</a:t>
            </a:r>
            <a:endParaRPr sz="1600" dirty="0">
              <a:solidFill>
                <a:srgbClr val="D2CEB1"/>
              </a:solidFill>
            </a:endParaRPr>
          </a:p>
        </p:txBody>
      </p:sp>
      <p:pic>
        <p:nvPicPr>
          <p:cNvPr id="2" name="Picture 11" descr="Picture 11">
            <a:extLst>
              <a:ext uri="{FF2B5EF4-FFF2-40B4-BE49-F238E27FC236}">
                <a16:creationId xmlns:a16="http://schemas.microsoft.com/office/drawing/2014/main" id="{1F6E47C1-1C3A-FDAC-D83D-1BEA681CC298}"/>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9184480" y="63250"/>
            <a:ext cx="2715491" cy="1628679"/>
          </a:xfrm>
          <a:prstGeom prst="rect">
            <a:avLst/>
          </a:prstGeom>
          <a:ln>
            <a:noFill/>
          </a:ln>
          <a:effectLst>
            <a:softEdge rad="112500"/>
          </a:effectLst>
        </p:spPr>
      </p:pic>
      <p:sp>
        <p:nvSpPr>
          <p:cNvPr id="3" name="Rectangle 2">
            <a:extLst>
              <a:ext uri="{FF2B5EF4-FFF2-40B4-BE49-F238E27FC236}">
                <a16:creationId xmlns:a16="http://schemas.microsoft.com/office/drawing/2014/main" id="{AB03E81C-7032-FE48-345D-CF8A66378B38}"/>
              </a:ext>
            </a:extLst>
          </p:cNvPr>
          <p:cNvSpPr/>
          <p:nvPr/>
        </p:nvSpPr>
        <p:spPr>
          <a:xfrm>
            <a:off x="2744403" y="4116934"/>
            <a:ext cx="2130104" cy="170111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11825B9-1067-64A7-A91C-57C1B850CCB6}"/>
                  </a:ext>
                </a:extLst>
              </p:cNvPr>
              <p:cNvSpPr txBox="1"/>
              <p:nvPr/>
            </p:nvSpPr>
            <p:spPr>
              <a:xfrm>
                <a:off x="4718920" y="4590572"/>
                <a:ext cx="57176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CA" sz="2400" i="1">
                          <a:latin typeface="Cambria Math" panose="02040503050406030204" pitchFamily="18" charset="0"/>
                          <a:ea typeface="Cambria Math" panose="02040503050406030204" pitchFamily="18" charset="0"/>
                        </a:rPr>
                        <m:t>𝑌</m:t>
                      </m:r>
                    </m:oMath>
                  </m:oMathPara>
                </a14:m>
                <a:endParaRPr lang="en-US" sz="2400" dirty="0"/>
              </a:p>
            </p:txBody>
          </p:sp>
        </mc:Choice>
        <mc:Fallback xmlns="">
          <p:sp>
            <p:nvSpPr>
              <p:cNvPr id="4" name="TextBox 3">
                <a:extLst>
                  <a:ext uri="{FF2B5EF4-FFF2-40B4-BE49-F238E27FC236}">
                    <a16:creationId xmlns:a16="http://schemas.microsoft.com/office/drawing/2014/main" id="{011825B9-1067-64A7-A91C-57C1B850CCB6}"/>
                  </a:ext>
                </a:extLst>
              </p:cNvPr>
              <p:cNvSpPr txBox="1">
                <a:spLocks noRot="1" noChangeAspect="1" noMove="1" noResize="1" noEditPoints="1" noAdjustHandles="1" noChangeArrowheads="1" noChangeShapeType="1" noTextEdit="1"/>
              </p:cNvSpPr>
              <p:nvPr/>
            </p:nvSpPr>
            <p:spPr>
              <a:xfrm>
                <a:off x="4718920" y="4590572"/>
                <a:ext cx="571760" cy="369332"/>
              </a:xfrm>
              <a:prstGeom prst="rect">
                <a:avLst/>
              </a:prstGeom>
              <a:blipFill>
                <a:blip r:embed="rId7"/>
                <a:stretch>
                  <a:fillRect l="-17391" r="-8696" b="-33333"/>
                </a:stretch>
              </a:blipFill>
            </p:spPr>
            <p:txBody>
              <a:bodyPr/>
              <a:lstStyle/>
              <a:p>
                <a:r>
                  <a:rPr lang="en-GB">
                    <a:noFill/>
                  </a:rPr>
                  <a:t> </a:t>
                </a:r>
              </a:p>
            </p:txBody>
          </p:sp>
        </mc:Fallback>
      </mc:AlternateContent>
      <p:pic>
        <p:nvPicPr>
          <p:cNvPr id="5" name="Picture 4" descr="Picture 4">
            <a:extLst>
              <a:ext uri="{FF2B5EF4-FFF2-40B4-BE49-F238E27FC236}">
                <a16:creationId xmlns:a16="http://schemas.microsoft.com/office/drawing/2014/main" id="{1D43DC36-F4C8-F04D-77EC-6237550BC7EF}"/>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3107481" y="1661345"/>
            <a:ext cx="1054343" cy="1456274"/>
          </a:xfrm>
          <a:prstGeom prst="rect">
            <a:avLst/>
          </a:prstGeom>
          <a:ln w="12700">
            <a:miter lim="400000"/>
          </a:ln>
        </p:spPr>
      </p:pic>
      <p:pic>
        <p:nvPicPr>
          <p:cNvPr id="6" name="Picture 4" descr="Picture 4">
            <a:extLst>
              <a:ext uri="{FF2B5EF4-FFF2-40B4-BE49-F238E27FC236}">
                <a16:creationId xmlns:a16="http://schemas.microsoft.com/office/drawing/2014/main" id="{CC1719DB-A7CB-74D3-1ECA-61DD865CD088}"/>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2630768" y="1646438"/>
            <a:ext cx="1054343" cy="1456274"/>
          </a:xfrm>
          <a:prstGeom prst="rect">
            <a:avLst/>
          </a:prstGeom>
          <a:ln w="12700">
            <a:miter lim="400000"/>
          </a:ln>
        </p:spPr>
      </p:pic>
      <p:pic>
        <p:nvPicPr>
          <p:cNvPr id="468"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44403" y="2174165"/>
            <a:ext cx="819830" cy="953928"/>
          </a:xfrm>
          <a:prstGeom prst="rect">
            <a:avLst/>
          </a:prstGeom>
          <a:ln w="12700">
            <a:miter lim="400000"/>
          </a:ln>
        </p:spPr>
      </p:pic>
      <p:pic>
        <p:nvPicPr>
          <p:cNvPr id="7" name="Picture 6" descr="Picture 4">
            <a:extLst>
              <a:ext uri="{FF2B5EF4-FFF2-40B4-BE49-F238E27FC236}">
                <a16:creationId xmlns:a16="http://schemas.microsoft.com/office/drawing/2014/main" id="{AA661031-19AA-1169-7C42-DBF557C2177A}"/>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8333228" y="2277842"/>
            <a:ext cx="1054343" cy="1456274"/>
          </a:xfrm>
          <a:prstGeom prst="rect">
            <a:avLst/>
          </a:prstGeom>
          <a:ln w="12700">
            <a:miter lim="400000"/>
          </a:ln>
        </p:spPr>
      </p:pic>
      <p:pic>
        <p:nvPicPr>
          <p:cNvPr id="8" name="Picture 7" descr="Picture 4">
            <a:extLst>
              <a:ext uri="{FF2B5EF4-FFF2-40B4-BE49-F238E27FC236}">
                <a16:creationId xmlns:a16="http://schemas.microsoft.com/office/drawing/2014/main" id="{10047976-00EF-F76C-60CD-76F01D0C7A55}"/>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8784564" y="2310950"/>
            <a:ext cx="1054343" cy="1456274"/>
          </a:xfrm>
          <a:prstGeom prst="rect">
            <a:avLst/>
          </a:prstGeom>
          <a:ln w="12700">
            <a:miter lim="400000"/>
          </a:ln>
        </p:spPr>
      </p:pic>
      <p:pic>
        <p:nvPicPr>
          <p:cNvPr id="9" name="Picture 8" descr="Picture 4">
            <a:extLst>
              <a:ext uri="{FF2B5EF4-FFF2-40B4-BE49-F238E27FC236}">
                <a16:creationId xmlns:a16="http://schemas.microsoft.com/office/drawing/2014/main" id="{63076B6B-ADEF-BB8C-8842-F626CA21FAE6}"/>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9227188" y="2254126"/>
            <a:ext cx="1054343" cy="1456274"/>
          </a:xfrm>
          <a:prstGeom prst="rect">
            <a:avLst/>
          </a:prstGeom>
          <a:ln w="12700">
            <a:miter lim="400000"/>
          </a:ln>
        </p:spPr>
      </p:pic>
      <p:pic>
        <p:nvPicPr>
          <p:cNvPr id="10" name="Picture 9" descr="Picture 4">
            <a:extLst>
              <a:ext uri="{FF2B5EF4-FFF2-40B4-BE49-F238E27FC236}">
                <a16:creationId xmlns:a16="http://schemas.microsoft.com/office/drawing/2014/main" id="{BFAAEC7A-DCCB-A730-E66B-6B2F6B4E0F12}"/>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9683628" y="2326266"/>
            <a:ext cx="1054343" cy="1456274"/>
          </a:xfrm>
          <a:prstGeom prst="rect">
            <a:avLst/>
          </a:prstGeom>
          <a:ln w="12700">
            <a:miter lim="400000"/>
          </a:ln>
        </p:spPr>
      </p:pic>
    </p:spTree>
    <p:extLst>
      <p:ext uri="{BB962C8B-B14F-4D97-AF65-F5344CB8AC3E}">
        <p14:creationId xmlns:p14="http://schemas.microsoft.com/office/powerpoint/2010/main" val="2531786744"/>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488"/>
                                        </p:tgtEl>
                                        <p:attrNameLst>
                                          <p:attrName>style.visibility</p:attrName>
                                        </p:attrNameLst>
                                      </p:cBhvr>
                                      <p:to>
                                        <p:strVal val="visible"/>
                                      </p:to>
                                    </p:set>
                                    <p:animEffect transition="in" filter="dissolve">
                                      <p:cBhvr>
                                        <p:cTn id="7" dur="500"/>
                                        <p:tgtEl>
                                          <p:spTgt spid="488"/>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490"/>
                                        </p:tgtEl>
                                        <p:attrNameLst>
                                          <p:attrName>style.visibility</p:attrName>
                                        </p:attrNameLst>
                                      </p:cBhvr>
                                      <p:to>
                                        <p:strVal val="visible"/>
                                      </p:to>
                                    </p:set>
                                    <p:animEffect transition="in" filter="dissolve">
                                      <p:cBhvr>
                                        <p:cTn id="11" dur="500"/>
                                        <p:tgtEl>
                                          <p:spTgt spid="490"/>
                                        </p:tgtEl>
                                      </p:cBhvr>
                                    </p:animEffect>
                                  </p:childTnLst>
                                </p:cTn>
                              </p:par>
                            </p:childTnLst>
                          </p:cTn>
                        </p:par>
                        <p:par>
                          <p:cTn id="12" fill="hold">
                            <p:stCondLst>
                              <p:cond delay="1000"/>
                            </p:stCondLst>
                            <p:childTnLst>
                              <p:par>
                                <p:cTn id="13" presetID="9" presetClass="entr" fill="hold" grpId="0" nodeType="afterEffect">
                                  <p:stCondLst>
                                    <p:cond delay="0"/>
                                  </p:stCondLst>
                                  <p:iterate>
                                    <p:tmAbs val="0"/>
                                  </p:iterate>
                                  <p:childTnLst>
                                    <p:set>
                                      <p:cBhvr>
                                        <p:cTn id="14" fill="hold"/>
                                        <p:tgtEl>
                                          <p:spTgt spid="491"/>
                                        </p:tgtEl>
                                        <p:attrNameLst>
                                          <p:attrName>style.visibility</p:attrName>
                                        </p:attrNameLst>
                                      </p:cBhvr>
                                      <p:to>
                                        <p:strVal val="visible"/>
                                      </p:to>
                                    </p:set>
                                    <p:animEffect transition="in" filter="dissolve">
                                      <p:cBhvr>
                                        <p:cTn id="15" dur="500"/>
                                        <p:tgtEl>
                                          <p:spTgt spid="49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fill="hold" grpId="0" nodeType="clickEffect">
                                  <p:stCondLst>
                                    <p:cond delay="0"/>
                                  </p:stCondLst>
                                  <p:iterate>
                                    <p:tmAbs val="0"/>
                                  </p:iterate>
                                  <p:childTnLst>
                                    <p:set>
                                      <p:cBhvr>
                                        <p:cTn id="19" fill="hold"/>
                                        <p:tgtEl>
                                          <p:spTgt spid="492"/>
                                        </p:tgtEl>
                                        <p:attrNameLst>
                                          <p:attrName>style.visibility</p:attrName>
                                        </p:attrNameLst>
                                      </p:cBhvr>
                                      <p:to>
                                        <p:strVal val="visible"/>
                                      </p:to>
                                    </p:set>
                                    <p:animEffect transition="in" filter="dissolve">
                                      <p:cBhvr>
                                        <p:cTn id="20" dur="500"/>
                                        <p:tgtEl>
                                          <p:spTgt spid="492"/>
                                        </p:tgtEl>
                                      </p:cBhvr>
                                    </p:animEffect>
                                  </p:childTnLst>
                                </p:cTn>
                              </p:par>
                            </p:childTnLst>
                          </p:cTn>
                        </p:par>
                        <p:par>
                          <p:cTn id="21" fill="hold">
                            <p:stCondLst>
                              <p:cond delay="500"/>
                            </p:stCondLst>
                            <p:childTnLst>
                              <p:par>
                                <p:cTn id="22" presetID="9" presetClass="entr" fill="hold" grpId="0" nodeType="afterEffect">
                                  <p:stCondLst>
                                    <p:cond delay="0"/>
                                  </p:stCondLst>
                                  <p:iterate>
                                    <p:tmAbs val="0"/>
                                  </p:iterate>
                                  <p:childTnLst>
                                    <p:set>
                                      <p:cBhvr>
                                        <p:cTn id="23" fill="hold"/>
                                        <p:tgtEl>
                                          <p:spTgt spid="505"/>
                                        </p:tgtEl>
                                        <p:attrNameLst>
                                          <p:attrName>style.visibility</p:attrName>
                                        </p:attrNameLst>
                                      </p:cBhvr>
                                      <p:to>
                                        <p:strVal val="visible"/>
                                      </p:to>
                                    </p:set>
                                    <p:animEffect transition="in" filter="dissolve">
                                      <p:cBhvr>
                                        <p:cTn id="24" dur="500"/>
                                        <p:tgtEl>
                                          <p:spTgt spid="505"/>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fill="hold" grpId="0" nodeType="clickEffect">
                                  <p:stCondLst>
                                    <p:cond delay="0"/>
                                  </p:stCondLst>
                                  <p:iterate>
                                    <p:tmAbs val="0"/>
                                  </p:iterate>
                                  <p:childTnLst>
                                    <p:set>
                                      <p:cBhvr>
                                        <p:cTn id="28" fill="hold"/>
                                        <p:tgtEl>
                                          <p:spTgt spid="506"/>
                                        </p:tgtEl>
                                        <p:attrNameLst>
                                          <p:attrName>style.visibility</p:attrName>
                                        </p:attrNameLst>
                                      </p:cBhvr>
                                      <p:to>
                                        <p:strVal val="visible"/>
                                      </p:to>
                                    </p:set>
                                    <p:animEffect transition="in" filter="dissolve">
                                      <p:cBhvr>
                                        <p:cTn id="29" dur="500"/>
                                        <p:tgtEl>
                                          <p:spTgt spid="506"/>
                                        </p:tgtEl>
                                      </p:cBhvr>
                                    </p:animEffect>
                                  </p:childTnLst>
                                </p:cTn>
                              </p:par>
                            </p:childTnLst>
                          </p:cTn>
                        </p:par>
                        <p:par>
                          <p:cTn id="30" fill="hold">
                            <p:stCondLst>
                              <p:cond delay="500"/>
                            </p:stCondLst>
                            <p:childTnLst>
                              <p:par>
                                <p:cTn id="31" presetID="9" presetClass="entr" fill="hold" grpId="0" nodeType="afterEffect">
                                  <p:stCondLst>
                                    <p:cond delay="0"/>
                                  </p:stCondLst>
                                  <p:iterate>
                                    <p:tmAbs val="0"/>
                                  </p:iterate>
                                  <p:childTnLst>
                                    <p:set>
                                      <p:cBhvr>
                                        <p:cTn id="32" fill="hold"/>
                                        <p:tgtEl>
                                          <p:spTgt spid="489"/>
                                        </p:tgtEl>
                                        <p:attrNameLst>
                                          <p:attrName>style.visibility</p:attrName>
                                        </p:attrNameLst>
                                      </p:cBhvr>
                                      <p:to>
                                        <p:strVal val="visible"/>
                                      </p:to>
                                    </p:set>
                                    <p:animEffect transition="in" filter="dissolve">
                                      <p:cBhvr>
                                        <p:cTn id="33" dur="500"/>
                                        <p:tgtEl>
                                          <p:spTgt spid="489"/>
                                        </p:tgtEl>
                                      </p:cBhvr>
                                    </p:animEffect>
                                  </p:childTnLst>
                                </p:cTn>
                              </p:par>
                            </p:childTnLst>
                          </p:cTn>
                        </p:par>
                        <p:par>
                          <p:cTn id="34" fill="hold">
                            <p:stCondLst>
                              <p:cond delay="1000"/>
                            </p:stCondLst>
                            <p:childTnLst>
                              <p:par>
                                <p:cTn id="35" presetID="9"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dissolv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fill="hold" grpId="0" nodeType="clickEffect">
                                  <p:stCondLst>
                                    <p:cond delay="0"/>
                                  </p:stCondLst>
                                  <p:iterate>
                                    <p:tmAbs val="0"/>
                                  </p:iterate>
                                  <p:childTnLst>
                                    <p:set>
                                      <p:cBhvr>
                                        <p:cTn id="41" fill="hold"/>
                                        <p:tgtEl>
                                          <p:spTgt spid="46"/>
                                        </p:tgtEl>
                                        <p:attrNameLst>
                                          <p:attrName>style.visibility</p:attrName>
                                        </p:attrNameLst>
                                      </p:cBhvr>
                                      <p:to>
                                        <p:strVal val="visible"/>
                                      </p:to>
                                    </p:set>
                                    <p:animEffect transition="in" filter="dissolve">
                                      <p:cBhvr>
                                        <p:cTn id="42" dur="500"/>
                                        <p:tgtEl>
                                          <p:spTgt spid="46"/>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fill="hold" grpId="0" nodeType="clickEffect">
                                  <p:stCondLst>
                                    <p:cond delay="0"/>
                                  </p:stCondLst>
                                  <p:iterate>
                                    <p:tmAbs val="0"/>
                                  </p:iterate>
                                  <p:childTnLst>
                                    <p:set>
                                      <p:cBhvr>
                                        <p:cTn id="46" fill="hold"/>
                                        <p:tgtEl>
                                          <p:spTgt spid="493"/>
                                        </p:tgtEl>
                                        <p:attrNameLst>
                                          <p:attrName>style.visibility</p:attrName>
                                        </p:attrNameLst>
                                      </p:cBhvr>
                                      <p:to>
                                        <p:strVal val="visible"/>
                                      </p:to>
                                    </p:set>
                                    <p:animEffect transition="in" filter="dissolve">
                                      <p:cBhvr>
                                        <p:cTn id="47" dur="500"/>
                                        <p:tgtEl>
                                          <p:spTgt spid="493"/>
                                        </p:tgtEl>
                                      </p:cBhvr>
                                    </p:animEffect>
                                  </p:childTnLst>
                                </p:cTn>
                              </p:par>
                              <p:par>
                                <p:cTn id="48" presetID="9" presetClass="entr" fill="hold" grpId="0" nodeType="withEffect">
                                  <p:stCondLst>
                                    <p:cond delay="0"/>
                                  </p:stCondLst>
                                  <p:iterate>
                                    <p:tmAbs val="0"/>
                                  </p:iterate>
                                  <p:childTnLst>
                                    <p:set>
                                      <p:cBhvr>
                                        <p:cTn id="49" fill="hold"/>
                                        <p:tgtEl>
                                          <p:spTgt spid="494"/>
                                        </p:tgtEl>
                                        <p:attrNameLst>
                                          <p:attrName>style.visibility</p:attrName>
                                        </p:attrNameLst>
                                      </p:cBhvr>
                                      <p:to>
                                        <p:strVal val="visible"/>
                                      </p:to>
                                    </p:set>
                                    <p:animEffect transition="in" filter="dissolve">
                                      <p:cBhvr>
                                        <p:cTn id="50" dur="500"/>
                                        <p:tgtEl>
                                          <p:spTgt spid="494"/>
                                        </p:tgtEl>
                                      </p:cBhvr>
                                    </p:animEffect>
                                  </p:childTnLst>
                                </p:cTn>
                              </p:par>
                              <p:par>
                                <p:cTn id="51" presetID="9" presetClass="entr" fill="hold" grpId="0" nodeType="withEffect">
                                  <p:stCondLst>
                                    <p:cond delay="0"/>
                                  </p:stCondLst>
                                  <p:iterate>
                                    <p:tmAbs val="0"/>
                                  </p:iterate>
                                  <p:childTnLst>
                                    <p:set>
                                      <p:cBhvr>
                                        <p:cTn id="52" fill="hold"/>
                                        <p:tgtEl>
                                          <p:spTgt spid="495"/>
                                        </p:tgtEl>
                                        <p:attrNameLst>
                                          <p:attrName>style.visibility</p:attrName>
                                        </p:attrNameLst>
                                      </p:cBhvr>
                                      <p:to>
                                        <p:strVal val="visible"/>
                                      </p:to>
                                    </p:set>
                                    <p:animEffect transition="in" filter="dissolve">
                                      <p:cBhvr>
                                        <p:cTn id="53" dur="500"/>
                                        <p:tgtEl>
                                          <p:spTgt spid="49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fill="hold" grpId="0" nodeType="clickEffect">
                                  <p:stCondLst>
                                    <p:cond delay="0"/>
                                  </p:stCondLst>
                                  <p:iterate>
                                    <p:tmAbs val="0"/>
                                  </p:iterate>
                                  <p:childTnLst>
                                    <p:set>
                                      <p:cBhvr>
                                        <p:cTn id="57" fill="hold"/>
                                        <p:tgtEl>
                                          <p:spTgt spid="496"/>
                                        </p:tgtEl>
                                        <p:attrNameLst>
                                          <p:attrName>style.visibility</p:attrName>
                                        </p:attrNameLst>
                                      </p:cBhvr>
                                      <p:to>
                                        <p:strVal val="visible"/>
                                      </p:to>
                                    </p:set>
                                    <p:animEffect transition="in" filter="dissolve">
                                      <p:cBhvr>
                                        <p:cTn id="58" dur="500"/>
                                        <p:tgtEl>
                                          <p:spTgt spid="496"/>
                                        </p:tgtEl>
                                      </p:cBhvr>
                                    </p:animEffect>
                                  </p:childTnLst>
                                </p:cTn>
                              </p:par>
                              <p:par>
                                <p:cTn id="59" presetID="9" presetClass="entr" fill="hold" grpId="0" nodeType="withEffect">
                                  <p:stCondLst>
                                    <p:cond delay="0"/>
                                  </p:stCondLst>
                                  <p:iterate>
                                    <p:tmAbs val="0"/>
                                  </p:iterate>
                                  <p:childTnLst>
                                    <p:set>
                                      <p:cBhvr>
                                        <p:cTn id="60" fill="hold"/>
                                        <p:tgtEl>
                                          <p:spTgt spid="463"/>
                                        </p:tgtEl>
                                        <p:attrNameLst>
                                          <p:attrName>style.visibility</p:attrName>
                                        </p:attrNameLst>
                                      </p:cBhvr>
                                      <p:to>
                                        <p:strVal val="visible"/>
                                      </p:to>
                                    </p:set>
                                    <p:animEffect transition="in" filter="dissolve">
                                      <p:cBhvr>
                                        <p:cTn id="61" dur="500"/>
                                        <p:tgtEl>
                                          <p:spTgt spid="463"/>
                                        </p:tgtEl>
                                      </p:cBhvr>
                                    </p:animEffect>
                                  </p:childTnLst>
                                </p:cTn>
                              </p:par>
                              <p:par>
                                <p:cTn id="62" presetID="9" presetClass="entr" fill="hold" grpId="0" nodeType="withEffect">
                                  <p:stCondLst>
                                    <p:cond delay="0"/>
                                  </p:stCondLst>
                                  <p:iterate>
                                    <p:tmAbs val="0"/>
                                  </p:iterate>
                                  <p:childTnLst>
                                    <p:set>
                                      <p:cBhvr>
                                        <p:cTn id="63" fill="hold"/>
                                        <p:tgtEl>
                                          <p:spTgt spid="497"/>
                                        </p:tgtEl>
                                        <p:attrNameLst>
                                          <p:attrName>style.visibility</p:attrName>
                                        </p:attrNameLst>
                                      </p:cBhvr>
                                      <p:to>
                                        <p:strVal val="visible"/>
                                      </p:to>
                                    </p:set>
                                    <p:animEffect transition="in" filter="dissolve">
                                      <p:cBhvr>
                                        <p:cTn id="64" dur="500"/>
                                        <p:tgtEl>
                                          <p:spTgt spid="497"/>
                                        </p:tgtEl>
                                      </p:cBhvr>
                                    </p:animEffect>
                                  </p:childTnLst>
                                </p:cTn>
                              </p:par>
                              <p:par>
                                <p:cTn id="65" presetID="9" presetClass="entr" fill="hold" grpId="0" nodeType="withEffect">
                                  <p:stCondLst>
                                    <p:cond delay="0"/>
                                  </p:stCondLst>
                                  <p:iterate>
                                    <p:tmAbs val="0"/>
                                  </p:iterate>
                                  <p:childTnLst>
                                    <p:set>
                                      <p:cBhvr>
                                        <p:cTn id="66" fill="hold"/>
                                        <p:tgtEl>
                                          <p:spTgt spid="501"/>
                                        </p:tgtEl>
                                        <p:attrNameLst>
                                          <p:attrName>style.visibility</p:attrName>
                                        </p:attrNameLst>
                                      </p:cBhvr>
                                      <p:to>
                                        <p:strVal val="visible"/>
                                      </p:to>
                                    </p:set>
                                    <p:animEffect transition="in" filter="dissolve">
                                      <p:cBhvr>
                                        <p:cTn id="67" dur="500"/>
                                        <p:tgtEl>
                                          <p:spTgt spid="501"/>
                                        </p:tgtEl>
                                      </p:cBhvr>
                                    </p:animEffect>
                                  </p:childTnLst>
                                </p:cTn>
                              </p:par>
                              <p:par>
                                <p:cTn id="68" presetID="9" presetClass="entr" fill="hold" grpId="0" nodeType="withEffect">
                                  <p:stCondLst>
                                    <p:cond delay="0"/>
                                  </p:stCondLst>
                                  <p:iterate>
                                    <p:tmAbs val="0"/>
                                  </p:iterate>
                                  <p:childTnLst>
                                    <p:set>
                                      <p:cBhvr>
                                        <p:cTn id="69" fill="hold"/>
                                        <p:tgtEl>
                                          <p:spTgt spid="502"/>
                                        </p:tgtEl>
                                        <p:attrNameLst>
                                          <p:attrName>style.visibility</p:attrName>
                                        </p:attrNameLst>
                                      </p:cBhvr>
                                      <p:to>
                                        <p:strVal val="visible"/>
                                      </p:to>
                                    </p:set>
                                    <p:animEffect transition="in" filter="dissolve">
                                      <p:cBhvr>
                                        <p:cTn id="70" dur="500"/>
                                        <p:tgtEl>
                                          <p:spTgt spid="502"/>
                                        </p:tgtEl>
                                      </p:cBhvr>
                                    </p:animEffect>
                                  </p:childTnLst>
                                </p:cTn>
                              </p:par>
                              <p:par>
                                <p:cTn id="71" presetID="9" presetClass="entr" fill="hold" grpId="0" nodeType="withEffect">
                                  <p:stCondLst>
                                    <p:cond delay="0"/>
                                  </p:stCondLst>
                                  <p:iterate>
                                    <p:tmAbs val="0"/>
                                  </p:iterate>
                                  <p:childTnLst>
                                    <p:set>
                                      <p:cBhvr>
                                        <p:cTn id="72" fill="hold"/>
                                        <p:tgtEl>
                                          <p:spTgt spid="503"/>
                                        </p:tgtEl>
                                        <p:attrNameLst>
                                          <p:attrName>style.visibility</p:attrName>
                                        </p:attrNameLst>
                                      </p:cBhvr>
                                      <p:to>
                                        <p:strVal val="visible"/>
                                      </p:to>
                                    </p:set>
                                    <p:animEffect transition="in" filter="dissolve">
                                      <p:cBhvr>
                                        <p:cTn id="73" dur="500"/>
                                        <p:tgtEl>
                                          <p:spTgt spid="503"/>
                                        </p:tgtEl>
                                      </p:cBhvr>
                                    </p:animEffect>
                                  </p:childTnLst>
                                </p:cTn>
                              </p:par>
                              <p:par>
                                <p:cTn id="74" presetID="9" presetClass="entr" presetSubtype="0" fill="hold" nodeType="with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dissolve">
                                      <p:cBhvr>
                                        <p:cTn id="76" dur="500"/>
                                        <p:tgtEl>
                                          <p:spTgt spid="11"/>
                                        </p:tgtEl>
                                      </p:cBhvr>
                                    </p:animEffect>
                                  </p:childTnLst>
                                </p:cTn>
                              </p:par>
                              <p:par>
                                <p:cTn id="77" presetID="9" presetClass="entr" presetSubtype="0" fill="hold"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dissolve">
                                      <p:cBhvr>
                                        <p:cTn id="79" dur="500"/>
                                        <p:tgtEl>
                                          <p:spTgt spid="12"/>
                                        </p:tgtEl>
                                      </p:cBhvr>
                                    </p:animEffect>
                                  </p:childTnLst>
                                </p:cTn>
                              </p:par>
                              <p:par>
                                <p:cTn id="80" presetID="9" presetClass="entr" presetSubtype="0" fill="hold" nodeType="with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dissolve">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 grpId="0" animBg="1" advAuto="0"/>
      <p:bldP spid="488" grpId="0" animBg="1" advAuto="0"/>
      <p:bldP spid="489" grpId="0" animBg="1" advAuto="0"/>
      <p:bldP spid="490" grpId="0" animBg="1" advAuto="0"/>
      <p:bldP spid="491" grpId="0" animBg="1" advAuto="0"/>
      <p:bldP spid="492" grpId="0" animBg="1" advAuto="0"/>
      <p:bldP spid="493" grpId="0" animBg="1" advAuto="0"/>
      <p:bldP spid="494" grpId="0" animBg="1" advAuto="0"/>
      <p:bldP spid="495" grpId="0" animBg="1" advAuto="0"/>
      <p:bldP spid="496" grpId="0" animBg="1" advAuto="0"/>
      <p:bldP spid="497" grpId="0" animBg="1" advAuto="0"/>
      <p:bldP spid="501" grpId="0" animBg="1" advAuto="0"/>
      <p:bldP spid="502" grpId="0" animBg="1" advAuto="0"/>
      <p:bldP spid="503" grpId="0" animBg="1" advAuto="0"/>
      <p:bldP spid="505" grpId="0" animBg="1" advAuto="0"/>
      <p:bldP spid="506" grpId="0" animBg="1" advAuto="0"/>
      <p:bldP spid="46" grpId="0" animBg="1" advAuto="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878" name="Title"/>
          <p:cNvSpPr txBox="1">
            <a:spLocks noGrp="1"/>
          </p:cNvSpPr>
          <p:nvPr>
            <p:ph type="title"/>
          </p:nvPr>
        </p:nvSpPr>
        <p:spPr>
          <a:xfrm>
            <a:off x="279991" y="1481543"/>
            <a:ext cx="4710223" cy="1325563"/>
          </a:xfrm>
          <a:prstGeom prst="rect">
            <a:avLst/>
          </a:prstGeom>
        </p:spPr>
        <p:txBody>
          <a:bodyPr>
            <a:normAutofit fontScale="90000"/>
          </a:bodyPr>
          <a:lstStyle/>
          <a:p>
            <a:r>
              <a:rPr lang="en-US" dirty="0">
                <a:solidFill>
                  <a:srgbClr val="445F51"/>
                </a:solidFill>
              </a:rPr>
              <a:t>Measuring selection and complementarity</a:t>
            </a:r>
            <a:endParaRPr dirty="0">
              <a:solidFill>
                <a:srgbClr val="445F51"/>
              </a:solidFill>
            </a:endParaRPr>
          </a:p>
        </p:txBody>
      </p:sp>
      <p:pic>
        <p:nvPicPr>
          <p:cNvPr id="879" name="Screen Shot 2012-09-03 at 1.17.04 PM.png" descr="Screen Shot 2012-09-03 at 1.17.04 PM.png"/>
          <p:cNvPicPr>
            <a:picLocks noChangeAspect="1"/>
          </p:cNvPicPr>
          <p:nvPr/>
        </p:nvPicPr>
        <p:blipFill>
          <a:blip r:embed="rId3"/>
          <a:stretch>
            <a:fillRect/>
          </a:stretch>
        </p:blipFill>
        <p:spPr>
          <a:xfrm>
            <a:off x="4990214" y="652"/>
            <a:ext cx="6108700" cy="3505200"/>
          </a:xfrm>
          <a:prstGeom prst="rect">
            <a:avLst/>
          </a:prstGeom>
          <a:ln w="12700">
            <a:miter lim="400000"/>
          </a:ln>
        </p:spPr>
      </p:pic>
      <p:sp>
        <p:nvSpPr>
          <p:cNvPr id="881" name="Net biodiversity effect:"/>
          <p:cNvSpPr txBox="1"/>
          <p:nvPr/>
        </p:nvSpPr>
        <p:spPr>
          <a:xfrm>
            <a:off x="0" y="3364751"/>
            <a:ext cx="2933558"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sz="2400" dirty="0">
                <a:solidFill>
                  <a:srgbClr val="445F51"/>
                </a:solidFill>
              </a:rPr>
              <a:t>Net biodiversity effect:</a:t>
            </a:r>
          </a:p>
        </p:txBody>
      </p:sp>
      <p:sp>
        <p:nvSpPr>
          <p:cNvPr id="883" name="Line"/>
          <p:cNvSpPr/>
          <p:nvPr/>
        </p:nvSpPr>
        <p:spPr>
          <a:xfrm flipH="1">
            <a:off x="3205339" y="3931700"/>
            <a:ext cx="272135" cy="447437"/>
          </a:xfrm>
          <a:prstGeom prst="line">
            <a:avLst/>
          </a:prstGeom>
          <a:noFill/>
          <a:ln w="38100" cap="flat">
            <a:solidFill>
              <a:srgbClr val="445F51"/>
            </a:solidFill>
            <a:prstDash val="solid"/>
            <a:round/>
            <a:tailEnd type="stealth" w="lg" len="lg"/>
          </a:ln>
          <a:effectLst>
            <a:outerShdw blurRad="38100" dist="20000" dir="5400000" rotWithShape="0">
              <a:srgbClr val="000000">
                <a:alpha val="38000"/>
              </a:srgbClr>
            </a:outerShdw>
          </a:effectLst>
        </p:spPr>
        <p:txBody>
          <a:bodyPr wrap="square" lIns="45719" tIns="45719" rIns="45719" bIns="45719" numCol="1" anchor="t">
            <a:noAutofit/>
          </a:bodyPr>
          <a:lstStyle/>
          <a:p>
            <a:endParaRPr/>
          </a:p>
        </p:txBody>
      </p:sp>
      <p:sp>
        <p:nvSpPr>
          <p:cNvPr id="886" name="Line"/>
          <p:cNvSpPr/>
          <p:nvPr/>
        </p:nvSpPr>
        <p:spPr>
          <a:xfrm>
            <a:off x="4254995" y="3931699"/>
            <a:ext cx="311009" cy="446443"/>
          </a:xfrm>
          <a:prstGeom prst="line">
            <a:avLst/>
          </a:prstGeom>
          <a:noFill/>
          <a:ln w="38100" cap="flat">
            <a:solidFill>
              <a:srgbClr val="445F51"/>
            </a:solidFill>
            <a:prstDash val="solid"/>
            <a:round/>
            <a:tailEnd type="stealth" w="lg" len="lg"/>
          </a:ln>
          <a:effectLst>
            <a:outerShdw blurRad="38100" dist="20000" dir="5400000" rotWithShape="0">
              <a:srgbClr val="000000">
                <a:alpha val="38000"/>
              </a:srgbClr>
            </a:outerShdw>
          </a:effectLst>
        </p:spPr>
        <p:txBody>
          <a:bodyPr wrap="square" lIns="45719" tIns="45719" rIns="45719" bIns="45719" numCol="1" anchor="t">
            <a:noAutofit/>
          </a:bodyPr>
          <a:lstStyle/>
          <a:p>
            <a:endParaRPr/>
          </a:p>
        </p:txBody>
      </p:sp>
      <p:sp>
        <p:nvSpPr>
          <p:cNvPr id="889" name="Line"/>
          <p:cNvSpPr/>
          <p:nvPr/>
        </p:nvSpPr>
        <p:spPr>
          <a:xfrm>
            <a:off x="3205338" y="5091364"/>
            <a:ext cx="272134" cy="596067"/>
          </a:xfrm>
          <a:prstGeom prst="line">
            <a:avLst/>
          </a:prstGeom>
          <a:noFill/>
          <a:ln w="38100" cap="flat">
            <a:solidFill>
              <a:srgbClr val="445F51"/>
            </a:solidFill>
            <a:prstDash val="solid"/>
            <a:round/>
            <a:tailEnd type="stealth" w="lg" len="lg"/>
          </a:ln>
          <a:effectLst>
            <a:outerShdw blurRad="38100" dist="20000" dir="5400000" rotWithShape="0">
              <a:srgbClr val="000000">
                <a:alpha val="38000"/>
              </a:srgbClr>
            </a:outerShdw>
          </a:effectLst>
        </p:spPr>
        <p:txBody>
          <a:bodyPr wrap="square" lIns="45719" tIns="45719" rIns="45719" bIns="45719" numCol="1" anchor="t">
            <a:noAutofit/>
          </a:bodyPr>
          <a:lstStyle/>
          <a:p>
            <a:endParaRPr/>
          </a:p>
        </p:txBody>
      </p:sp>
      <p:sp>
        <p:nvSpPr>
          <p:cNvPr id="890" name="Line"/>
          <p:cNvSpPr/>
          <p:nvPr/>
        </p:nvSpPr>
        <p:spPr>
          <a:xfrm flipH="1">
            <a:off x="4566004" y="5091364"/>
            <a:ext cx="274637" cy="596069"/>
          </a:xfrm>
          <a:prstGeom prst="line">
            <a:avLst/>
          </a:prstGeom>
          <a:noFill/>
          <a:ln w="38100" cap="flat">
            <a:solidFill>
              <a:srgbClr val="445F51"/>
            </a:solidFill>
            <a:prstDash val="solid"/>
            <a:round/>
            <a:tailEnd type="stealth" w="lg" len="lg"/>
          </a:ln>
          <a:effectLst>
            <a:outerShdw blurRad="38100" dist="20000" dir="5400000" rotWithShape="0">
              <a:srgbClr val="000000">
                <a:alpha val="38000"/>
              </a:srgbClr>
            </a:outerShdw>
          </a:effectLst>
        </p:spPr>
        <p:txBody>
          <a:bodyPr wrap="square" lIns="45719" tIns="45719" rIns="45719" bIns="45719" numCol="1" anchor="t">
            <a:noAutofit/>
          </a:bodyPr>
          <a:lstStyle/>
          <a:p>
            <a:endParaRPr/>
          </a:p>
        </p:txBody>
      </p:sp>
      <p:grpSp>
        <p:nvGrpSpPr>
          <p:cNvPr id="9" name="Group">
            <a:extLst>
              <a:ext uri="{FF2B5EF4-FFF2-40B4-BE49-F238E27FC236}">
                <a16:creationId xmlns:a16="http://schemas.microsoft.com/office/drawing/2014/main" id="{743B2C32-977F-F26E-270A-127D8E1F3AFC}"/>
              </a:ext>
            </a:extLst>
          </p:cNvPr>
          <p:cNvGrpSpPr/>
          <p:nvPr/>
        </p:nvGrpSpPr>
        <p:grpSpPr>
          <a:xfrm>
            <a:off x="7339777" y="4939090"/>
            <a:ext cx="1725325" cy="875527"/>
            <a:chOff x="0" y="0"/>
            <a:chExt cx="1725324" cy="875525"/>
          </a:xfrm>
        </p:grpSpPr>
        <p:sp>
          <p:nvSpPr>
            <p:cNvPr id="10" name="Line">
              <a:extLst>
                <a:ext uri="{FF2B5EF4-FFF2-40B4-BE49-F238E27FC236}">
                  <a16:creationId xmlns:a16="http://schemas.microsoft.com/office/drawing/2014/main" id="{31185E8D-E762-D1B9-2082-35651A062DC6}"/>
                </a:ext>
              </a:extLst>
            </p:cNvPr>
            <p:cNvSpPr/>
            <p:nvPr/>
          </p:nvSpPr>
          <p:spPr>
            <a:xfrm flipH="1">
              <a:off x="913071" y="0"/>
              <a:ext cx="1589" cy="504685"/>
            </a:xfrm>
            <a:prstGeom prst="line">
              <a:avLst/>
            </a:prstGeom>
            <a:noFill/>
            <a:ln w="31750" cap="flat">
              <a:solidFill>
                <a:srgbClr val="445F51"/>
              </a:solidFill>
              <a:prstDash val="solid"/>
              <a:round/>
              <a:tailEnd type="stealth" w="lg" len="lg"/>
            </a:ln>
            <a:effectLst>
              <a:outerShdw blurRad="38100" dist="20000" dir="5400000" rotWithShape="0">
                <a:srgbClr val="000000">
                  <a:alpha val="38000"/>
                </a:srgbClr>
              </a:outerShdw>
            </a:effectLst>
          </p:spPr>
          <p:txBody>
            <a:bodyPr wrap="square" lIns="45719" tIns="45719" rIns="45719" bIns="45719" numCol="1" anchor="t">
              <a:noAutofit/>
            </a:bodyPr>
            <a:lstStyle/>
            <a:p>
              <a:endParaRPr/>
            </a:p>
          </p:txBody>
        </p:sp>
        <p:sp>
          <p:nvSpPr>
            <p:cNvPr id="11" name="Complementarity">
              <a:extLst>
                <a:ext uri="{FF2B5EF4-FFF2-40B4-BE49-F238E27FC236}">
                  <a16:creationId xmlns:a16="http://schemas.microsoft.com/office/drawing/2014/main" id="{A21834DF-5D06-E070-ACFD-1F055FEFFC11}"/>
                </a:ext>
              </a:extLst>
            </p:cNvPr>
            <p:cNvSpPr txBox="1"/>
            <p:nvPr/>
          </p:nvSpPr>
          <p:spPr>
            <a:xfrm>
              <a:off x="0" y="504685"/>
              <a:ext cx="1725325"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953735"/>
                  </a:solidFill>
                </a:defRPr>
              </a:lvl1pPr>
            </a:lstStyle>
            <a:p>
              <a:r>
                <a:rPr dirty="0">
                  <a:solidFill>
                    <a:srgbClr val="445F51"/>
                  </a:solidFill>
                </a:rPr>
                <a:t>Complementarity</a:t>
              </a:r>
            </a:p>
          </p:txBody>
        </p:sp>
      </p:grpSp>
      <p:grpSp>
        <p:nvGrpSpPr>
          <p:cNvPr id="12" name="Group">
            <a:extLst>
              <a:ext uri="{FF2B5EF4-FFF2-40B4-BE49-F238E27FC236}">
                <a16:creationId xmlns:a16="http://schemas.microsoft.com/office/drawing/2014/main" id="{B416A68A-5661-60ED-9D6C-CD23B38E11F1}"/>
              </a:ext>
            </a:extLst>
          </p:cNvPr>
          <p:cNvGrpSpPr/>
          <p:nvPr/>
        </p:nvGrpSpPr>
        <p:grpSpPr>
          <a:xfrm>
            <a:off x="9630156" y="4938297"/>
            <a:ext cx="1537467" cy="876319"/>
            <a:chOff x="0" y="0"/>
            <a:chExt cx="1537466" cy="876318"/>
          </a:xfrm>
        </p:grpSpPr>
        <p:sp>
          <p:nvSpPr>
            <p:cNvPr id="13" name="Line">
              <a:extLst>
                <a:ext uri="{FF2B5EF4-FFF2-40B4-BE49-F238E27FC236}">
                  <a16:creationId xmlns:a16="http://schemas.microsoft.com/office/drawing/2014/main" id="{40F38201-A39E-4724-94CB-F4C4F501711E}"/>
                </a:ext>
              </a:extLst>
            </p:cNvPr>
            <p:cNvSpPr/>
            <p:nvPr/>
          </p:nvSpPr>
          <p:spPr>
            <a:xfrm flipH="1">
              <a:off x="766181" y="-1"/>
              <a:ext cx="1589" cy="504686"/>
            </a:xfrm>
            <a:prstGeom prst="line">
              <a:avLst/>
            </a:prstGeom>
            <a:noFill/>
            <a:ln w="31750" cap="flat">
              <a:solidFill>
                <a:srgbClr val="445F51"/>
              </a:solidFill>
              <a:prstDash val="solid"/>
              <a:round/>
              <a:tailEnd type="stealth" w="lg" len="lg"/>
            </a:ln>
            <a:effectLst>
              <a:outerShdw blurRad="38100" dist="20000" dir="5400000" rotWithShape="0">
                <a:srgbClr val="000000">
                  <a:alpha val="38000"/>
                </a:srgbClr>
              </a:outerShdw>
            </a:effectLst>
          </p:spPr>
          <p:txBody>
            <a:bodyPr wrap="square" lIns="45719" tIns="45719" rIns="45719" bIns="45719" numCol="1" anchor="t">
              <a:noAutofit/>
            </a:bodyPr>
            <a:lstStyle/>
            <a:p>
              <a:endParaRPr dirty="0"/>
            </a:p>
          </p:txBody>
        </p:sp>
        <p:sp>
          <p:nvSpPr>
            <p:cNvPr id="14" name="Selection effect">
              <a:extLst>
                <a:ext uri="{FF2B5EF4-FFF2-40B4-BE49-F238E27FC236}">
                  <a16:creationId xmlns:a16="http://schemas.microsoft.com/office/drawing/2014/main" id="{238DE221-A0F2-38E3-138B-7D895D8A3ED2}"/>
                </a:ext>
              </a:extLst>
            </p:cNvPr>
            <p:cNvSpPr txBox="1"/>
            <p:nvPr/>
          </p:nvSpPr>
          <p:spPr>
            <a:xfrm>
              <a:off x="0" y="505478"/>
              <a:ext cx="1537467"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953735"/>
                  </a:solidFill>
                </a:defRPr>
              </a:lvl1pPr>
            </a:lstStyle>
            <a:p>
              <a:r>
                <a:rPr dirty="0">
                  <a:solidFill>
                    <a:srgbClr val="445F51"/>
                  </a:solidFill>
                </a:rPr>
                <a:t>Selection effect</a:t>
              </a:r>
            </a:p>
          </p:txBody>
        </p:sp>
      </p:gr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99A1375-B52C-7484-3AF2-7BB728011538}"/>
                  </a:ext>
                </a:extLst>
              </p:cNvPr>
              <p:cNvSpPr txBox="1"/>
              <p:nvPr/>
            </p:nvSpPr>
            <p:spPr>
              <a:xfrm>
                <a:off x="3150273" y="3429000"/>
                <a:ext cx="1732077"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2400" b="0" i="1" smtClean="0">
                          <a:latin typeface="Cambria Math" panose="02040503050406030204" pitchFamily="18" charset="0"/>
                          <a:ea typeface="Cambria Math" panose="02040503050406030204" pitchFamily="18" charset="0"/>
                        </a:rPr>
                        <m:t>Δ</m:t>
                      </m:r>
                      <m:r>
                        <a:rPr lang="en-CA" sz="2400" b="0" i="1" smtClean="0">
                          <a:latin typeface="Cambria Math" panose="02040503050406030204" pitchFamily="18" charset="0"/>
                          <a:ea typeface="Cambria Math" panose="02040503050406030204" pitchFamily="18" charset="0"/>
                        </a:rPr>
                        <m:t>𝑌</m:t>
                      </m:r>
                      <m:r>
                        <a:rPr lang="en-CA" sz="2400" b="0" i="1" smtClean="0">
                          <a:latin typeface="Cambria Math" panose="02040503050406030204" pitchFamily="18" charset="0"/>
                          <a:ea typeface="Cambria Math" panose="02040503050406030204" pitchFamily="18" charset="0"/>
                        </a:rPr>
                        <m:t>=</m:t>
                      </m:r>
                      <m:sSub>
                        <m:sSubPr>
                          <m:ctrlPr>
                            <a:rPr lang="en-CA"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𝑌</m:t>
                          </m:r>
                        </m:e>
                        <m:sub>
                          <m:r>
                            <a:rPr lang="en-CA" sz="2400" b="0" i="1" smtClean="0">
                              <a:latin typeface="Cambria Math" panose="02040503050406030204" pitchFamily="18" charset="0"/>
                              <a:ea typeface="Cambria Math" panose="02040503050406030204" pitchFamily="18" charset="0"/>
                            </a:rPr>
                            <m:t>𝑜</m:t>
                          </m:r>
                        </m:sub>
                      </m:sSub>
                      <m:r>
                        <a:rPr lang="en-CA" sz="2400" b="0" i="1" smtClean="0">
                          <a:latin typeface="Cambria Math" panose="02040503050406030204" pitchFamily="18" charset="0"/>
                          <a:ea typeface="Cambria Math" panose="02040503050406030204" pitchFamily="18" charset="0"/>
                        </a:rPr>
                        <m:t>−</m:t>
                      </m:r>
                      <m:sSub>
                        <m:sSubPr>
                          <m:ctrlPr>
                            <a:rPr lang="en-CA"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𝑌</m:t>
                          </m:r>
                        </m:e>
                        <m:sub>
                          <m:r>
                            <a:rPr lang="en-CA" sz="2400" b="0" i="1" smtClean="0">
                              <a:latin typeface="Cambria Math" panose="02040503050406030204" pitchFamily="18" charset="0"/>
                              <a:ea typeface="Cambria Math" panose="02040503050406030204" pitchFamily="18" charset="0"/>
                            </a:rPr>
                            <m:t>𝑖</m:t>
                          </m:r>
                        </m:sub>
                      </m:sSub>
                    </m:oMath>
                  </m:oMathPara>
                </a14:m>
                <a:endParaRPr lang="en-US" sz="2400" dirty="0"/>
              </a:p>
            </p:txBody>
          </p:sp>
        </mc:Choice>
        <mc:Fallback xmlns="">
          <p:sp>
            <p:nvSpPr>
              <p:cNvPr id="16" name="TextBox 15">
                <a:extLst>
                  <a:ext uri="{FF2B5EF4-FFF2-40B4-BE49-F238E27FC236}">
                    <a16:creationId xmlns:a16="http://schemas.microsoft.com/office/drawing/2014/main" id="{099A1375-B52C-7484-3AF2-7BB728011538}"/>
                  </a:ext>
                </a:extLst>
              </p:cNvPr>
              <p:cNvSpPr txBox="1">
                <a:spLocks noRot="1" noChangeAspect="1" noMove="1" noResize="1" noEditPoints="1" noAdjustHandles="1" noChangeArrowheads="1" noChangeShapeType="1" noTextEdit="1"/>
              </p:cNvSpPr>
              <p:nvPr/>
            </p:nvSpPr>
            <p:spPr>
              <a:xfrm>
                <a:off x="3150273" y="3429000"/>
                <a:ext cx="1732077" cy="369332"/>
              </a:xfrm>
              <a:prstGeom prst="rect">
                <a:avLst/>
              </a:prstGeom>
              <a:blipFill>
                <a:blip r:embed="rId4"/>
                <a:stretch>
                  <a:fillRect l="-3650" r="-730"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6F2EE1C-9B9F-A82A-8AB8-29E81B132236}"/>
                  </a:ext>
                </a:extLst>
              </p:cNvPr>
              <p:cNvSpPr txBox="1"/>
              <p:nvPr/>
            </p:nvSpPr>
            <p:spPr>
              <a:xfrm>
                <a:off x="6677117" y="4583756"/>
                <a:ext cx="4775970" cy="37010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2400" b="0" i="1" smtClean="0">
                          <a:latin typeface="Cambria Math" panose="02040503050406030204" pitchFamily="18" charset="0"/>
                          <a:ea typeface="Cambria Math" panose="02040503050406030204" pitchFamily="18" charset="0"/>
                        </a:rPr>
                        <m:t>Δ</m:t>
                      </m:r>
                      <m:r>
                        <a:rPr lang="en-CA" sz="2400" b="0" i="1" smtClean="0">
                          <a:latin typeface="Cambria Math" panose="02040503050406030204" pitchFamily="18" charset="0"/>
                          <a:ea typeface="Cambria Math" panose="02040503050406030204" pitchFamily="18" charset="0"/>
                        </a:rPr>
                        <m:t>𝑌</m:t>
                      </m:r>
                      <m:r>
                        <a:rPr lang="en-CA" sz="2400" b="0" i="1" smtClean="0">
                          <a:latin typeface="Cambria Math" panose="02040503050406030204" pitchFamily="18" charset="0"/>
                          <a:ea typeface="Cambria Math" panose="02040503050406030204" pitchFamily="18" charset="0"/>
                        </a:rPr>
                        <m:t>=</m:t>
                      </m:r>
                      <m:r>
                        <a:rPr lang="en-CA" sz="2400" b="0" i="1" smtClean="0">
                          <a:latin typeface="Cambria Math" panose="02040503050406030204" pitchFamily="18" charset="0"/>
                        </a:rPr>
                        <m:t>𝑁</m:t>
                      </m:r>
                      <m:r>
                        <a:rPr lang="en-CA" sz="2400" b="0" i="1" smtClean="0">
                          <a:latin typeface="Cambria Math" panose="02040503050406030204" pitchFamily="18" charset="0"/>
                          <a:ea typeface="Cambria Math" panose="02040503050406030204" pitchFamily="18" charset="0"/>
                        </a:rPr>
                        <m:t>∙</m:t>
                      </m:r>
                      <m:acc>
                        <m:accPr>
                          <m:chr m:val="̅"/>
                          <m:ctrlPr>
                            <a:rPr lang="en-CA" sz="2400" b="0" i="1" smtClean="0">
                              <a:latin typeface="Cambria Math" panose="02040503050406030204" pitchFamily="18" charset="0"/>
                              <a:ea typeface="Cambria Math" panose="02040503050406030204" pitchFamily="18" charset="0"/>
                            </a:rPr>
                          </m:ctrlPr>
                        </m:accPr>
                        <m:e>
                          <m:r>
                            <m:rPr>
                              <m:sty m:val="p"/>
                            </m:rPr>
                            <a:rPr lang="el-GR" sz="2400" b="0" i="1" smtClean="0">
                              <a:latin typeface="Cambria Math" panose="02040503050406030204" pitchFamily="18" charset="0"/>
                              <a:ea typeface="Cambria Math" panose="02040503050406030204" pitchFamily="18" charset="0"/>
                            </a:rPr>
                            <m:t>Δ</m:t>
                          </m:r>
                          <m:r>
                            <a:rPr lang="en-CA" sz="2400" b="0" i="1" smtClean="0">
                              <a:latin typeface="Cambria Math" panose="02040503050406030204" pitchFamily="18" charset="0"/>
                              <a:ea typeface="Cambria Math" panose="02040503050406030204" pitchFamily="18" charset="0"/>
                            </a:rPr>
                            <m:t>𝑅𝑌</m:t>
                          </m:r>
                        </m:e>
                      </m:acc>
                      <m:r>
                        <a:rPr lang="en-CA" sz="2400" b="0" i="1" smtClean="0">
                          <a:latin typeface="Cambria Math" panose="02040503050406030204" pitchFamily="18" charset="0"/>
                          <a:ea typeface="Cambria Math" panose="02040503050406030204" pitchFamily="18" charset="0"/>
                        </a:rPr>
                        <m:t>∙</m:t>
                      </m:r>
                      <m:acc>
                        <m:accPr>
                          <m:chr m:val="̅"/>
                          <m:ctrlPr>
                            <a:rPr lang="en-CA" sz="2400" b="0" i="1" smtClean="0">
                              <a:latin typeface="Cambria Math" panose="02040503050406030204" pitchFamily="18" charset="0"/>
                              <a:ea typeface="Cambria Math" panose="02040503050406030204" pitchFamily="18" charset="0"/>
                            </a:rPr>
                          </m:ctrlPr>
                        </m:accPr>
                        <m:e>
                          <m:r>
                            <a:rPr lang="en-CA" sz="2400" b="0" i="1" smtClean="0">
                              <a:latin typeface="Cambria Math" panose="02040503050406030204" pitchFamily="18" charset="0"/>
                              <a:ea typeface="Cambria Math" panose="02040503050406030204" pitchFamily="18" charset="0"/>
                            </a:rPr>
                            <m:t>𝑀</m:t>
                          </m:r>
                        </m:e>
                      </m:acc>
                      <m:r>
                        <a:rPr lang="en-CA" sz="2400" b="0" i="1" smtClean="0">
                          <a:latin typeface="Cambria Math" panose="02040503050406030204" pitchFamily="18" charset="0"/>
                        </a:rPr>
                        <m:t>+</m:t>
                      </m:r>
                      <m:r>
                        <a:rPr lang="en-CA" sz="2400" i="1">
                          <a:latin typeface="Cambria Math" panose="02040503050406030204" pitchFamily="18" charset="0"/>
                        </a:rPr>
                        <m:t>𝑁</m:t>
                      </m:r>
                      <m:r>
                        <a:rPr lang="en-CA" sz="2400" i="1">
                          <a:latin typeface="Cambria Math" panose="02040503050406030204" pitchFamily="18" charset="0"/>
                          <a:ea typeface="Cambria Math" panose="02040503050406030204" pitchFamily="18" charset="0"/>
                        </a:rPr>
                        <m:t>∙</m:t>
                      </m:r>
                      <m:r>
                        <m:rPr>
                          <m:nor/>
                        </m:rPr>
                        <a:rPr lang="en-CA" sz="2400">
                          <a:latin typeface="Cambria Math" panose="02040503050406030204" pitchFamily="18" charset="0"/>
                          <a:ea typeface="Cambria Math" panose="02040503050406030204" pitchFamily="18" charset="0"/>
                        </a:rPr>
                        <m:t>cov</m:t>
                      </m:r>
                      <m:d>
                        <m:dPr>
                          <m:ctrlPr>
                            <a:rPr lang="en-CA" sz="2400" i="1">
                              <a:latin typeface="Cambria Math" panose="02040503050406030204" pitchFamily="18" charset="0"/>
                              <a:ea typeface="Cambria Math" panose="02040503050406030204" pitchFamily="18" charset="0"/>
                            </a:rPr>
                          </m:ctrlPr>
                        </m:dPr>
                        <m:e>
                          <m:r>
                            <m:rPr>
                              <m:sty m:val="p"/>
                            </m:rPr>
                            <a:rPr lang="el-GR" sz="2400" i="1">
                              <a:latin typeface="Cambria Math" panose="02040503050406030204" pitchFamily="18" charset="0"/>
                              <a:ea typeface="Cambria Math" panose="02040503050406030204" pitchFamily="18" charset="0"/>
                            </a:rPr>
                            <m:t>Δ</m:t>
                          </m:r>
                          <m:r>
                            <a:rPr lang="en-CA" sz="2400" i="1">
                              <a:latin typeface="Cambria Math" panose="02040503050406030204" pitchFamily="18" charset="0"/>
                              <a:ea typeface="Cambria Math" panose="02040503050406030204" pitchFamily="18" charset="0"/>
                            </a:rPr>
                            <m:t>𝑅𝑌</m:t>
                          </m:r>
                          <m:r>
                            <a:rPr lang="en-CA" sz="2400" i="1">
                              <a:latin typeface="Cambria Math" panose="02040503050406030204" pitchFamily="18" charset="0"/>
                              <a:ea typeface="Cambria Math" panose="02040503050406030204" pitchFamily="18" charset="0"/>
                            </a:rPr>
                            <m:t>,</m:t>
                          </m:r>
                          <m:r>
                            <a:rPr lang="en-CA" sz="2400" i="1">
                              <a:latin typeface="Cambria Math" panose="02040503050406030204" pitchFamily="18" charset="0"/>
                              <a:ea typeface="Cambria Math" panose="02040503050406030204" pitchFamily="18" charset="0"/>
                            </a:rPr>
                            <m:t>𝑀</m:t>
                          </m:r>
                        </m:e>
                      </m:d>
                    </m:oMath>
                  </m:oMathPara>
                </a14:m>
                <a:endParaRPr lang="en-US" sz="2400" dirty="0"/>
              </a:p>
            </p:txBody>
          </p:sp>
        </mc:Choice>
        <mc:Fallback xmlns="">
          <p:sp>
            <p:nvSpPr>
              <p:cNvPr id="17" name="TextBox 16">
                <a:extLst>
                  <a:ext uri="{FF2B5EF4-FFF2-40B4-BE49-F238E27FC236}">
                    <a16:creationId xmlns:a16="http://schemas.microsoft.com/office/drawing/2014/main" id="{06F2EE1C-9B9F-A82A-8AB8-29E81B132236}"/>
                  </a:ext>
                </a:extLst>
              </p:cNvPr>
              <p:cNvSpPr txBox="1">
                <a:spLocks noRot="1" noChangeAspect="1" noMove="1" noResize="1" noEditPoints="1" noAdjustHandles="1" noChangeArrowheads="1" noChangeShapeType="1" noTextEdit="1"/>
              </p:cNvSpPr>
              <p:nvPr/>
            </p:nvSpPr>
            <p:spPr>
              <a:xfrm>
                <a:off x="6677117" y="4583756"/>
                <a:ext cx="4775970" cy="370101"/>
              </a:xfrm>
              <a:prstGeom prst="rect">
                <a:avLst/>
              </a:prstGeom>
              <a:blipFill>
                <a:blip r:embed="rId5"/>
                <a:stretch>
                  <a:fillRect l="-1592" b="-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BA75D08-FC58-E768-4FE3-B25D21FFF2D3}"/>
                  </a:ext>
                </a:extLst>
              </p:cNvPr>
              <p:cNvSpPr txBox="1"/>
              <p:nvPr/>
            </p:nvSpPr>
            <p:spPr>
              <a:xfrm>
                <a:off x="8019303" y="3481935"/>
                <a:ext cx="2259658"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2400" i="1" smtClean="0">
                          <a:latin typeface="Cambria Math" panose="02040503050406030204" pitchFamily="18" charset="0"/>
                          <a:ea typeface="Cambria Math" panose="02040503050406030204" pitchFamily="18" charset="0"/>
                        </a:rPr>
                        <m:t>Δ</m:t>
                      </m:r>
                      <m:r>
                        <a:rPr lang="en-CA" sz="2400" b="0" i="1" smtClean="0">
                          <a:latin typeface="Cambria Math" panose="02040503050406030204" pitchFamily="18" charset="0"/>
                          <a:ea typeface="Cambria Math" panose="02040503050406030204" pitchFamily="18" charset="0"/>
                        </a:rPr>
                        <m:t>𝑌</m:t>
                      </m:r>
                      <m:r>
                        <a:rPr lang="en-CA" sz="2400" b="0" i="1" smtClean="0">
                          <a:latin typeface="Cambria Math" panose="02040503050406030204" pitchFamily="18" charset="0"/>
                          <a:ea typeface="Cambria Math" panose="02040503050406030204" pitchFamily="18" charset="0"/>
                        </a:rPr>
                        <m:t>=</m:t>
                      </m:r>
                      <m:nary>
                        <m:naryPr>
                          <m:chr m:val="∑"/>
                          <m:supHide m:val="on"/>
                          <m:ctrlPr>
                            <a:rPr lang="en-CA" sz="2400" b="0" i="1" smtClean="0">
                              <a:latin typeface="Cambria Math" panose="02040503050406030204" pitchFamily="18" charset="0"/>
                              <a:ea typeface="Cambria Math" panose="02040503050406030204" pitchFamily="18" charset="0"/>
                            </a:rPr>
                          </m:ctrlPr>
                        </m:naryPr>
                        <m:sub>
                          <m:r>
                            <m:rPr>
                              <m:brk m:alnAt="7"/>
                            </m:rPr>
                            <a:rPr lang="en-CA" sz="2400" b="0" i="1" smtClean="0">
                              <a:latin typeface="Cambria Math" panose="02040503050406030204" pitchFamily="18" charset="0"/>
                              <a:ea typeface="Cambria Math" panose="02040503050406030204" pitchFamily="18" charset="0"/>
                            </a:rPr>
                            <m:t>𝑖</m:t>
                          </m:r>
                        </m:sub>
                        <m:sup/>
                        <m:e>
                          <m:r>
                            <m:rPr>
                              <m:sty m:val="p"/>
                            </m:rPr>
                            <a:rPr lang="el-GR" sz="2400" b="0" i="1" smtClean="0">
                              <a:latin typeface="Cambria Math" panose="02040503050406030204" pitchFamily="18" charset="0"/>
                              <a:ea typeface="Cambria Math" panose="02040503050406030204" pitchFamily="18" charset="0"/>
                            </a:rPr>
                            <m:t>Δ</m:t>
                          </m:r>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𝑅𝑌</m:t>
                              </m:r>
                            </m:e>
                            <m:sub>
                              <m:r>
                                <a:rPr lang="en-CA" sz="2400" b="0" i="1" smtClean="0">
                                  <a:latin typeface="Cambria Math" panose="02040503050406030204" pitchFamily="18" charset="0"/>
                                  <a:ea typeface="Cambria Math" panose="02040503050406030204" pitchFamily="18" charset="0"/>
                                </a:rPr>
                                <m:t>𝑖</m:t>
                              </m:r>
                            </m:sub>
                          </m:sSub>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𝑀</m:t>
                              </m:r>
                            </m:e>
                            <m:sub>
                              <m:r>
                                <a:rPr lang="en-CA" sz="2400" b="0" i="1" smtClean="0">
                                  <a:latin typeface="Cambria Math" panose="02040503050406030204" pitchFamily="18" charset="0"/>
                                  <a:ea typeface="Cambria Math" panose="02040503050406030204" pitchFamily="18" charset="0"/>
                                </a:rPr>
                                <m:t>𝑖</m:t>
                              </m:r>
                            </m:sub>
                          </m:sSub>
                        </m:e>
                      </m:nary>
                    </m:oMath>
                  </m:oMathPara>
                </a14:m>
                <a:endParaRPr lang="en-US" sz="2400" dirty="0"/>
              </a:p>
            </p:txBody>
          </p:sp>
        </mc:Choice>
        <mc:Fallback xmlns="">
          <p:sp>
            <p:nvSpPr>
              <p:cNvPr id="18" name="TextBox 17">
                <a:extLst>
                  <a:ext uri="{FF2B5EF4-FFF2-40B4-BE49-F238E27FC236}">
                    <a16:creationId xmlns:a16="http://schemas.microsoft.com/office/drawing/2014/main" id="{4BA75D08-FC58-E768-4FE3-B25D21FFF2D3}"/>
                  </a:ext>
                </a:extLst>
              </p:cNvPr>
              <p:cNvSpPr txBox="1">
                <a:spLocks noRot="1" noChangeAspect="1" noMove="1" noResize="1" noEditPoints="1" noAdjustHandles="1" noChangeArrowheads="1" noChangeShapeType="1" noTextEdit="1"/>
              </p:cNvSpPr>
              <p:nvPr/>
            </p:nvSpPr>
            <p:spPr>
              <a:xfrm>
                <a:off x="8019303" y="3481935"/>
                <a:ext cx="2259658" cy="896207"/>
              </a:xfrm>
              <a:prstGeom prst="rect">
                <a:avLst/>
              </a:prstGeom>
              <a:blipFill>
                <a:blip r:embed="rId6"/>
                <a:stretch>
                  <a:fillRect l="-15642" t="-149296" r="-559" b="-2056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8022B0D-D1D4-E1E5-8584-18836D386A26}"/>
                  </a:ext>
                </a:extLst>
              </p:cNvPr>
              <p:cNvSpPr txBox="1"/>
              <p:nvPr/>
            </p:nvSpPr>
            <p:spPr>
              <a:xfrm>
                <a:off x="3939152" y="4223241"/>
                <a:ext cx="1500090"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CA" sz="2400" b="0" i="1" smtClean="0">
                              <a:latin typeface="Cambria Math" panose="02040503050406030204" pitchFamily="18" charset="0"/>
                              <a:ea typeface="Cambria Math" panose="02040503050406030204" pitchFamily="18" charset="0"/>
                            </a:rPr>
                          </m:ctrlPr>
                        </m:naryPr>
                        <m:sub>
                          <m:r>
                            <m:rPr>
                              <m:brk m:alnAt="7"/>
                            </m:rPr>
                            <a:rPr lang="en-CA" sz="2400" b="0" i="1" smtClean="0">
                              <a:latin typeface="Cambria Math" panose="02040503050406030204" pitchFamily="18" charset="0"/>
                              <a:ea typeface="Cambria Math" panose="02040503050406030204" pitchFamily="18" charset="0"/>
                            </a:rPr>
                            <m:t>𝑖</m:t>
                          </m:r>
                        </m:sub>
                        <m:sup/>
                        <m:e>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𝑅𝑌</m:t>
                              </m:r>
                            </m:e>
                            <m:sub>
                              <m:r>
                                <a:rPr lang="en-CA" sz="2400" b="0" i="1" smtClean="0">
                                  <a:latin typeface="Cambria Math" panose="02040503050406030204" pitchFamily="18" charset="0"/>
                                  <a:ea typeface="Cambria Math" panose="02040503050406030204" pitchFamily="18" charset="0"/>
                                </a:rPr>
                                <m:t>𝐸</m:t>
                              </m:r>
                              <m:r>
                                <a:rPr lang="en-CA" sz="2400" b="0" i="1" smtClean="0">
                                  <a:latin typeface="Cambria Math" panose="02040503050406030204" pitchFamily="18" charset="0"/>
                                  <a:ea typeface="Cambria Math" panose="02040503050406030204" pitchFamily="18" charset="0"/>
                                </a:rPr>
                                <m:t>,</m:t>
                              </m:r>
                              <m:r>
                                <a:rPr lang="en-CA" sz="2400" b="0" i="1" smtClean="0">
                                  <a:latin typeface="Cambria Math" panose="02040503050406030204" pitchFamily="18" charset="0"/>
                                  <a:ea typeface="Cambria Math" panose="02040503050406030204" pitchFamily="18" charset="0"/>
                                </a:rPr>
                                <m:t>𝑖</m:t>
                              </m:r>
                            </m:sub>
                          </m:sSub>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𝑀</m:t>
                              </m:r>
                            </m:e>
                            <m:sub>
                              <m:r>
                                <a:rPr lang="en-CA" sz="2400" b="0" i="1" smtClean="0">
                                  <a:latin typeface="Cambria Math" panose="02040503050406030204" pitchFamily="18" charset="0"/>
                                  <a:ea typeface="Cambria Math" panose="02040503050406030204" pitchFamily="18" charset="0"/>
                                </a:rPr>
                                <m:t>𝑖</m:t>
                              </m:r>
                            </m:sub>
                          </m:sSub>
                        </m:e>
                      </m:nary>
                    </m:oMath>
                  </m:oMathPara>
                </a14:m>
                <a:endParaRPr lang="en-US" sz="2400" dirty="0"/>
              </a:p>
            </p:txBody>
          </p:sp>
        </mc:Choice>
        <mc:Fallback xmlns="">
          <p:sp>
            <p:nvSpPr>
              <p:cNvPr id="19" name="TextBox 18">
                <a:extLst>
                  <a:ext uri="{FF2B5EF4-FFF2-40B4-BE49-F238E27FC236}">
                    <a16:creationId xmlns:a16="http://schemas.microsoft.com/office/drawing/2014/main" id="{28022B0D-D1D4-E1E5-8584-18836D386A26}"/>
                  </a:ext>
                </a:extLst>
              </p:cNvPr>
              <p:cNvSpPr txBox="1">
                <a:spLocks noRot="1" noChangeAspect="1" noMove="1" noResize="1" noEditPoints="1" noAdjustHandles="1" noChangeArrowheads="1" noChangeShapeType="1" noTextEdit="1"/>
              </p:cNvSpPr>
              <p:nvPr/>
            </p:nvSpPr>
            <p:spPr>
              <a:xfrm>
                <a:off x="3939152" y="4223241"/>
                <a:ext cx="1500090" cy="896207"/>
              </a:xfrm>
              <a:prstGeom prst="rect">
                <a:avLst/>
              </a:prstGeom>
              <a:blipFill>
                <a:blip r:embed="rId7"/>
                <a:stretch>
                  <a:fillRect l="-74790" t="-147222" r="-840" b="-2013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7C2EAD4-C05C-DCD6-14D5-58024B89E840}"/>
                  </a:ext>
                </a:extLst>
              </p:cNvPr>
              <p:cNvSpPr txBox="1"/>
              <p:nvPr/>
            </p:nvSpPr>
            <p:spPr>
              <a:xfrm>
                <a:off x="2252454" y="4223241"/>
                <a:ext cx="1485022"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CA" sz="2400" b="0" i="1" smtClean="0">
                              <a:latin typeface="Cambria Math" panose="02040503050406030204" pitchFamily="18" charset="0"/>
                              <a:ea typeface="Cambria Math" panose="02040503050406030204" pitchFamily="18" charset="0"/>
                            </a:rPr>
                          </m:ctrlPr>
                        </m:naryPr>
                        <m:sub>
                          <m:r>
                            <m:rPr>
                              <m:brk m:alnAt="7"/>
                            </m:rPr>
                            <a:rPr lang="en-CA" sz="2400" b="0" i="1" smtClean="0">
                              <a:latin typeface="Cambria Math" panose="02040503050406030204" pitchFamily="18" charset="0"/>
                              <a:ea typeface="Cambria Math" panose="02040503050406030204" pitchFamily="18" charset="0"/>
                            </a:rPr>
                            <m:t>𝑖</m:t>
                          </m:r>
                        </m:sub>
                        <m:sup/>
                        <m:e>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𝑅𝑌</m:t>
                              </m:r>
                            </m:e>
                            <m:sub>
                              <m:r>
                                <a:rPr lang="en-CA" sz="2400" b="0" i="1" smtClean="0">
                                  <a:latin typeface="Cambria Math" panose="02040503050406030204" pitchFamily="18" charset="0"/>
                                  <a:ea typeface="Cambria Math" panose="02040503050406030204" pitchFamily="18" charset="0"/>
                                </a:rPr>
                                <m:t>𝑜</m:t>
                              </m:r>
                              <m:r>
                                <a:rPr lang="en-CA" sz="2400" b="0" i="1" smtClean="0">
                                  <a:latin typeface="Cambria Math" panose="02040503050406030204" pitchFamily="18" charset="0"/>
                                  <a:ea typeface="Cambria Math" panose="02040503050406030204" pitchFamily="18" charset="0"/>
                                </a:rPr>
                                <m:t>,</m:t>
                              </m:r>
                              <m:r>
                                <a:rPr lang="en-CA" sz="2400" b="0" i="1" smtClean="0">
                                  <a:latin typeface="Cambria Math" panose="02040503050406030204" pitchFamily="18" charset="0"/>
                                  <a:ea typeface="Cambria Math" panose="02040503050406030204" pitchFamily="18" charset="0"/>
                                </a:rPr>
                                <m:t>𝑖</m:t>
                              </m:r>
                            </m:sub>
                          </m:sSub>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𝑀</m:t>
                              </m:r>
                            </m:e>
                            <m:sub>
                              <m:r>
                                <a:rPr lang="en-CA" sz="2400" b="0" i="1" smtClean="0">
                                  <a:latin typeface="Cambria Math" panose="02040503050406030204" pitchFamily="18" charset="0"/>
                                  <a:ea typeface="Cambria Math" panose="02040503050406030204" pitchFamily="18" charset="0"/>
                                </a:rPr>
                                <m:t>𝑖</m:t>
                              </m:r>
                            </m:sub>
                          </m:sSub>
                        </m:e>
                      </m:nary>
                    </m:oMath>
                  </m:oMathPara>
                </a14:m>
                <a:endParaRPr lang="en-US" sz="2400" dirty="0"/>
              </a:p>
            </p:txBody>
          </p:sp>
        </mc:Choice>
        <mc:Fallback xmlns="">
          <p:sp>
            <p:nvSpPr>
              <p:cNvPr id="20" name="TextBox 19">
                <a:extLst>
                  <a:ext uri="{FF2B5EF4-FFF2-40B4-BE49-F238E27FC236}">
                    <a16:creationId xmlns:a16="http://schemas.microsoft.com/office/drawing/2014/main" id="{A7C2EAD4-C05C-DCD6-14D5-58024B89E840}"/>
                  </a:ext>
                </a:extLst>
              </p:cNvPr>
              <p:cNvSpPr txBox="1">
                <a:spLocks noRot="1" noChangeAspect="1" noMove="1" noResize="1" noEditPoints="1" noAdjustHandles="1" noChangeArrowheads="1" noChangeShapeType="1" noTextEdit="1"/>
              </p:cNvSpPr>
              <p:nvPr/>
            </p:nvSpPr>
            <p:spPr>
              <a:xfrm>
                <a:off x="2252454" y="4223241"/>
                <a:ext cx="1485022" cy="896207"/>
              </a:xfrm>
              <a:prstGeom prst="rect">
                <a:avLst/>
              </a:prstGeom>
              <a:blipFill>
                <a:blip r:embed="rId8"/>
                <a:stretch>
                  <a:fillRect l="-75424" t="-147222" r="-847" b="-2013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61EA5C6-7555-3BEE-75D0-02DE08941705}"/>
                  </a:ext>
                </a:extLst>
              </p:cNvPr>
              <p:cNvSpPr txBox="1"/>
              <p:nvPr/>
            </p:nvSpPr>
            <p:spPr>
              <a:xfrm>
                <a:off x="3341405" y="5665279"/>
                <a:ext cx="1483291"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CA" sz="2400" b="0" i="1" smtClean="0">
                              <a:latin typeface="Cambria Math" panose="02040503050406030204" pitchFamily="18" charset="0"/>
                              <a:ea typeface="Cambria Math" panose="02040503050406030204" pitchFamily="18" charset="0"/>
                            </a:rPr>
                          </m:ctrlPr>
                        </m:naryPr>
                        <m:sub>
                          <m:r>
                            <m:rPr>
                              <m:brk m:alnAt="7"/>
                            </m:rPr>
                            <a:rPr lang="en-CA" sz="2400" b="0" i="1" smtClean="0">
                              <a:latin typeface="Cambria Math" panose="02040503050406030204" pitchFamily="18" charset="0"/>
                              <a:ea typeface="Cambria Math" panose="02040503050406030204" pitchFamily="18" charset="0"/>
                            </a:rPr>
                            <m:t>𝑖</m:t>
                          </m:r>
                        </m:sub>
                        <m:sup/>
                        <m:e>
                          <m:sSub>
                            <m:sSubPr>
                              <m:ctrlPr>
                                <a:rPr lang="el-GR" sz="2400" b="0" i="1" smtClean="0">
                                  <a:latin typeface="Cambria Math" panose="02040503050406030204" pitchFamily="18" charset="0"/>
                                  <a:ea typeface="Cambria Math" panose="02040503050406030204" pitchFamily="18" charset="0"/>
                                </a:rPr>
                              </m:ctrlPr>
                            </m:sSubPr>
                            <m:e>
                              <m:r>
                                <m:rPr>
                                  <m:sty m:val="p"/>
                                </m:rPr>
                                <a:rPr lang="el-GR" sz="2400" b="0" i="1" smtClean="0">
                                  <a:latin typeface="Cambria Math" panose="02040503050406030204" pitchFamily="18" charset="0"/>
                                  <a:ea typeface="Cambria Math" panose="02040503050406030204" pitchFamily="18" charset="0"/>
                                </a:rPr>
                                <m:t>Δ</m:t>
                              </m:r>
                              <m:r>
                                <a:rPr lang="en-CA" sz="2400" b="0" i="1" smtClean="0">
                                  <a:latin typeface="Cambria Math" panose="02040503050406030204" pitchFamily="18" charset="0"/>
                                  <a:ea typeface="Cambria Math" panose="02040503050406030204" pitchFamily="18" charset="0"/>
                                </a:rPr>
                                <m:t>𝑅𝑌</m:t>
                              </m:r>
                            </m:e>
                            <m:sub>
                              <m:r>
                                <a:rPr lang="en-CA" sz="2400" b="0" i="1" smtClean="0">
                                  <a:latin typeface="Cambria Math" panose="02040503050406030204" pitchFamily="18" charset="0"/>
                                  <a:ea typeface="Cambria Math" panose="02040503050406030204" pitchFamily="18" charset="0"/>
                                </a:rPr>
                                <m:t>𝑖</m:t>
                              </m:r>
                            </m:sub>
                          </m:sSub>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𝑀</m:t>
                              </m:r>
                            </m:e>
                            <m:sub>
                              <m:r>
                                <a:rPr lang="en-CA" sz="2400" b="0" i="1" smtClean="0">
                                  <a:latin typeface="Cambria Math" panose="02040503050406030204" pitchFamily="18" charset="0"/>
                                  <a:ea typeface="Cambria Math" panose="02040503050406030204" pitchFamily="18" charset="0"/>
                                </a:rPr>
                                <m:t>𝑖</m:t>
                              </m:r>
                            </m:sub>
                          </m:sSub>
                        </m:e>
                      </m:nary>
                    </m:oMath>
                  </m:oMathPara>
                </a14:m>
                <a:endParaRPr lang="en-US" sz="2400" dirty="0"/>
              </a:p>
            </p:txBody>
          </p:sp>
        </mc:Choice>
        <mc:Fallback xmlns="">
          <p:sp>
            <p:nvSpPr>
              <p:cNvPr id="21" name="TextBox 20">
                <a:extLst>
                  <a:ext uri="{FF2B5EF4-FFF2-40B4-BE49-F238E27FC236}">
                    <a16:creationId xmlns:a16="http://schemas.microsoft.com/office/drawing/2014/main" id="{561EA5C6-7555-3BEE-75D0-02DE08941705}"/>
                  </a:ext>
                </a:extLst>
              </p:cNvPr>
              <p:cNvSpPr txBox="1">
                <a:spLocks noRot="1" noChangeAspect="1" noMove="1" noResize="1" noEditPoints="1" noAdjustHandles="1" noChangeArrowheads="1" noChangeShapeType="1" noTextEdit="1"/>
              </p:cNvSpPr>
              <p:nvPr/>
            </p:nvSpPr>
            <p:spPr>
              <a:xfrm>
                <a:off x="3341405" y="5665279"/>
                <a:ext cx="1483291" cy="896207"/>
              </a:xfrm>
              <a:prstGeom prst="rect">
                <a:avLst/>
              </a:prstGeom>
              <a:blipFill>
                <a:blip r:embed="rId9"/>
                <a:stretch>
                  <a:fillRect l="-76068" t="-147222" r="-1709" b="-202778"/>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P spid="12" grpId="0" animBg="1" advAuto="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2</a:t>
            </a:r>
          </a:p>
        </p:txBody>
      </p:sp>
      <p:sp>
        <p:nvSpPr>
          <p:cNvPr id="3" name="Content Placeholder 2"/>
          <p:cNvSpPr>
            <a:spLocks noGrp="1"/>
          </p:cNvSpPr>
          <p:nvPr>
            <p:ph idx="1"/>
          </p:nvPr>
        </p:nvSpPr>
        <p:spPr/>
        <p:txBody>
          <a:bodyPr/>
          <a:lstStyle/>
          <a:p>
            <a:r>
              <a:rPr lang="en-US" dirty="0"/>
              <a:t>Let’s go through an R example together using Tilman’s Cedar Creek data</a:t>
            </a:r>
          </a:p>
        </p:txBody>
      </p:sp>
      <p:pic>
        <p:nvPicPr>
          <p:cNvPr id="4" name="Picture 3"/>
          <p:cNvPicPr>
            <a:picLocks noChangeAspect="1"/>
          </p:cNvPicPr>
          <p:nvPr/>
        </p:nvPicPr>
        <p:blipFill>
          <a:blip r:embed="rId2"/>
          <a:stretch>
            <a:fillRect/>
          </a:stretch>
        </p:blipFill>
        <p:spPr>
          <a:xfrm>
            <a:off x="8916555" y="3686175"/>
            <a:ext cx="2032000" cy="28067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216EB66-19B1-2775-549C-536B3DEA9F85}"/>
              </a:ext>
            </a:extLst>
          </p:cNvPr>
          <p:cNvSpPr>
            <a:spLocks noGrp="1"/>
          </p:cNvSpPr>
          <p:nvPr>
            <p:ph type="title"/>
          </p:nvPr>
        </p:nvSpPr>
        <p:spPr/>
        <p:txBody>
          <a:bodyPr/>
          <a:lstStyle/>
          <a:p>
            <a:endParaRPr lang="en-US"/>
          </a:p>
        </p:txBody>
      </p:sp>
      <p:pic>
        <p:nvPicPr>
          <p:cNvPr id="4" name="Picture 3" descr="Screen Shot 2012-09-03 at 4.21.32 PM.png"/>
          <p:cNvPicPr>
            <a:picLocks noChangeAspect="1"/>
          </p:cNvPicPr>
          <p:nvPr/>
        </p:nvPicPr>
        <p:blipFill>
          <a:blip r:embed="rId2"/>
          <a:stretch>
            <a:fillRect/>
          </a:stretch>
        </p:blipFill>
        <p:spPr>
          <a:xfrm>
            <a:off x="2706213" y="0"/>
            <a:ext cx="7080250" cy="6858000"/>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15F32CF-AE21-037E-C942-32A5D6E49E63}"/>
                  </a:ext>
                </a:extLst>
              </p:cNvPr>
              <p:cNvSpPr txBox="1"/>
              <p:nvPr/>
            </p:nvSpPr>
            <p:spPr>
              <a:xfrm>
                <a:off x="7628860" y="343859"/>
                <a:ext cx="16432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𝑁</m:t>
                      </m:r>
                      <m:r>
                        <a:rPr lang="en-CA" b="0" i="1" smtClean="0">
                          <a:latin typeface="Cambria Math" panose="02040503050406030204" pitchFamily="18" charset="0"/>
                          <a:ea typeface="Cambria Math" panose="02040503050406030204" pitchFamily="18" charset="0"/>
                        </a:rPr>
                        <m:t>∙</m:t>
                      </m:r>
                      <m:r>
                        <m:rPr>
                          <m:nor/>
                        </m:rPr>
                        <a:rPr lang="en-CA" b="0" i="0" smtClean="0">
                          <a:latin typeface="Cambria Math" panose="02040503050406030204" pitchFamily="18" charset="0"/>
                          <a:ea typeface="Cambria Math" panose="02040503050406030204" pitchFamily="18" charset="0"/>
                        </a:rPr>
                        <m:t>cov</m:t>
                      </m:r>
                      <m:d>
                        <m:dPr>
                          <m:ctrlPr>
                            <a:rPr lang="en-CA" b="0" i="1" smtClean="0">
                              <a:latin typeface="Cambria Math" panose="02040503050406030204" pitchFamily="18" charset="0"/>
                              <a:ea typeface="Cambria Math" panose="02040503050406030204" pitchFamily="18" charset="0"/>
                            </a:rPr>
                          </m:ctrlPr>
                        </m:dPr>
                        <m:e>
                          <m:r>
                            <m:rPr>
                              <m:sty m:val="p"/>
                            </m:rPr>
                            <a:rPr lang="el-GR" b="0" i="1" smtClean="0">
                              <a:latin typeface="Cambria Math" panose="02040503050406030204" pitchFamily="18" charset="0"/>
                              <a:ea typeface="Cambria Math" panose="02040503050406030204" pitchFamily="18" charset="0"/>
                            </a:rPr>
                            <m:t>Δ</m:t>
                          </m:r>
                          <m:r>
                            <a:rPr lang="en-CA" b="0" i="1" smtClean="0">
                              <a:latin typeface="Cambria Math" panose="02040503050406030204" pitchFamily="18" charset="0"/>
                              <a:ea typeface="Cambria Math" panose="02040503050406030204" pitchFamily="18" charset="0"/>
                            </a:rPr>
                            <m:t>𝑅𝑌</m:t>
                          </m:r>
                          <m:r>
                            <a:rPr lang="en-CA" b="0" i="1" smtClean="0">
                              <a:latin typeface="Cambria Math" panose="02040503050406030204" pitchFamily="18" charset="0"/>
                              <a:ea typeface="Cambria Math" panose="02040503050406030204" pitchFamily="18" charset="0"/>
                            </a:rPr>
                            <m:t>,</m:t>
                          </m:r>
                          <m:r>
                            <a:rPr lang="en-CA" b="0" i="1" smtClean="0">
                              <a:latin typeface="Cambria Math" panose="02040503050406030204" pitchFamily="18" charset="0"/>
                              <a:ea typeface="Cambria Math" panose="02040503050406030204" pitchFamily="18" charset="0"/>
                            </a:rPr>
                            <m:t>𝑀</m:t>
                          </m:r>
                        </m:e>
                      </m:d>
                    </m:oMath>
                  </m:oMathPara>
                </a14:m>
                <a:endParaRPr lang="en-US" dirty="0"/>
              </a:p>
            </p:txBody>
          </p:sp>
        </mc:Choice>
        <mc:Fallback xmlns="">
          <p:sp>
            <p:nvSpPr>
              <p:cNvPr id="16" name="TextBox 15">
                <a:extLst>
                  <a:ext uri="{FF2B5EF4-FFF2-40B4-BE49-F238E27FC236}">
                    <a16:creationId xmlns:a16="http://schemas.microsoft.com/office/drawing/2014/main" id="{D15F32CF-AE21-037E-C942-32A5D6E49E63}"/>
                  </a:ext>
                </a:extLst>
              </p:cNvPr>
              <p:cNvSpPr txBox="1">
                <a:spLocks noRot="1" noChangeAspect="1" noMove="1" noResize="1" noEditPoints="1" noAdjustHandles="1" noChangeArrowheads="1" noChangeShapeType="1" noTextEdit="1"/>
              </p:cNvSpPr>
              <p:nvPr/>
            </p:nvSpPr>
            <p:spPr>
              <a:xfrm>
                <a:off x="7628860" y="343859"/>
                <a:ext cx="1643207" cy="276999"/>
              </a:xfrm>
              <a:prstGeom prst="rect">
                <a:avLst/>
              </a:prstGeom>
              <a:blipFill>
                <a:blip r:embed="rId3"/>
                <a:stretch>
                  <a:fillRect l="-2290"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518A941-4DD1-7CBD-DC36-D83D194139C3}"/>
                  </a:ext>
                </a:extLst>
              </p:cNvPr>
              <p:cNvSpPr txBox="1"/>
              <p:nvPr/>
            </p:nvSpPr>
            <p:spPr>
              <a:xfrm>
                <a:off x="4120343" y="343282"/>
                <a:ext cx="1196738" cy="27757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𝑁</m:t>
                      </m:r>
                      <m:r>
                        <a:rPr lang="en-CA" b="0" i="1" smtClean="0">
                          <a:latin typeface="Cambria Math" panose="02040503050406030204" pitchFamily="18" charset="0"/>
                          <a:ea typeface="Cambria Math" panose="02040503050406030204" pitchFamily="18" charset="0"/>
                        </a:rPr>
                        <m:t>∙</m:t>
                      </m:r>
                      <m:acc>
                        <m:accPr>
                          <m:chr m:val="̅"/>
                          <m:ctrlPr>
                            <a:rPr lang="en-CA" b="0" i="1" smtClean="0">
                              <a:latin typeface="Cambria Math" panose="02040503050406030204" pitchFamily="18" charset="0"/>
                              <a:ea typeface="Cambria Math" panose="02040503050406030204" pitchFamily="18" charset="0"/>
                            </a:rPr>
                          </m:ctrlPr>
                        </m:accPr>
                        <m:e>
                          <m:r>
                            <m:rPr>
                              <m:sty m:val="p"/>
                            </m:rPr>
                            <a:rPr lang="el-GR" b="0" i="1" smtClean="0">
                              <a:latin typeface="Cambria Math" panose="02040503050406030204" pitchFamily="18" charset="0"/>
                              <a:ea typeface="Cambria Math" panose="02040503050406030204" pitchFamily="18" charset="0"/>
                            </a:rPr>
                            <m:t>Δ</m:t>
                          </m:r>
                          <m:r>
                            <a:rPr lang="en-CA" b="0" i="1" smtClean="0">
                              <a:latin typeface="Cambria Math" panose="02040503050406030204" pitchFamily="18" charset="0"/>
                              <a:ea typeface="Cambria Math" panose="02040503050406030204" pitchFamily="18" charset="0"/>
                            </a:rPr>
                            <m:t>𝑅𝑌</m:t>
                          </m:r>
                        </m:e>
                      </m:acc>
                      <m:r>
                        <a:rPr lang="en-CA" b="0" i="1" smtClean="0">
                          <a:latin typeface="Cambria Math" panose="02040503050406030204" pitchFamily="18" charset="0"/>
                          <a:ea typeface="Cambria Math" panose="02040503050406030204" pitchFamily="18" charset="0"/>
                        </a:rPr>
                        <m:t>∙</m:t>
                      </m:r>
                      <m:acc>
                        <m:accPr>
                          <m:chr m:val="̅"/>
                          <m:ctrlPr>
                            <a:rPr lang="en-CA" b="0" i="1" smtClean="0">
                              <a:latin typeface="Cambria Math" panose="02040503050406030204" pitchFamily="18" charset="0"/>
                              <a:ea typeface="Cambria Math" panose="02040503050406030204" pitchFamily="18" charset="0"/>
                            </a:rPr>
                          </m:ctrlPr>
                        </m:accPr>
                        <m:e>
                          <m:r>
                            <a:rPr lang="en-CA" b="0" i="1" smtClean="0">
                              <a:latin typeface="Cambria Math" panose="02040503050406030204" pitchFamily="18" charset="0"/>
                              <a:ea typeface="Cambria Math" panose="02040503050406030204" pitchFamily="18" charset="0"/>
                            </a:rPr>
                            <m:t>𝑀</m:t>
                          </m:r>
                        </m:e>
                      </m:acc>
                    </m:oMath>
                  </m:oMathPara>
                </a14:m>
                <a:endParaRPr lang="en-US" dirty="0"/>
              </a:p>
            </p:txBody>
          </p:sp>
        </mc:Choice>
        <mc:Fallback xmlns="">
          <p:sp>
            <p:nvSpPr>
              <p:cNvPr id="17" name="TextBox 16">
                <a:extLst>
                  <a:ext uri="{FF2B5EF4-FFF2-40B4-BE49-F238E27FC236}">
                    <a16:creationId xmlns:a16="http://schemas.microsoft.com/office/drawing/2014/main" id="{2518A941-4DD1-7CBD-DC36-D83D194139C3}"/>
                  </a:ext>
                </a:extLst>
              </p:cNvPr>
              <p:cNvSpPr txBox="1">
                <a:spLocks noRot="1" noChangeAspect="1" noMove="1" noResize="1" noEditPoints="1" noAdjustHandles="1" noChangeArrowheads="1" noChangeShapeType="1" noTextEdit="1"/>
              </p:cNvSpPr>
              <p:nvPr/>
            </p:nvSpPr>
            <p:spPr>
              <a:xfrm>
                <a:off x="4120343" y="343282"/>
                <a:ext cx="1196738" cy="277576"/>
              </a:xfrm>
              <a:prstGeom prst="rect">
                <a:avLst/>
              </a:prstGeom>
              <a:blipFill>
                <a:blip r:embed="rId4"/>
                <a:stretch>
                  <a:fillRect l="-4211" r="-315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F4F7A3F-D7F6-E6D8-F683-960CF4FA4610}"/>
                  </a:ext>
                </a:extLst>
              </p:cNvPr>
              <p:cNvSpPr txBox="1"/>
              <p:nvPr/>
            </p:nvSpPr>
            <p:spPr>
              <a:xfrm>
                <a:off x="5108944" y="3429000"/>
                <a:ext cx="1701491" cy="6722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Δ</m:t>
                      </m:r>
                      <m:r>
                        <a:rPr lang="en-CA" b="0" i="1" smtClean="0">
                          <a:latin typeface="Cambria Math" panose="02040503050406030204" pitchFamily="18" charset="0"/>
                          <a:ea typeface="Cambria Math" panose="02040503050406030204" pitchFamily="18" charset="0"/>
                        </a:rPr>
                        <m:t>𝑌</m:t>
                      </m:r>
                      <m:r>
                        <a:rPr lang="en-CA" b="0" i="1" smtClean="0">
                          <a:latin typeface="Cambria Math" panose="02040503050406030204" pitchFamily="18" charset="0"/>
                          <a:ea typeface="Cambria Math" panose="02040503050406030204" pitchFamily="18" charset="0"/>
                        </a:rPr>
                        <m:t>=</m:t>
                      </m:r>
                      <m:nary>
                        <m:naryPr>
                          <m:chr m:val="∑"/>
                          <m:supHide m:val="on"/>
                          <m:ctrlPr>
                            <a:rPr lang="en-CA" b="0" i="1" smtClean="0">
                              <a:latin typeface="Cambria Math" panose="02040503050406030204" pitchFamily="18" charset="0"/>
                              <a:ea typeface="Cambria Math" panose="02040503050406030204" pitchFamily="18" charset="0"/>
                            </a:rPr>
                          </m:ctrlPr>
                        </m:naryPr>
                        <m:sub>
                          <m:r>
                            <m:rPr>
                              <m:brk m:alnAt="7"/>
                            </m:rPr>
                            <a:rPr lang="en-CA" b="0" i="1" smtClean="0">
                              <a:latin typeface="Cambria Math" panose="02040503050406030204" pitchFamily="18" charset="0"/>
                              <a:ea typeface="Cambria Math" panose="02040503050406030204" pitchFamily="18" charset="0"/>
                            </a:rPr>
                            <m:t>𝑖</m:t>
                          </m:r>
                        </m:sub>
                        <m:sup/>
                        <m:e>
                          <m:r>
                            <m:rPr>
                              <m:sty m:val="p"/>
                            </m:rPr>
                            <a:rPr lang="el-GR" b="0" i="1" smtClean="0">
                              <a:latin typeface="Cambria Math" panose="02040503050406030204" pitchFamily="18" charset="0"/>
                              <a:ea typeface="Cambria Math" panose="02040503050406030204" pitchFamily="18" charset="0"/>
                            </a:rPr>
                            <m:t>Δ</m:t>
                          </m:r>
                          <m:sSub>
                            <m:sSubPr>
                              <m:ctrlPr>
                                <a:rPr lang="el-GR" b="0" i="1" smtClean="0">
                                  <a:latin typeface="Cambria Math" panose="02040503050406030204" pitchFamily="18" charset="0"/>
                                  <a:ea typeface="Cambria Math" panose="02040503050406030204" pitchFamily="18" charset="0"/>
                                </a:rPr>
                              </m:ctrlPr>
                            </m:sSubPr>
                            <m:e>
                              <m:r>
                                <a:rPr lang="en-CA" b="0" i="1" smtClean="0">
                                  <a:latin typeface="Cambria Math" panose="02040503050406030204" pitchFamily="18" charset="0"/>
                                  <a:ea typeface="Cambria Math" panose="02040503050406030204" pitchFamily="18" charset="0"/>
                                </a:rPr>
                                <m:t>𝑅𝑌</m:t>
                              </m:r>
                            </m:e>
                            <m:sub>
                              <m:r>
                                <a:rPr lang="en-CA" b="0" i="1" smtClean="0">
                                  <a:latin typeface="Cambria Math" panose="02040503050406030204" pitchFamily="18" charset="0"/>
                                  <a:ea typeface="Cambria Math" panose="02040503050406030204" pitchFamily="18" charset="0"/>
                                </a:rPr>
                                <m:t>𝑖</m:t>
                              </m:r>
                            </m:sub>
                          </m:sSub>
                          <m:sSub>
                            <m:sSubPr>
                              <m:ctrlPr>
                                <a:rPr lang="el-GR" b="0" i="1" smtClean="0">
                                  <a:latin typeface="Cambria Math" panose="02040503050406030204" pitchFamily="18" charset="0"/>
                                  <a:ea typeface="Cambria Math" panose="02040503050406030204" pitchFamily="18" charset="0"/>
                                </a:rPr>
                              </m:ctrlPr>
                            </m:sSubPr>
                            <m:e>
                              <m:r>
                                <a:rPr lang="en-CA" b="0" i="1" smtClean="0">
                                  <a:latin typeface="Cambria Math" panose="02040503050406030204" pitchFamily="18" charset="0"/>
                                  <a:ea typeface="Cambria Math" panose="02040503050406030204" pitchFamily="18" charset="0"/>
                                </a:rPr>
                                <m:t>𝑀</m:t>
                              </m:r>
                            </m:e>
                            <m:sub>
                              <m:r>
                                <a:rPr lang="en-CA" b="0" i="1" smtClean="0">
                                  <a:latin typeface="Cambria Math" panose="02040503050406030204" pitchFamily="18" charset="0"/>
                                  <a:ea typeface="Cambria Math" panose="02040503050406030204" pitchFamily="18" charset="0"/>
                                </a:rPr>
                                <m:t>𝑖</m:t>
                              </m:r>
                            </m:sub>
                          </m:sSub>
                        </m:e>
                      </m:nary>
                    </m:oMath>
                  </m:oMathPara>
                </a14:m>
                <a:endParaRPr lang="en-US" dirty="0"/>
              </a:p>
            </p:txBody>
          </p:sp>
        </mc:Choice>
        <mc:Fallback xmlns="">
          <p:sp>
            <p:nvSpPr>
              <p:cNvPr id="19" name="TextBox 18">
                <a:extLst>
                  <a:ext uri="{FF2B5EF4-FFF2-40B4-BE49-F238E27FC236}">
                    <a16:creationId xmlns:a16="http://schemas.microsoft.com/office/drawing/2014/main" id="{BF4F7A3F-D7F6-E6D8-F683-960CF4FA4610}"/>
                  </a:ext>
                </a:extLst>
              </p:cNvPr>
              <p:cNvSpPr txBox="1">
                <a:spLocks noRot="1" noChangeAspect="1" noMove="1" noResize="1" noEditPoints="1" noAdjustHandles="1" noChangeArrowheads="1" noChangeShapeType="1" noTextEdit="1"/>
              </p:cNvSpPr>
              <p:nvPr/>
            </p:nvSpPr>
            <p:spPr>
              <a:xfrm>
                <a:off x="5108944" y="3429000"/>
                <a:ext cx="1701491" cy="672235"/>
              </a:xfrm>
              <a:prstGeom prst="rect">
                <a:avLst/>
              </a:prstGeom>
              <a:blipFill>
                <a:blip r:embed="rId5"/>
                <a:stretch>
                  <a:fillRect l="-14815" t="-144444" r="-741" b="-198148"/>
                </a:stretch>
              </a:blipFill>
            </p:spPr>
            <p:txBody>
              <a:bodyPr/>
              <a:lstStyle/>
              <a:p>
                <a:r>
                  <a:rPr lang="en-US">
                    <a:noFill/>
                  </a:rPr>
                  <a:t> </a:t>
                </a:r>
              </a:p>
            </p:txBody>
          </p:sp>
        </mc:Fallback>
      </mc:AlternateContent>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effects in BIODEPTH</a:t>
            </a:r>
          </a:p>
        </p:txBody>
      </p:sp>
      <p:sp>
        <p:nvSpPr>
          <p:cNvPr id="3" name="Content Placeholder 2"/>
          <p:cNvSpPr>
            <a:spLocks noGrp="1"/>
          </p:cNvSpPr>
          <p:nvPr>
            <p:ph idx="1"/>
          </p:nvPr>
        </p:nvSpPr>
        <p:spPr/>
        <p:txBody>
          <a:bodyPr/>
          <a:lstStyle/>
          <a:p>
            <a:endParaRPr lang="en-US"/>
          </a:p>
        </p:txBody>
      </p:sp>
      <p:pic>
        <p:nvPicPr>
          <p:cNvPr id="4" name="Picture 3" descr="Screen Shot 2012-09-03 at 3.44.34 PM.png"/>
          <p:cNvPicPr>
            <a:picLocks noChangeAspect="1"/>
          </p:cNvPicPr>
          <p:nvPr/>
        </p:nvPicPr>
        <p:blipFill>
          <a:blip r:embed="rId2"/>
          <a:stretch>
            <a:fillRect/>
          </a:stretch>
        </p:blipFill>
        <p:spPr>
          <a:xfrm>
            <a:off x="4311781" y="1277420"/>
            <a:ext cx="7880219" cy="5447748"/>
          </a:xfrm>
          <a:prstGeom prst="rect">
            <a:avLst/>
          </a:prstGeom>
        </p:spPr>
      </p:pic>
      <p:pic>
        <p:nvPicPr>
          <p:cNvPr id="5" name="image68.png" descr="image68.png">
            <a:extLst>
              <a:ext uri="{FF2B5EF4-FFF2-40B4-BE49-F238E27FC236}">
                <a16:creationId xmlns:a16="http://schemas.microsoft.com/office/drawing/2014/main" id="{E25D4D15-EE06-5458-C38E-3B701E3E4179}"/>
              </a:ext>
            </a:extLst>
          </p:cNvPr>
          <p:cNvPicPr>
            <a:picLocks noChangeAspect="1"/>
          </p:cNvPicPr>
          <p:nvPr/>
        </p:nvPicPr>
        <p:blipFill>
          <a:blip r:embed="rId3"/>
          <a:stretch>
            <a:fillRect/>
          </a:stretch>
        </p:blipFill>
        <p:spPr>
          <a:xfrm>
            <a:off x="294916" y="1382231"/>
            <a:ext cx="3771949" cy="2406123"/>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nvGrpSpPr>
          <p:cNvPr id="6" name="Screen Shot 2012-09-02 at 3.28.17 PM.png">
            <a:extLst>
              <a:ext uri="{FF2B5EF4-FFF2-40B4-BE49-F238E27FC236}">
                <a16:creationId xmlns:a16="http://schemas.microsoft.com/office/drawing/2014/main" id="{348226C5-61D3-8377-4909-CC5B934176EC}"/>
              </a:ext>
            </a:extLst>
          </p:cNvPr>
          <p:cNvGrpSpPr/>
          <p:nvPr/>
        </p:nvGrpSpPr>
        <p:grpSpPr>
          <a:xfrm>
            <a:off x="1778365" y="4054984"/>
            <a:ext cx="2288500" cy="2256916"/>
            <a:chOff x="0" y="0"/>
            <a:chExt cx="3611967" cy="3025184"/>
          </a:xfrm>
        </p:grpSpPr>
        <p:sp>
          <p:nvSpPr>
            <p:cNvPr id="7" name="Rectangle">
              <a:extLst>
                <a:ext uri="{FF2B5EF4-FFF2-40B4-BE49-F238E27FC236}">
                  <a16:creationId xmlns:a16="http://schemas.microsoft.com/office/drawing/2014/main" id="{E7AD8E3F-31B6-83D9-D343-1BE305DB74A0}"/>
                </a:ext>
              </a:extLst>
            </p:cNvPr>
            <p:cNvSpPr/>
            <p:nvPr/>
          </p:nvSpPr>
          <p:spPr>
            <a:xfrm>
              <a:off x="0" y="0"/>
              <a:ext cx="3611968" cy="3025185"/>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8" name="image64.png" descr="image64.png">
              <a:extLst>
                <a:ext uri="{FF2B5EF4-FFF2-40B4-BE49-F238E27FC236}">
                  <a16:creationId xmlns:a16="http://schemas.microsoft.com/office/drawing/2014/main" id="{0308E689-3B30-91E4-5139-730EBC3C5BA4}"/>
                </a:ext>
              </a:extLst>
            </p:cNvPr>
            <p:cNvPicPr>
              <a:picLocks noChangeAspect="1"/>
            </p:cNvPicPr>
            <p:nvPr/>
          </p:nvPicPr>
          <p:blipFill>
            <a:blip r:embed="rId4"/>
            <a:stretch>
              <a:fillRect/>
            </a:stretch>
          </p:blipFill>
          <p:spPr>
            <a:xfrm>
              <a:off x="0" y="0"/>
              <a:ext cx="3611968" cy="302518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34330" cy="1325563"/>
          </a:xfrm>
        </p:spPr>
        <p:txBody>
          <a:bodyPr/>
          <a:lstStyle/>
          <a:p>
            <a:r>
              <a:rPr lang="en-US" dirty="0"/>
              <a:t>Complementarity effects in BIODEPTH</a:t>
            </a:r>
          </a:p>
        </p:txBody>
      </p:sp>
      <p:sp>
        <p:nvSpPr>
          <p:cNvPr id="3" name="Content Placeholder 2"/>
          <p:cNvSpPr>
            <a:spLocks noGrp="1"/>
          </p:cNvSpPr>
          <p:nvPr>
            <p:ph idx="1"/>
          </p:nvPr>
        </p:nvSpPr>
        <p:spPr/>
        <p:txBody>
          <a:bodyPr/>
          <a:lstStyle/>
          <a:p>
            <a:endParaRPr lang="en-US"/>
          </a:p>
        </p:txBody>
      </p:sp>
      <p:pic>
        <p:nvPicPr>
          <p:cNvPr id="4" name="Picture 3" descr="Screen Shot 2012-09-03 at 3.44.47 PM.png"/>
          <p:cNvPicPr>
            <a:picLocks noChangeAspect="1"/>
          </p:cNvPicPr>
          <p:nvPr/>
        </p:nvPicPr>
        <p:blipFill>
          <a:blip r:embed="rId2"/>
          <a:stretch>
            <a:fillRect/>
          </a:stretch>
        </p:blipFill>
        <p:spPr>
          <a:xfrm>
            <a:off x="2396960" y="1690688"/>
            <a:ext cx="7154623" cy="50927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84350-3EC2-F0FF-05E4-2A595B6E47B4}"/>
              </a:ext>
            </a:extLst>
          </p:cNvPr>
          <p:cNvSpPr>
            <a:spLocks noGrp="1"/>
          </p:cNvSpPr>
          <p:nvPr>
            <p:ph type="title"/>
          </p:nvPr>
        </p:nvSpPr>
        <p:spPr/>
        <p:txBody>
          <a:bodyPr/>
          <a:lstStyle/>
          <a:p>
            <a:r>
              <a:rPr lang="en-US" dirty="0"/>
              <a:t>What else can cause complementarity effects?</a:t>
            </a:r>
          </a:p>
        </p:txBody>
      </p:sp>
      <p:sp>
        <p:nvSpPr>
          <p:cNvPr id="3" name="Content Placeholder 2">
            <a:extLst>
              <a:ext uri="{FF2B5EF4-FFF2-40B4-BE49-F238E27FC236}">
                <a16:creationId xmlns:a16="http://schemas.microsoft.com/office/drawing/2014/main" id="{775E4013-2C33-C9A7-0A0F-DF82729CC968}"/>
              </a:ext>
            </a:extLst>
          </p:cNvPr>
          <p:cNvSpPr>
            <a:spLocks noGrp="1"/>
          </p:cNvSpPr>
          <p:nvPr>
            <p:ph idx="1"/>
          </p:nvPr>
        </p:nvSpPr>
        <p:spPr>
          <a:xfrm>
            <a:off x="4433776" y="1825625"/>
            <a:ext cx="6920023" cy="4351338"/>
          </a:xfrm>
        </p:spPr>
        <p:txBody>
          <a:bodyPr/>
          <a:lstStyle/>
          <a:p>
            <a:r>
              <a:rPr lang="en-US" dirty="0"/>
              <a:t>Get into your groups</a:t>
            </a:r>
          </a:p>
          <a:p>
            <a:r>
              <a:rPr lang="en-US" dirty="0"/>
              <a:t>Think about complementarity, and the equations, and come up with mechanisms that might increase it that are not based on niche differences/coexistence.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BCB9AD4-BDDC-3629-AF5B-DF29E22006D8}"/>
                  </a:ext>
                </a:extLst>
              </p:cNvPr>
              <p:cNvSpPr txBox="1"/>
              <p:nvPr/>
            </p:nvSpPr>
            <p:spPr>
              <a:xfrm>
                <a:off x="8984513" y="313512"/>
                <a:ext cx="2658140" cy="64761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CA" sz="3600" b="0" i="1" smtClean="0">
                          <a:solidFill>
                            <a:schemeClr val="bg1"/>
                          </a:solidFill>
                          <a:latin typeface="Cambria Math" panose="02040503050406030204" pitchFamily="18" charset="0"/>
                        </a:rPr>
                        <m:t>𝑁</m:t>
                      </m:r>
                      <m:r>
                        <a:rPr lang="en-CA" sz="3600" b="0" i="1" smtClean="0">
                          <a:solidFill>
                            <a:schemeClr val="bg1"/>
                          </a:solidFill>
                          <a:latin typeface="Cambria Math" panose="02040503050406030204" pitchFamily="18" charset="0"/>
                          <a:ea typeface="Cambria Math" panose="02040503050406030204" pitchFamily="18" charset="0"/>
                        </a:rPr>
                        <m:t>∙</m:t>
                      </m:r>
                      <m:acc>
                        <m:accPr>
                          <m:chr m:val="̅"/>
                          <m:ctrlPr>
                            <a:rPr lang="en-CA" sz="3600" b="0" i="1" smtClean="0">
                              <a:solidFill>
                                <a:schemeClr val="bg1"/>
                              </a:solidFill>
                              <a:latin typeface="Cambria Math" panose="02040503050406030204" pitchFamily="18" charset="0"/>
                              <a:ea typeface="Cambria Math" panose="02040503050406030204" pitchFamily="18" charset="0"/>
                            </a:rPr>
                          </m:ctrlPr>
                        </m:accPr>
                        <m:e>
                          <m:r>
                            <m:rPr>
                              <m:sty m:val="p"/>
                            </m:rPr>
                            <a:rPr lang="el-GR" sz="3600" b="0" i="1" smtClean="0">
                              <a:solidFill>
                                <a:schemeClr val="bg1"/>
                              </a:solidFill>
                              <a:latin typeface="Cambria Math" panose="02040503050406030204" pitchFamily="18" charset="0"/>
                              <a:ea typeface="Cambria Math" panose="02040503050406030204" pitchFamily="18" charset="0"/>
                            </a:rPr>
                            <m:t>Δ</m:t>
                          </m:r>
                          <m:r>
                            <a:rPr lang="en-CA" sz="3600" b="0" i="1" smtClean="0">
                              <a:solidFill>
                                <a:schemeClr val="bg1"/>
                              </a:solidFill>
                              <a:latin typeface="Cambria Math" panose="02040503050406030204" pitchFamily="18" charset="0"/>
                              <a:ea typeface="Cambria Math" panose="02040503050406030204" pitchFamily="18" charset="0"/>
                            </a:rPr>
                            <m:t>𝑅𝑌</m:t>
                          </m:r>
                        </m:e>
                      </m:acc>
                      <m:r>
                        <a:rPr lang="en-CA" sz="3600" b="0" i="1" smtClean="0">
                          <a:solidFill>
                            <a:schemeClr val="bg1"/>
                          </a:solidFill>
                          <a:latin typeface="Cambria Math" panose="02040503050406030204" pitchFamily="18" charset="0"/>
                          <a:ea typeface="Cambria Math" panose="02040503050406030204" pitchFamily="18" charset="0"/>
                        </a:rPr>
                        <m:t>∙</m:t>
                      </m:r>
                      <m:acc>
                        <m:accPr>
                          <m:chr m:val="̅"/>
                          <m:ctrlPr>
                            <a:rPr lang="en-CA" sz="3600" b="0" i="1" smtClean="0">
                              <a:solidFill>
                                <a:schemeClr val="bg1"/>
                              </a:solidFill>
                              <a:latin typeface="Cambria Math" panose="02040503050406030204" pitchFamily="18" charset="0"/>
                              <a:ea typeface="Cambria Math" panose="02040503050406030204" pitchFamily="18" charset="0"/>
                            </a:rPr>
                          </m:ctrlPr>
                        </m:accPr>
                        <m:e>
                          <m:r>
                            <a:rPr lang="en-CA" sz="3600" b="0" i="1" smtClean="0">
                              <a:solidFill>
                                <a:schemeClr val="bg1"/>
                              </a:solidFill>
                              <a:latin typeface="Cambria Math" panose="02040503050406030204" pitchFamily="18" charset="0"/>
                              <a:ea typeface="Cambria Math" panose="02040503050406030204" pitchFamily="18" charset="0"/>
                            </a:rPr>
                            <m:t>𝑀</m:t>
                          </m:r>
                        </m:e>
                      </m:acc>
                    </m:oMath>
                  </m:oMathPara>
                </a14:m>
                <a:endParaRPr lang="en-US" sz="3600" dirty="0">
                  <a:solidFill>
                    <a:schemeClr val="bg1"/>
                  </a:solidFill>
                </a:endParaRPr>
              </a:p>
            </p:txBody>
          </p:sp>
        </mc:Choice>
        <mc:Fallback xmlns="">
          <p:sp>
            <p:nvSpPr>
              <p:cNvPr id="5" name="TextBox 4">
                <a:extLst>
                  <a:ext uri="{FF2B5EF4-FFF2-40B4-BE49-F238E27FC236}">
                    <a16:creationId xmlns:a16="http://schemas.microsoft.com/office/drawing/2014/main" id="{4BCB9AD4-BDDC-3629-AF5B-DF29E22006D8}"/>
                  </a:ext>
                </a:extLst>
              </p:cNvPr>
              <p:cNvSpPr txBox="1">
                <a:spLocks noRot="1" noChangeAspect="1" noMove="1" noResize="1" noEditPoints="1" noAdjustHandles="1" noChangeArrowheads="1" noChangeShapeType="1" noTextEdit="1"/>
              </p:cNvSpPr>
              <p:nvPr/>
            </p:nvSpPr>
            <p:spPr>
              <a:xfrm>
                <a:off x="8984513" y="313512"/>
                <a:ext cx="2658140" cy="647613"/>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47DED72-FA43-C164-FF93-B4B7DC5A5A84}"/>
                  </a:ext>
                </a:extLst>
              </p:cNvPr>
              <p:cNvSpPr txBox="1"/>
              <p:nvPr/>
            </p:nvSpPr>
            <p:spPr>
              <a:xfrm>
                <a:off x="734795" y="2048980"/>
                <a:ext cx="2606611" cy="3855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ea typeface="Cambria Math" panose="02040503050406030204" pitchFamily="18" charset="0"/>
                            </a:rPr>
                          </m:ctrlPr>
                        </m:sSubPr>
                        <m:e>
                          <m:r>
                            <a:rPr lang="en-US" sz="2400" i="1">
                              <a:solidFill>
                                <a:schemeClr val="tx1"/>
                              </a:solidFill>
                              <a:latin typeface="Cambria Math" panose="02040503050406030204" pitchFamily="18" charset="0"/>
                              <a:ea typeface="Cambria Math" panose="02040503050406030204" pitchFamily="18" charset="0"/>
                            </a:rPr>
                            <m:t>∆</m:t>
                          </m:r>
                          <m:r>
                            <a:rPr lang="en-CA" sz="2400" i="1">
                              <a:solidFill>
                                <a:schemeClr val="tx1"/>
                              </a:solidFill>
                              <a:latin typeface="Cambria Math" panose="02040503050406030204" pitchFamily="18" charset="0"/>
                              <a:ea typeface="Cambria Math" panose="02040503050406030204" pitchFamily="18" charset="0"/>
                            </a:rPr>
                            <m:t>𝑅𝑌</m:t>
                          </m:r>
                        </m:e>
                        <m:sub>
                          <m:r>
                            <a:rPr lang="en-CA" sz="2400" b="0" i="1" smtClean="0">
                              <a:solidFill>
                                <a:schemeClr val="tx1"/>
                              </a:solidFill>
                              <a:latin typeface="Cambria Math" panose="02040503050406030204" pitchFamily="18" charset="0"/>
                              <a:ea typeface="Cambria Math" panose="02040503050406030204" pitchFamily="18" charset="0"/>
                            </a:rPr>
                            <m:t>𝑖</m:t>
                          </m:r>
                        </m:sub>
                      </m:sSub>
                      <m:r>
                        <a:rPr lang="en-CA" sz="2400" b="0" i="1" smtClean="0">
                          <a:solidFill>
                            <a:schemeClr val="tx1"/>
                          </a:solidFill>
                          <a:latin typeface="Cambria Math" panose="02040503050406030204" pitchFamily="18" charset="0"/>
                          <a:ea typeface="Cambria Math" panose="02040503050406030204" pitchFamily="18" charset="0"/>
                        </a:rPr>
                        <m:t>=</m:t>
                      </m:r>
                      <m:sSub>
                        <m:sSubPr>
                          <m:ctrlPr>
                            <a:rPr lang="en-CA" sz="2400" b="0" i="1" smtClean="0">
                              <a:solidFill>
                                <a:schemeClr val="tx1"/>
                              </a:solidFill>
                              <a:latin typeface="Cambria Math" panose="02040503050406030204" pitchFamily="18" charset="0"/>
                              <a:ea typeface="Cambria Math" panose="02040503050406030204" pitchFamily="18" charset="0"/>
                            </a:rPr>
                          </m:ctrlPr>
                        </m:sSubPr>
                        <m:e>
                          <m:r>
                            <a:rPr lang="en-CA" sz="2400" b="0" i="1" smtClean="0">
                              <a:solidFill>
                                <a:schemeClr val="tx1"/>
                              </a:solidFill>
                              <a:latin typeface="Cambria Math" panose="02040503050406030204" pitchFamily="18" charset="0"/>
                              <a:ea typeface="Cambria Math" panose="02040503050406030204" pitchFamily="18" charset="0"/>
                            </a:rPr>
                            <m:t>𝑅𝑌</m:t>
                          </m:r>
                        </m:e>
                        <m:sub>
                          <m:r>
                            <a:rPr lang="en-CA" sz="2400" b="0" i="1" smtClean="0">
                              <a:solidFill>
                                <a:schemeClr val="tx1"/>
                              </a:solidFill>
                              <a:latin typeface="Cambria Math" panose="02040503050406030204" pitchFamily="18" charset="0"/>
                              <a:ea typeface="Cambria Math" panose="02040503050406030204" pitchFamily="18" charset="0"/>
                            </a:rPr>
                            <m:t>𝑜</m:t>
                          </m:r>
                          <m:r>
                            <a:rPr lang="en-CA" sz="2400" b="0" i="1" smtClean="0">
                              <a:solidFill>
                                <a:schemeClr val="tx1"/>
                              </a:solidFill>
                              <a:latin typeface="Cambria Math" panose="02040503050406030204" pitchFamily="18" charset="0"/>
                              <a:ea typeface="Cambria Math" panose="02040503050406030204" pitchFamily="18" charset="0"/>
                            </a:rPr>
                            <m:t>,</m:t>
                          </m:r>
                          <m:r>
                            <a:rPr lang="en-CA" sz="2400" b="0" i="1" smtClean="0">
                              <a:solidFill>
                                <a:schemeClr val="tx1"/>
                              </a:solidFill>
                              <a:latin typeface="Cambria Math" panose="02040503050406030204" pitchFamily="18" charset="0"/>
                              <a:ea typeface="Cambria Math" panose="02040503050406030204" pitchFamily="18" charset="0"/>
                            </a:rPr>
                            <m:t>𝑖</m:t>
                          </m:r>
                        </m:sub>
                      </m:sSub>
                      <m:r>
                        <a:rPr lang="en-CA" sz="2400" b="0" i="1" smtClean="0">
                          <a:solidFill>
                            <a:schemeClr val="tx1"/>
                          </a:solidFill>
                          <a:latin typeface="Cambria Math" panose="02040503050406030204" pitchFamily="18" charset="0"/>
                          <a:ea typeface="Cambria Math" panose="02040503050406030204" pitchFamily="18" charset="0"/>
                        </a:rPr>
                        <m:t>−</m:t>
                      </m:r>
                      <m:sSub>
                        <m:sSubPr>
                          <m:ctrlPr>
                            <a:rPr lang="en-CA" sz="2400" b="0" i="1" smtClean="0">
                              <a:solidFill>
                                <a:schemeClr val="tx1"/>
                              </a:solidFill>
                              <a:latin typeface="Cambria Math" panose="02040503050406030204" pitchFamily="18" charset="0"/>
                              <a:ea typeface="Cambria Math" panose="02040503050406030204" pitchFamily="18" charset="0"/>
                            </a:rPr>
                          </m:ctrlPr>
                        </m:sSubPr>
                        <m:e>
                          <m:r>
                            <a:rPr lang="en-CA" sz="2400" b="0" i="1" smtClean="0">
                              <a:solidFill>
                                <a:schemeClr val="tx1"/>
                              </a:solidFill>
                              <a:latin typeface="Cambria Math" panose="02040503050406030204" pitchFamily="18" charset="0"/>
                              <a:ea typeface="Cambria Math" panose="02040503050406030204" pitchFamily="18" charset="0"/>
                            </a:rPr>
                            <m:t>𝑅𝑌</m:t>
                          </m:r>
                        </m:e>
                        <m:sub>
                          <m:r>
                            <a:rPr lang="en-CA" sz="2400" b="0" i="1" smtClean="0">
                              <a:solidFill>
                                <a:schemeClr val="tx1"/>
                              </a:solidFill>
                              <a:latin typeface="Cambria Math" panose="02040503050406030204" pitchFamily="18" charset="0"/>
                              <a:ea typeface="Cambria Math" panose="02040503050406030204" pitchFamily="18" charset="0"/>
                            </a:rPr>
                            <m:t>𝐸</m:t>
                          </m:r>
                          <m:r>
                            <a:rPr lang="en-CA" sz="2400" b="0" i="1" smtClean="0">
                              <a:solidFill>
                                <a:schemeClr val="tx1"/>
                              </a:solidFill>
                              <a:latin typeface="Cambria Math" panose="02040503050406030204" pitchFamily="18" charset="0"/>
                              <a:ea typeface="Cambria Math" panose="02040503050406030204" pitchFamily="18" charset="0"/>
                            </a:rPr>
                            <m:t>,</m:t>
                          </m:r>
                          <m:r>
                            <a:rPr lang="en-CA" sz="2400" b="0" i="1" smtClean="0">
                              <a:solidFill>
                                <a:schemeClr val="tx1"/>
                              </a:solidFill>
                              <a:latin typeface="Cambria Math" panose="02040503050406030204" pitchFamily="18" charset="0"/>
                              <a:ea typeface="Cambria Math" panose="02040503050406030204" pitchFamily="18" charset="0"/>
                            </a:rPr>
                            <m:t>𝑖</m:t>
                          </m:r>
                        </m:sub>
                      </m:sSub>
                    </m:oMath>
                  </m:oMathPara>
                </a14:m>
                <a:endParaRPr lang="en-US" sz="2400" dirty="0">
                  <a:solidFill>
                    <a:schemeClr val="tx1"/>
                  </a:solidFill>
                </a:endParaRPr>
              </a:p>
            </p:txBody>
          </p:sp>
        </mc:Choice>
        <mc:Fallback xmlns="">
          <p:sp>
            <p:nvSpPr>
              <p:cNvPr id="6" name="TextBox 5">
                <a:extLst>
                  <a:ext uri="{FF2B5EF4-FFF2-40B4-BE49-F238E27FC236}">
                    <a16:creationId xmlns:a16="http://schemas.microsoft.com/office/drawing/2014/main" id="{E47DED72-FA43-C164-FF93-B4B7DC5A5A84}"/>
                  </a:ext>
                </a:extLst>
              </p:cNvPr>
              <p:cNvSpPr txBox="1">
                <a:spLocks noRot="1" noChangeAspect="1" noMove="1" noResize="1" noEditPoints="1" noAdjustHandles="1" noChangeArrowheads="1" noChangeShapeType="1" noTextEdit="1"/>
              </p:cNvSpPr>
              <p:nvPr/>
            </p:nvSpPr>
            <p:spPr>
              <a:xfrm>
                <a:off x="734795" y="2048980"/>
                <a:ext cx="2606611" cy="385555"/>
              </a:xfrm>
              <a:prstGeom prst="rect">
                <a:avLst/>
              </a:prstGeom>
              <a:blipFill>
                <a:blip r:embed="rId3"/>
                <a:stretch>
                  <a:fillRect l="-2427" b="-12903"/>
                </a:stretch>
              </a:blipFill>
            </p:spPr>
            <p:txBody>
              <a:bodyPr/>
              <a:lstStyle/>
              <a:p>
                <a:r>
                  <a:rPr lang="en-US">
                    <a:noFill/>
                  </a:rPr>
                  <a:t> </a:t>
                </a:r>
              </a:p>
            </p:txBody>
          </p:sp>
        </mc:Fallback>
      </mc:AlternateContent>
      <p:sp>
        <p:nvSpPr>
          <p:cNvPr id="8" name="Line">
            <a:extLst>
              <a:ext uri="{FF2B5EF4-FFF2-40B4-BE49-F238E27FC236}">
                <a16:creationId xmlns:a16="http://schemas.microsoft.com/office/drawing/2014/main" id="{E77AB620-3A1D-BF94-0450-CF73C6342B74}"/>
              </a:ext>
            </a:extLst>
          </p:cNvPr>
          <p:cNvSpPr/>
          <p:nvPr/>
        </p:nvSpPr>
        <p:spPr>
          <a:xfrm flipH="1">
            <a:off x="1107503" y="3235718"/>
            <a:ext cx="272135" cy="447437"/>
          </a:xfrm>
          <a:prstGeom prst="line">
            <a:avLst/>
          </a:prstGeom>
          <a:noFill/>
          <a:ln w="38100" cap="flat">
            <a:solidFill>
              <a:srgbClr val="445F51"/>
            </a:solidFill>
            <a:prstDash val="solid"/>
            <a:round/>
            <a:tailEnd type="stealth" w="lg" len="lg"/>
          </a:ln>
          <a:effectLst>
            <a:outerShdw blurRad="38100" dist="20000" dir="5400000" rotWithShape="0">
              <a:srgbClr val="000000">
                <a:alpha val="38000"/>
              </a:srgbClr>
            </a:outerShdw>
          </a:effectLst>
        </p:spPr>
        <p:txBody>
          <a:bodyPr wrap="square" lIns="45719" tIns="45719" rIns="45719" bIns="45719" numCol="1" anchor="t">
            <a:noAutofit/>
          </a:bodyPr>
          <a:lstStyle/>
          <a:p>
            <a:endParaRPr/>
          </a:p>
        </p:txBody>
      </p:sp>
      <p:sp>
        <p:nvSpPr>
          <p:cNvPr id="9" name="Line">
            <a:extLst>
              <a:ext uri="{FF2B5EF4-FFF2-40B4-BE49-F238E27FC236}">
                <a16:creationId xmlns:a16="http://schemas.microsoft.com/office/drawing/2014/main" id="{2D74DBDB-A97E-7D25-D602-933A9EEE5746}"/>
              </a:ext>
            </a:extLst>
          </p:cNvPr>
          <p:cNvSpPr/>
          <p:nvPr/>
        </p:nvSpPr>
        <p:spPr>
          <a:xfrm>
            <a:off x="2157159" y="3235717"/>
            <a:ext cx="311009" cy="446443"/>
          </a:xfrm>
          <a:prstGeom prst="line">
            <a:avLst/>
          </a:prstGeom>
          <a:noFill/>
          <a:ln w="38100" cap="flat">
            <a:solidFill>
              <a:srgbClr val="445F51"/>
            </a:solidFill>
            <a:prstDash val="solid"/>
            <a:round/>
            <a:tailEnd type="stealth" w="lg" len="lg"/>
          </a:ln>
          <a:effectLst>
            <a:outerShdw blurRad="38100" dist="20000" dir="5400000" rotWithShape="0">
              <a:srgbClr val="000000">
                <a:alpha val="38000"/>
              </a:srgbClr>
            </a:outerShdw>
          </a:effectLst>
        </p:spPr>
        <p:txBody>
          <a:bodyPr wrap="square" lIns="45719" tIns="45719" rIns="45719" bIns="45719" numCol="1" anchor="t">
            <a:noAutofit/>
          </a:bodyPr>
          <a:lstStyle/>
          <a:p>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141E68B-ADA8-0EB5-67CB-6075FF219A9F}"/>
                  </a:ext>
                </a:extLst>
              </p:cNvPr>
              <p:cNvSpPr txBox="1"/>
              <p:nvPr/>
            </p:nvSpPr>
            <p:spPr>
              <a:xfrm>
                <a:off x="1052437" y="2733018"/>
                <a:ext cx="1732077"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2400" b="0" i="1" smtClean="0">
                          <a:latin typeface="Cambria Math" panose="02040503050406030204" pitchFamily="18" charset="0"/>
                          <a:ea typeface="Cambria Math" panose="02040503050406030204" pitchFamily="18" charset="0"/>
                        </a:rPr>
                        <m:t>Δ</m:t>
                      </m:r>
                      <m:r>
                        <a:rPr lang="en-CA" sz="2400" b="0" i="1" smtClean="0">
                          <a:latin typeface="Cambria Math" panose="02040503050406030204" pitchFamily="18" charset="0"/>
                          <a:ea typeface="Cambria Math" panose="02040503050406030204" pitchFamily="18" charset="0"/>
                        </a:rPr>
                        <m:t>𝑌</m:t>
                      </m:r>
                      <m:r>
                        <a:rPr lang="en-CA" sz="2400" b="0" i="1" smtClean="0">
                          <a:latin typeface="Cambria Math" panose="02040503050406030204" pitchFamily="18" charset="0"/>
                          <a:ea typeface="Cambria Math" panose="02040503050406030204" pitchFamily="18" charset="0"/>
                        </a:rPr>
                        <m:t>=</m:t>
                      </m:r>
                      <m:sSub>
                        <m:sSubPr>
                          <m:ctrlPr>
                            <a:rPr lang="en-CA"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𝑌</m:t>
                          </m:r>
                        </m:e>
                        <m:sub>
                          <m:r>
                            <a:rPr lang="en-CA" sz="2400" b="0" i="1" smtClean="0">
                              <a:latin typeface="Cambria Math" panose="02040503050406030204" pitchFamily="18" charset="0"/>
                              <a:ea typeface="Cambria Math" panose="02040503050406030204" pitchFamily="18" charset="0"/>
                            </a:rPr>
                            <m:t>𝑜</m:t>
                          </m:r>
                        </m:sub>
                      </m:sSub>
                      <m:r>
                        <a:rPr lang="en-CA" sz="2400" b="0" i="1" smtClean="0">
                          <a:latin typeface="Cambria Math" panose="02040503050406030204" pitchFamily="18" charset="0"/>
                          <a:ea typeface="Cambria Math" panose="02040503050406030204" pitchFamily="18" charset="0"/>
                        </a:rPr>
                        <m:t>−</m:t>
                      </m:r>
                      <m:sSub>
                        <m:sSubPr>
                          <m:ctrlPr>
                            <a:rPr lang="en-CA"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𝑌</m:t>
                          </m:r>
                        </m:e>
                        <m:sub>
                          <m:r>
                            <a:rPr lang="en-CA" sz="2400" b="0" i="1" smtClean="0">
                              <a:latin typeface="Cambria Math" panose="02040503050406030204" pitchFamily="18" charset="0"/>
                              <a:ea typeface="Cambria Math" panose="02040503050406030204" pitchFamily="18" charset="0"/>
                            </a:rPr>
                            <m:t>𝑖</m:t>
                          </m:r>
                        </m:sub>
                      </m:sSub>
                    </m:oMath>
                  </m:oMathPara>
                </a14:m>
                <a:endParaRPr lang="en-US" sz="2400" dirty="0"/>
              </a:p>
            </p:txBody>
          </p:sp>
        </mc:Choice>
        <mc:Fallback xmlns="">
          <p:sp>
            <p:nvSpPr>
              <p:cNvPr id="10" name="TextBox 9">
                <a:extLst>
                  <a:ext uri="{FF2B5EF4-FFF2-40B4-BE49-F238E27FC236}">
                    <a16:creationId xmlns:a16="http://schemas.microsoft.com/office/drawing/2014/main" id="{D141E68B-ADA8-0EB5-67CB-6075FF219A9F}"/>
                  </a:ext>
                </a:extLst>
              </p:cNvPr>
              <p:cNvSpPr txBox="1">
                <a:spLocks noRot="1" noChangeAspect="1" noMove="1" noResize="1" noEditPoints="1" noAdjustHandles="1" noChangeArrowheads="1" noChangeShapeType="1" noTextEdit="1"/>
              </p:cNvSpPr>
              <p:nvPr/>
            </p:nvSpPr>
            <p:spPr>
              <a:xfrm>
                <a:off x="1052437" y="2733018"/>
                <a:ext cx="1732077" cy="369332"/>
              </a:xfrm>
              <a:prstGeom prst="rect">
                <a:avLst/>
              </a:prstGeom>
              <a:blipFill>
                <a:blip r:embed="rId4"/>
                <a:stretch>
                  <a:fillRect l="-4380" r="-730"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6288C45-D074-2614-B3DC-37EAD3E4601F}"/>
                  </a:ext>
                </a:extLst>
              </p:cNvPr>
              <p:cNvSpPr txBox="1"/>
              <p:nvPr/>
            </p:nvSpPr>
            <p:spPr>
              <a:xfrm>
                <a:off x="1841316" y="3527259"/>
                <a:ext cx="1500090"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CA" sz="2400" b="0" i="1" smtClean="0">
                              <a:latin typeface="Cambria Math" panose="02040503050406030204" pitchFamily="18" charset="0"/>
                              <a:ea typeface="Cambria Math" panose="02040503050406030204" pitchFamily="18" charset="0"/>
                            </a:rPr>
                          </m:ctrlPr>
                        </m:naryPr>
                        <m:sub>
                          <m:r>
                            <m:rPr>
                              <m:brk m:alnAt="7"/>
                            </m:rPr>
                            <a:rPr lang="en-CA" sz="2400" b="0" i="1" smtClean="0">
                              <a:latin typeface="Cambria Math" panose="02040503050406030204" pitchFamily="18" charset="0"/>
                              <a:ea typeface="Cambria Math" panose="02040503050406030204" pitchFamily="18" charset="0"/>
                            </a:rPr>
                            <m:t>𝑖</m:t>
                          </m:r>
                        </m:sub>
                        <m:sup/>
                        <m:e>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𝑅𝑌</m:t>
                              </m:r>
                            </m:e>
                            <m:sub>
                              <m:r>
                                <a:rPr lang="en-CA" sz="2400" b="0" i="1" smtClean="0">
                                  <a:latin typeface="Cambria Math" panose="02040503050406030204" pitchFamily="18" charset="0"/>
                                  <a:ea typeface="Cambria Math" panose="02040503050406030204" pitchFamily="18" charset="0"/>
                                </a:rPr>
                                <m:t>𝐸</m:t>
                              </m:r>
                              <m:r>
                                <a:rPr lang="en-CA" sz="2400" b="0" i="1" smtClean="0">
                                  <a:latin typeface="Cambria Math" panose="02040503050406030204" pitchFamily="18" charset="0"/>
                                  <a:ea typeface="Cambria Math" panose="02040503050406030204" pitchFamily="18" charset="0"/>
                                </a:rPr>
                                <m:t>,</m:t>
                              </m:r>
                              <m:r>
                                <a:rPr lang="en-CA" sz="2400" b="0" i="1" smtClean="0">
                                  <a:latin typeface="Cambria Math" panose="02040503050406030204" pitchFamily="18" charset="0"/>
                                  <a:ea typeface="Cambria Math" panose="02040503050406030204" pitchFamily="18" charset="0"/>
                                </a:rPr>
                                <m:t>𝑖</m:t>
                              </m:r>
                            </m:sub>
                          </m:sSub>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𝑀</m:t>
                              </m:r>
                            </m:e>
                            <m:sub>
                              <m:r>
                                <a:rPr lang="en-CA" sz="2400" b="0" i="1" smtClean="0">
                                  <a:latin typeface="Cambria Math" panose="02040503050406030204" pitchFamily="18" charset="0"/>
                                  <a:ea typeface="Cambria Math" panose="02040503050406030204" pitchFamily="18" charset="0"/>
                                </a:rPr>
                                <m:t>𝑖</m:t>
                              </m:r>
                            </m:sub>
                          </m:sSub>
                        </m:e>
                      </m:nary>
                    </m:oMath>
                  </m:oMathPara>
                </a14:m>
                <a:endParaRPr lang="en-US" sz="2400" dirty="0"/>
              </a:p>
            </p:txBody>
          </p:sp>
        </mc:Choice>
        <mc:Fallback xmlns="">
          <p:sp>
            <p:nvSpPr>
              <p:cNvPr id="11" name="TextBox 10">
                <a:extLst>
                  <a:ext uri="{FF2B5EF4-FFF2-40B4-BE49-F238E27FC236}">
                    <a16:creationId xmlns:a16="http://schemas.microsoft.com/office/drawing/2014/main" id="{D6288C45-D074-2614-B3DC-37EAD3E4601F}"/>
                  </a:ext>
                </a:extLst>
              </p:cNvPr>
              <p:cNvSpPr txBox="1">
                <a:spLocks noRot="1" noChangeAspect="1" noMove="1" noResize="1" noEditPoints="1" noAdjustHandles="1" noChangeArrowheads="1" noChangeShapeType="1" noTextEdit="1"/>
              </p:cNvSpPr>
              <p:nvPr/>
            </p:nvSpPr>
            <p:spPr>
              <a:xfrm>
                <a:off x="1841316" y="3527259"/>
                <a:ext cx="1500090" cy="896207"/>
              </a:xfrm>
              <a:prstGeom prst="rect">
                <a:avLst/>
              </a:prstGeom>
              <a:blipFill>
                <a:blip r:embed="rId5"/>
                <a:stretch>
                  <a:fillRect l="-73333" t="-147222" r="-833" b="-2013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423F326-F76B-18A7-7063-0311216C991F}"/>
                  </a:ext>
                </a:extLst>
              </p:cNvPr>
              <p:cNvSpPr txBox="1"/>
              <p:nvPr/>
            </p:nvSpPr>
            <p:spPr>
              <a:xfrm>
                <a:off x="154618" y="3527259"/>
                <a:ext cx="1485022"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CA" sz="2400" b="0" i="1" smtClean="0">
                              <a:latin typeface="Cambria Math" panose="02040503050406030204" pitchFamily="18" charset="0"/>
                              <a:ea typeface="Cambria Math" panose="02040503050406030204" pitchFamily="18" charset="0"/>
                            </a:rPr>
                          </m:ctrlPr>
                        </m:naryPr>
                        <m:sub>
                          <m:r>
                            <m:rPr>
                              <m:brk m:alnAt="7"/>
                            </m:rPr>
                            <a:rPr lang="en-CA" sz="2400" b="0" i="1" smtClean="0">
                              <a:latin typeface="Cambria Math" panose="02040503050406030204" pitchFamily="18" charset="0"/>
                              <a:ea typeface="Cambria Math" panose="02040503050406030204" pitchFamily="18" charset="0"/>
                            </a:rPr>
                            <m:t>𝑖</m:t>
                          </m:r>
                        </m:sub>
                        <m:sup/>
                        <m:e>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𝑅𝑌</m:t>
                              </m:r>
                            </m:e>
                            <m:sub>
                              <m:r>
                                <a:rPr lang="en-CA" sz="2400" b="0" i="1" smtClean="0">
                                  <a:latin typeface="Cambria Math" panose="02040503050406030204" pitchFamily="18" charset="0"/>
                                  <a:ea typeface="Cambria Math" panose="02040503050406030204" pitchFamily="18" charset="0"/>
                                </a:rPr>
                                <m:t>𝑜</m:t>
                              </m:r>
                              <m:r>
                                <a:rPr lang="en-CA" sz="2400" b="0" i="1" smtClean="0">
                                  <a:latin typeface="Cambria Math" panose="02040503050406030204" pitchFamily="18" charset="0"/>
                                  <a:ea typeface="Cambria Math" panose="02040503050406030204" pitchFamily="18" charset="0"/>
                                </a:rPr>
                                <m:t>,</m:t>
                              </m:r>
                              <m:r>
                                <a:rPr lang="en-CA" sz="2400" b="0" i="1" smtClean="0">
                                  <a:latin typeface="Cambria Math" panose="02040503050406030204" pitchFamily="18" charset="0"/>
                                  <a:ea typeface="Cambria Math" panose="02040503050406030204" pitchFamily="18" charset="0"/>
                                </a:rPr>
                                <m:t>𝑖</m:t>
                              </m:r>
                            </m:sub>
                          </m:sSub>
                          <m:sSub>
                            <m:sSubPr>
                              <m:ctrlPr>
                                <a:rPr lang="el-GR" sz="2400" b="0" i="1" smtClean="0">
                                  <a:latin typeface="Cambria Math" panose="02040503050406030204" pitchFamily="18" charset="0"/>
                                  <a:ea typeface="Cambria Math" panose="02040503050406030204" pitchFamily="18" charset="0"/>
                                </a:rPr>
                              </m:ctrlPr>
                            </m:sSubPr>
                            <m:e>
                              <m:r>
                                <a:rPr lang="en-CA" sz="2400" b="0" i="1" smtClean="0">
                                  <a:latin typeface="Cambria Math" panose="02040503050406030204" pitchFamily="18" charset="0"/>
                                  <a:ea typeface="Cambria Math" panose="02040503050406030204" pitchFamily="18" charset="0"/>
                                </a:rPr>
                                <m:t>𝑀</m:t>
                              </m:r>
                            </m:e>
                            <m:sub>
                              <m:r>
                                <a:rPr lang="en-CA" sz="2400" b="0" i="1" smtClean="0">
                                  <a:latin typeface="Cambria Math" panose="02040503050406030204" pitchFamily="18" charset="0"/>
                                  <a:ea typeface="Cambria Math" panose="02040503050406030204" pitchFamily="18" charset="0"/>
                                </a:rPr>
                                <m:t>𝑖</m:t>
                              </m:r>
                            </m:sub>
                          </m:sSub>
                        </m:e>
                      </m:nary>
                    </m:oMath>
                  </m:oMathPara>
                </a14:m>
                <a:endParaRPr lang="en-US" sz="2400" dirty="0"/>
              </a:p>
            </p:txBody>
          </p:sp>
        </mc:Choice>
        <mc:Fallback xmlns="">
          <p:sp>
            <p:nvSpPr>
              <p:cNvPr id="12" name="TextBox 11">
                <a:extLst>
                  <a:ext uri="{FF2B5EF4-FFF2-40B4-BE49-F238E27FC236}">
                    <a16:creationId xmlns:a16="http://schemas.microsoft.com/office/drawing/2014/main" id="{B423F326-F76B-18A7-7063-0311216C991F}"/>
                  </a:ext>
                </a:extLst>
              </p:cNvPr>
              <p:cNvSpPr txBox="1">
                <a:spLocks noRot="1" noChangeAspect="1" noMove="1" noResize="1" noEditPoints="1" noAdjustHandles="1" noChangeArrowheads="1" noChangeShapeType="1" noTextEdit="1"/>
              </p:cNvSpPr>
              <p:nvPr/>
            </p:nvSpPr>
            <p:spPr>
              <a:xfrm>
                <a:off x="154618" y="3527259"/>
                <a:ext cx="1485022" cy="896207"/>
              </a:xfrm>
              <a:prstGeom prst="rect">
                <a:avLst/>
              </a:prstGeom>
              <a:blipFill>
                <a:blip r:embed="rId6"/>
                <a:stretch>
                  <a:fillRect l="-75424" t="-147222" r="-847" b="-201389"/>
                </a:stretch>
              </a:blipFill>
            </p:spPr>
            <p:txBody>
              <a:bodyPr/>
              <a:lstStyle/>
              <a:p>
                <a:r>
                  <a:rPr lang="en-US">
                    <a:noFill/>
                  </a:rPr>
                  <a:t> </a:t>
                </a:r>
              </a:p>
            </p:txBody>
          </p:sp>
        </mc:Fallback>
      </mc:AlternateContent>
    </p:spTree>
    <p:extLst>
      <p:ext uri="{BB962C8B-B14F-4D97-AF65-F5344CB8AC3E}">
        <p14:creationId xmlns:p14="http://schemas.microsoft.com/office/powerpoint/2010/main" val="354116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42CEF9-F21F-0C41-A9BD-A4ED2BF389A6}"/>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5E242315-F5C2-23FF-94A2-C4C4597FEBBB}"/>
              </a:ext>
            </a:extLst>
          </p:cNvPr>
          <p:cNvSpPr>
            <a:spLocks noGrp="1"/>
          </p:cNvSpPr>
          <p:nvPr>
            <p:ph type="title"/>
          </p:nvPr>
        </p:nvSpPr>
        <p:spPr/>
        <p:txBody>
          <a:bodyPr/>
          <a:lstStyle/>
          <a:p>
            <a:r>
              <a:rPr lang="en-US" dirty="0"/>
              <a:t>Multifunctionality &amp; services</a:t>
            </a:r>
          </a:p>
        </p:txBody>
      </p:sp>
      <p:pic>
        <p:nvPicPr>
          <p:cNvPr id="4" name="Picture 3">
            <a:extLst>
              <a:ext uri="{FF2B5EF4-FFF2-40B4-BE49-F238E27FC236}">
                <a16:creationId xmlns:a16="http://schemas.microsoft.com/office/drawing/2014/main" id="{3F68D2CD-F12F-182C-35B8-EE5E0368D880}"/>
              </a:ext>
            </a:extLst>
          </p:cNvPr>
          <p:cNvPicPr>
            <a:picLocks noChangeAspect="1"/>
          </p:cNvPicPr>
          <p:nvPr/>
        </p:nvPicPr>
        <p:blipFill>
          <a:blip r:embed="rId2"/>
          <a:stretch>
            <a:fillRect/>
          </a:stretch>
        </p:blipFill>
        <p:spPr>
          <a:xfrm>
            <a:off x="5708468" y="1083324"/>
            <a:ext cx="5510758" cy="4375440"/>
          </a:xfrm>
          <a:prstGeom prst="rect">
            <a:avLst/>
          </a:prstGeom>
        </p:spPr>
      </p:pic>
    </p:spTree>
    <p:extLst>
      <p:ext uri="{BB962C8B-B14F-4D97-AF65-F5344CB8AC3E}">
        <p14:creationId xmlns:p14="http://schemas.microsoft.com/office/powerpoint/2010/main" val="1145983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D610A-7FD8-8B49-BD61-C401F2D4C75A}"/>
              </a:ext>
            </a:extLst>
          </p:cNvPr>
          <p:cNvSpPr>
            <a:spLocks noGrp="1"/>
          </p:cNvSpPr>
          <p:nvPr>
            <p:ph type="title"/>
          </p:nvPr>
        </p:nvSpPr>
        <p:spPr>
          <a:xfrm>
            <a:off x="955964" y="365125"/>
            <a:ext cx="5933209" cy="1692794"/>
          </a:xfrm>
        </p:spPr>
        <p:txBody>
          <a:bodyPr vert="horz" lIns="91440" tIns="45720" rIns="91440" bIns="45720" rtlCol="0" anchor="ctr">
            <a:normAutofit/>
          </a:bodyPr>
          <a:lstStyle/>
          <a:p>
            <a:r>
              <a:rPr lang="en-US" sz="4000" dirty="0"/>
              <a:t>Multifunctionality</a:t>
            </a:r>
          </a:p>
        </p:txBody>
      </p:sp>
      <p:sp>
        <p:nvSpPr>
          <p:cNvPr id="3" name="Text Placeholder 2">
            <a:extLst>
              <a:ext uri="{FF2B5EF4-FFF2-40B4-BE49-F238E27FC236}">
                <a16:creationId xmlns:a16="http://schemas.microsoft.com/office/drawing/2014/main" id="{6255F769-B3BE-B3AE-9897-92C7B2729781}"/>
              </a:ext>
            </a:extLst>
          </p:cNvPr>
          <p:cNvSpPr>
            <a:spLocks noGrp="1"/>
          </p:cNvSpPr>
          <p:nvPr>
            <p:ph type="body" idx="1"/>
          </p:nvPr>
        </p:nvSpPr>
        <p:spPr>
          <a:xfrm>
            <a:off x="785792" y="2057919"/>
            <a:ext cx="6671345" cy="3462228"/>
          </a:xfrm>
        </p:spPr>
        <p:txBody>
          <a:bodyPr vert="horz" lIns="91440" tIns="45720" rIns="91440" bIns="45720" rtlCol="0">
            <a:noAutofit/>
          </a:bodyPr>
          <a:lstStyle/>
          <a:p>
            <a:pPr marL="0" indent="0">
              <a:buNone/>
            </a:pPr>
            <a:r>
              <a:rPr lang="en-US" dirty="0">
                <a:latin typeface="+mn-lt"/>
                <a:cs typeface="+mn-cs"/>
              </a:rPr>
              <a:t>Analyzing these individual functions can be illuminating about the processes influencing functions we might care about (for example pollination) but often we think about ecosystem function as a multifaceted and complex aspect of ecosystems and we are able to analyze ecosystems more </a:t>
            </a:r>
            <a:r>
              <a:rPr lang="en-US" dirty="0" err="1">
                <a:latin typeface="+mn-lt"/>
                <a:cs typeface="+mn-cs"/>
              </a:rPr>
              <a:t>integratively</a:t>
            </a:r>
            <a:r>
              <a:rPr lang="en-US" dirty="0">
                <a:latin typeface="+mn-lt"/>
                <a:cs typeface="+mn-cs"/>
              </a:rPr>
              <a:t>, and when we do this, the importance of increasing biodiversity for ecosystem function becomes even more apparent. </a:t>
            </a:r>
          </a:p>
        </p:txBody>
      </p:sp>
      <p:pic>
        <p:nvPicPr>
          <p:cNvPr id="4" name="Picture 2" descr="Image result for seedling from nurse">
            <a:extLst>
              <a:ext uri="{FF2B5EF4-FFF2-40B4-BE49-F238E27FC236}">
                <a16:creationId xmlns:a16="http://schemas.microsoft.com/office/drawing/2014/main" id="{0D80B820-98F7-82AB-18AA-688AAC093D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33" r="26886"/>
          <a:stretch/>
        </p:blipFill>
        <p:spPr bwMode="auto">
          <a:xfrm>
            <a:off x="7457137" y="13"/>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178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 name="Part 3: multifunctionality"/>
          <p:cNvSpPr txBox="1">
            <a:spLocks noGrp="1"/>
          </p:cNvSpPr>
          <p:nvPr>
            <p:ph type="title"/>
          </p:nvPr>
        </p:nvSpPr>
        <p:spPr>
          <a:prstGeom prst="rect">
            <a:avLst/>
          </a:prstGeom>
        </p:spPr>
        <p:txBody>
          <a:bodyPr/>
          <a:lstStyle/>
          <a:p>
            <a:r>
              <a:rPr lang="en-US" dirty="0"/>
              <a:t>M</a:t>
            </a:r>
            <a:r>
              <a:rPr dirty="0"/>
              <a:t>ultifunctionality</a:t>
            </a:r>
          </a:p>
        </p:txBody>
      </p:sp>
      <p:sp>
        <p:nvSpPr>
          <p:cNvPr id="2" name="Content Placeholder 1">
            <a:extLst>
              <a:ext uri="{FF2B5EF4-FFF2-40B4-BE49-F238E27FC236}">
                <a16:creationId xmlns:a16="http://schemas.microsoft.com/office/drawing/2014/main" id="{31378A09-527F-92F8-4B5F-003D7168F93E}"/>
              </a:ext>
            </a:extLst>
          </p:cNvPr>
          <p:cNvSpPr>
            <a:spLocks noGrp="1"/>
          </p:cNvSpPr>
          <p:nvPr>
            <p:ph idx="1"/>
          </p:nvPr>
        </p:nvSpPr>
        <p:spPr/>
        <p:txBody>
          <a:bodyPr/>
          <a:lstStyle/>
          <a:p>
            <a:endParaRPr lang="en-US"/>
          </a:p>
        </p:txBody>
      </p:sp>
      <p:pic>
        <p:nvPicPr>
          <p:cNvPr id="1251" name="Fig3.pdf" descr="Fig3.pdf"/>
          <p:cNvPicPr>
            <a:picLocks noChangeAspect="1"/>
          </p:cNvPicPr>
          <p:nvPr/>
        </p:nvPicPr>
        <p:blipFill>
          <a:blip r:embed="rId2"/>
          <a:stretch>
            <a:fillRect/>
          </a:stretch>
        </p:blipFill>
        <p:spPr>
          <a:xfrm>
            <a:off x="6333829" y="1825625"/>
            <a:ext cx="5254703" cy="5184641"/>
          </a:xfrm>
          <a:prstGeom prst="rect">
            <a:avLst/>
          </a:prstGeom>
          <a:ln w="12700">
            <a:miter lim="400000"/>
          </a:ln>
        </p:spPr>
      </p:pic>
      <p:pic>
        <p:nvPicPr>
          <p:cNvPr id="3" name="Picture 2">
            <a:extLst>
              <a:ext uri="{FF2B5EF4-FFF2-40B4-BE49-F238E27FC236}">
                <a16:creationId xmlns:a16="http://schemas.microsoft.com/office/drawing/2014/main" id="{B7F42266-FA03-0D0E-34DE-DE580C08E7CE}"/>
              </a:ext>
            </a:extLst>
          </p:cNvPr>
          <p:cNvPicPr>
            <a:picLocks noChangeAspect="1"/>
          </p:cNvPicPr>
          <p:nvPr/>
        </p:nvPicPr>
        <p:blipFill>
          <a:blip r:embed="rId3"/>
          <a:stretch>
            <a:fillRect/>
          </a:stretch>
        </p:blipFill>
        <p:spPr>
          <a:xfrm>
            <a:off x="720832" y="1825625"/>
            <a:ext cx="5510758" cy="43754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Estimating diversity-function relationships"/>
          <p:cNvSpPr txBox="1">
            <a:spLocks noGrp="1"/>
          </p:cNvSpPr>
          <p:nvPr>
            <p:ph type="title"/>
          </p:nvPr>
        </p:nvSpPr>
        <p:spPr>
          <a:prstGeom prst="rect">
            <a:avLst/>
          </a:prstGeom>
        </p:spPr>
        <p:txBody>
          <a:bodyPr/>
          <a:lstStyle>
            <a:lvl1pPr>
              <a:defRPr sz="3600"/>
            </a:lvl1pPr>
          </a:lstStyle>
          <a:p>
            <a:r>
              <a:t>Estimating diversity-function relationships</a:t>
            </a:r>
          </a:p>
        </p:txBody>
      </p:sp>
      <p:sp>
        <p:nvSpPr>
          <p:cNvPr id="2" name="Content Placeholder 1">
            <a:extLst>
              <a:ext uri="{FF2B5EF4-FFF2-40B4-BE49-F238E27FC236}">
                <a16:creationId xmlns:a16="http://schemas.microsoft.com/office/drawing/2014/main" id="{70C4562D-A659-C5BB-8924-F76B70CD2E91}"/>
              </a:ext>
            </a:extLst>
          </p:cNvPr>
          <p:cNvSpPr>
            <a:spLocks noGrp="1"/>
          </p:cNvSpPr>
          <p:nvPr>
            <p:ph idx="1"/>
          </p:nvPr>
        </p:nvSpPr>
        <p:spPr/>
        <p:txBody>
          <a:bodyPr/>
          <a:lstStyle/>
          <a:p>
            <a:endParaRPr lang="en-US"/>
          </a:p>
        </p:txBody>
      </p:sp>
      <p:pic>
        <p:nvPicPr>
          <p:cNvPr id="1254" name="Screenshot 2015-07-23 16.06.04.png" descr="Screenshot 2015-07-23 16.06.04.png"/>
          <p:cNvPicPr>
            <a:picLocks noChangeAspect="1"/>
          </p:cNvPicPr>
          <p:nvPr/>
        </p:nvPicPr>
        <p:blipFill>
          <a:blip r:embed="rId2"/>
          <a:stretch>
            <a:fillRect/>
          </a:stretch>
        </p:blipFill>
        <p:spPr>
          <a:xfrm>
            <a:off x="4150724" y="1253068"/>
            <a:ext cx="6441077" cy="2100763"/>
          </a:xfrm>
          <a:prstGeom prst="rect">
            <a:avLst/>
          </a:prstGeom>
          <a:ln w="12700">
            <a:miter lim="400000"/>
          </a:ln>
        </p:spPr>
      </p:pic>
      <p:sp>
        <p:nvSpPr>
          <p:cNvPr id="1255" name="Line"/>
          <p:cNvSpPr/>
          <p:nvPr/>
        </p:nvSpPr>
        <p:spPr>
          <a:xfrm flipH="1">
            <a:off x="6223000" y="3462866"/>
            <a:ext cx="897468" cy="1236134"/>
          </a:xfrm>
          <a:prstGeom prst="line">
            <a:avLst/>
          </a:prstGeom>
          <a:ln w="25400">
            <a:solidFill>
              <a:schemeClr val="accent1"/>
            </a:solidFill>
            <a:tailEnd type="triangle"/>
          </a:ln>
          <a:effectLst>
            <a:outerShdw blurRad="38100" dist="20000" dir="5400000" rotWithShape="0">
              <a:srgbClr val="000000">
                <a:alpha val="38000"/>
              </a:srgbClr>
            </a:outerShdw>
          </a:effectLst>
        </p:spPr>
        <p:txBody>
          <a:bodyPr lIns="45719" rIns="45719"/>
          <a:lstStyle/>
          <a:p>
            <a:endParaRPr/>
          </a:p>
        </p:txBody>
      </p:sp>
      <p:sp>
        <p:nvSpPr>
          <p:cNvPr id="1256" name="Line"/>
          <p:cNvSpPr/>
          <p:nvPr/>
        </p:nvSpPr>
        <p:spPr>
          <a:xfrm>
            <a:off x="7120468" y="3462867"/>
            <a:ext cx="880533" cy="1236135"/>
          </a:xfrm>
          <a:prstGeom prst="line">
            <a:avLst/>
          </a:prstGeom>
          <a:ln w="25400">
            <a:solidFill>
              <a:schemeClr val="accent1"/>
            </a:solidFill>
            <a:tailEnd type="triangle"/>
          </a:ln>
          <a:effectLst>
            <a:outerShdw blurRad="38100" dist="20000" dir="5400000" rotWithShape="0">
              <a:srgbClr val="000000">
                <a:alpha val="38000"/>
              </a:srgbClr>
            </a:outerShdw>
          </a:effectLst>
        </p:spPr>
        <p:txBody>
          <a:bodyPr lIns="45719" rIns="45719"/>
          <a:lstStyle/>
          <a:p>
            <a:endParaRPr/>
          </a:p>
        </p:txBody>
      </p:sp>
      <p:sp>
        <p:nvSpPr>
          <p:cNvPr id="1257" name="Average all functions"/>
          <p:cNvSpPr txBox="1"/>
          <p:nvPr/>
        </p:nvSpPr>
        <p:spPr>
          <a:xfrm>
            <a:off x="5105400" y="4859866"/>
            <a:ext cx="2108200" cy="338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a:lvl1pPr>
          </a:lstStyle>
          <a:p>
            <a:r>
              <a:t>Average all functions</a:t>
            </a:r>
          </a:p>
        </p:txBody>
      </p:sp>
      <p:sp>
        <p:nvSpPr>
          <p:cNvPr id="1258" name="Number of functions &gt; threshold"/>
          <p:cNvSpPr txBox="1"/>
          <p:nvPr/>
        </p:nvSpPr>
        <p:spPr>
          <a:xfrm>
            <a:off x="7365998" y="4859754"/>
            <a:ext cx="3115734" cy="338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a:lvl1pPr>
          </a:lstStyle>
          <a:p>
            <a:r>
              <a:t>Number of functions &gt; threshold</a:t>
            </a:r>
          </a:p>
        </p:txBody>
      </p:sp>
      <p:pic>
        <p:nvPicPr>
          <p:cNvPr id="1259" name="Screenshot 2015-07-22 19.58.58.png" descr="Screenshot 2015-07-22 19.58.58.png"/>
          <p:cNvPicPr>
            <a:picLocks noChangeAspect="1"/>
          </p:cNvPicPr>
          <p:nvPr/>
        </p:nvPicPr>
        <p:blipFill>
          <a:blip r:embed="rId3"/>
          <a:stretch>
            <a:fillRect/>
          </a:stretch>
        </p:blipFill>
        <p:spPr>
          <a:xfrm>
            <a:off x="2281010" y="6442775"/>
            <a:ext cx="1403351" cy="195493"/>
          </a:xfrm>
          <a:prstGeom prst="rect">
            <a:avLst/>
          </a:prstGeom>
          <a:ln w="12700">
            <a:miter lim="400000"/>
          </a:ln>
        </p:spPr>
      </p:pic>
      <p:pic>
        <p:nvPicPr>
          <p:cNvPr id="1260" name="Screenshot 2015-07-23 10.01.50.png" descr="Screenshot 2015-07-23 10.01.50.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59467" y="4761933"/>
            <a:ext cx="278407" cy="1424517"/>
          </a:xfrm>
          <a:prstGeom prst="rect">
            <a:avLst/>
          </a:prstGeom>
          <a:ln w="12700">
            <a:miter lim="400000"/>
          </a:ln>
        </p:spPr>
      </p:pic>
      <p:pic>
        <p:nvPicPr>
          <p:cNvPr id="1261" name="Screenshot 2015-07-23 13.34.54.png" descr="Screenshot 2015-07-23 13.34.54.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37874" y="4761932"/>
            <a:ext cx="2820412" cy="1689032"/>
          </a:xfrm>
          <a:prstGeom prst="rect">
            <a:avLst/>
          </a:prstGeom>
          <a:ln w="12700">
            <a:miter lim="400000"/>
          </a:ln>
        </p:spPr>
      </p:pic>
      <p:sp>
        <p:nvSpPr>
          <p:cNvPr id="1262" name="Single functions"/>
          <p:cNvSpPr txBox="1"/>
          <p:nvPr/>
        </p:nvSpPr>
        <p:spPr>
          <a:xfrm>
            <a:off x="2641615" y="4390600"/>
            <a:ext cx="1572962"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Single functions</a:t>
            </a:r>
          </a:p>
        </p:txBody>
      </p:sp>
      <p:pic>
        <p:nvPicPr>
          <p:cNvPr id="1263" name="Screenshot 2015-07-23 10.02.18.png" descr="Screenshot 2015-07-23 10.02.18.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05548" y="6414371"/>
            <a:ext cx="474134" cy="223897"/>
          </a:xfrm>
          <a:prstGeom prst="rect">
            <a:avLst/>
          </a:prstGeom>
          <a:ln w="12700">
            <a:miter lim="400000"/>
          </a:ln>
        </p:spPr>
      </p:pic>
      <p:sp>
        <p:nvSpPr>
          <p:cNvPr id="1264" name="&amp;"/>
          <p:cNvSpPr txBox="1"/>
          <p:nvPr/>
        </p:nvSpPr>
        <p:spPr>
          <a:xfrm>
            <a:off x="3637897" y="6311269"/>
            <a:ext cx="249425"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595959"/>
                </a:solidFill>
              </a:defRPr>
            </a:lvl1pPr>
          </a:lstStyle>
          <a:p>
            <a:r>
              <a:t>&amp;</a:t>
            </a:r>
          </a:p>
        </p:txBody>
      </p:sp>
      <p:sp>
        <p:nvSpPr>
          <p:cNvPr id="1265" name="Functions:…"/>
          <p:cNvSpPr txBox="1"/>
          <p:nvPr/>
        </p:nvSpPr>
        <p:spPr>
          <a:xfrm>
            <a:off x="1659465" y="1150938"/>
            <a:ext cx="3090336" cy="31393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b="1"/>
            </a:pPr>
            <a:r>
              <a:t>Functions:</a:t>
            </a:r>
          </a:p>
          <a:p>
            <a:pPr marL="342900" indent="-342900">
              <a:buSzPct val="100000"/>
              <a:buAutoNum type="arabicPeriod"/>
            </a:pPr>
            <a:r>
              <a:t>Biomass</a:t>
            </a:r>
          </a:p>
          <a:p>
            <a:pPr marL="342900" indent="-342900">
              <a:buSzPct val="100000"/>
              <a:buAutoNum type="arabicPeriod"/>
            </a:pPr>
            <a:r>
              <a:t>Damage reduction</a:t>
            </a:r>
          </a:p>
          <a:p>
            <a:pPr marL="342900" indent="-342900">
              <a:buSzPct val="100000"/>
              <a:buAutoNum type="arabicPeriod"/>
            </a:pPr>
            <a:r>
              <a:t>Decomposition</a:t>
            </a:r>
          </a:p>
          <a:p>
            <a:pPr marL="342900" indent="-342900">
              <a:buSzPct val="100000"/>
              <a:buAutoNum type="arabicPeriod"/>
            </a:pPr>
            <a:r>
              <a:t>Flower production</a:t>
            </a:r>
          </a:p>
          <a:p>
            <a:pPr marL="342900" indent="-342900">
              <a:buSzPct val="100000"/>
              <a:buAutoNum type="arabicPeriod"/>
            </a:pPr>
            <a:r>
              <a:t>Structural complexity</a:t>
            </a:r>
          </a:p>
          <a:p>
            <a:pPr marL="342900" indent="-342900">
              <a:buSzPct val="100000"/>
              <a:buAutoNum type="arabicPeriod"/>
            </a:pPr>
            <a:r>
              <a:t>Litter</a:t>
            </a:r>
          </a:p>
          <a:p>
            <a:pPr marL="342900" indent="-342900">
              <a:buSzPct val="100000"/>
              <a:buAutoNum type="arabicPeriod"/>
            </a:pPr>
            <a:r>
              <a:t>Pollinator visitation</a:t>
            </a:r>
          </a:p>
          <a:p>
            <a:pPr marL="342900" indent="-342900">
              <a:buSzPct val="100000"/>
              <a:buAutoNum type="arabicPeriod"/>
            </a:pPr>
            <a:r>
              <a:t>Soil nitrogen</a:t>
            </a:r>
          </a:p>
          <a:p>
            <a:pPr marL="342900" indent="-342900">
              <a:buSzPct val="100000"/>
              <a:buAutoNum type="arabicPeriod"/>
            </a:pPr>
            <a:r>
              <a:t>Arthropod abundance</a:t>
            </a:r>
          </a:p>
          <a:p>
            <a:pPr marL="342900" indent="-342900">
              <a:buSzPct val="100000"/>
              <a:buAutoNum type="arabicPeriod"/>
            </a:pPr>
            <a:r>
              <a:t>Arthropod richness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7" name="Multifunction"/>
          <p:cNvSpPr txBox="1">
            <a:spLocks noGrp="1"/>
          </p:cNvSpPr>
          <p:nvPr>
            <p:ph type="title"/>
          </p:nvPr>
        </p:nvSpPr>
        <p:spPr>
          <a:prstGeom prst="rect">
            <a:avLst/>
          </a:prstGeom>
        </p:spPr>
        <p:txBody>
          <a:bodyPr/>
          <a:lstStyle/>
          <a:p>
            <a:r>
              <a:t>Multifunction</a:t>
            </a:r>
          </a:p>
        </p:txBody>
      </p:sp>
      <p:sp>
        <p:nvSpPr>
          <p:cNvPr id="2" name="Content Placeholder 1">
            <a:extLst>
              <a:ext uri="{FF2B5EF4-FFF2-40B4-BE49-F238E27FC236}">
                <a16:creationId xmlns:a16="http://schemas.microsoft.com/office/drawing/2014/main" id="{F0471ECC-C4C8-648B-1489-B9C6CDE66134}"/>
              </a:ext>
            </a:extLst>
          </p:cNvPr>
          <p:cNvSpPr>
            <a:spLocks noGrp="1"/>
          </p:cNvSpPr>
          <p:nvPr>
            <p:ph idx="1"/>
          </p:nvPr>
        </p:nvSpPr>
        <p:spPr/>
        <p:txBody>
          <a:bodyPr/>
          <a:lstStyle/>
          <a:p>
            <a:endParaRPr lang="en-US"/>
          </a:p>
        </p:txBody>
      </p:sp>
      <p:sp>
        <p:nvSpPr>
          <p:cNvPr id="1268" name="PD"/>
          <p:cNvSpPr txBox="1"/>
          <p:nvPr/>
        </p:nvSpPr>
        <p:spPr>
          <a:xfrm>
            <a:off x="8038403" y="2497150"/>
            <a:ext cx="538168" cy="369332"/>
          </a:xfrm>
          <a:prstGeom prst="rect">
            <a:avLst/>
          </a:prstGeom>
          <a:ln w="28575">
            <a:solidFill>
              <a:srgbClr val="6BB88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PD</a:t>
            </a:r>
          </a:p>
        </p:txBody>
      </p:sp>
      <p:sp>
        <p:nvSpPr>
          <p:cNvPr id="1269" name="Species Richness"/>
          <p:cNvSpPr txBox="1"/>
          <p:nvPr/>
        </p:nvSpPr>
        <p:spPr>
          <a:xfrm>
            <a:off x="3378781" y="2545834"/>
            <a:ext cx="1744134" cy="369332"/>
          </a:xfrm>
          <a:prstGeom prst="rect">
            <a:avLst/>
          </a:prstGeom>
          <a:ln w="28575">
            <a:solidFill>
              <a:srgbClr val="DB8646"/>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rPr dirty="0"/>
              <a:t>Species Richness</a:t>
            </a:r>
          </a:p>
        </p:txBody>
      </p:sp>
      <p:sp>
        <p:nvSpPr>
          <p:cNvPr id="1270" name="Averaging"/>
          <p:cNvSpPr txBox="1"/>
          <p:nvPr/>
        </p:nvSpPr>
        <p:spPr>
          <a:xfrm>
            <a:off x="5486402" y="1417638"/>
            <a:ext cx="1684867" cy="396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b="1"/>
            </a:lvl1pPr>
          </a:lstStyle>
          <a:p>
            <a:r>
              <a:t>Averaging</a:t>
            </a:r>
          </a:p>
        </p:txBody>
      </p:sp>
      <p:pic>
        <p:nvPicPr>
          <p:cNvPr id="1271" name="Fig5.pdf" descr="Fig5.pdf"/>
          <p:cNvPicPr>
            <a:picLocks noChangeAspect="1"/>
          </p:cNvPicPr>
          <p:nvPr/>
        </p:nvPicPr>
        <p:blipFill>
          <a:blip r:embed="rId2"/>
          <a:stretch>
            <a:fillRect/>
          </a:stretch>
        </p:blipFill>
        <p:spPr>
          <a:xfrm>
            <a:off x="1758264" y="2730500"/>
            <a:ext cx="8610601" cy="4127500"/>
          </a:xfrm>
          <a:prstGeom prst="rect">
            <a:avLst/>
          </a:prstGeom>
          <a:ln w="12700">
            <a:miter lim="400000"/>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 name="Multifunction"/>
          <p:cNvSpPr txBox="1">
            <a:spLocks noGrp="1"/>
          </p:cNvSpPr>
          <p:nvPr>
            <p:ph type="title"/>
          </p:nvPr>
        </p:nvSpPr>
        <p:spPr>
          <a:prstGeom prst="rect">
            <a:avLst/>
          </a:prstGeom>
        </p:spPr>
        <p:txBody>
          <a:bodyPr/>
          <a:lstStyle/>
          <a:p>
            <a:r>
              <a:t>Multifunction</a:t>
            </a:r>
          </a:p>
        </p:txBody>
      </p:sp>
      <p:sp>
        <p:nvSpPr>
          <p:cNvPr id="2" name="Content Placeholder 1">
            <a:extLst>
              <a:ext uri="{FF2B5EF4-FFF2-40B4-BE49-F238E27FC236}">
                <a16:creationId xmlns:a16="http://schemas.microsoft.com/office/drawing/2014/main" id="{B2DC9A80-65B3-0CDD-A53B-CCD8E7B03932}"/>
              </a:ext>
            </a:extLst>
          </p:cNvPr>
          <p:cNvSpPr>
            <a:spLocks noGrp="1"/>
          </p:cNvSpPr>
          <p:nvPr>
            <p:ph idx="1"/>
          </p:nvPr>
        </p:nvSpPr>
        <p:spPr/>
        <p:txBody>
          <a:bodyPr/>
          <a:lstStyle/>
          <a:p>
            <a:endParaRPr lang="en-US"/>
          </a:p>
        </p:txBody>
      </p:sp>
      <p:sp>
        <p:nvSpPr>
          <p:cNvPr id="1274" name="Species Richness"/>
          <p:cNvSpPr txBox="1"/>
          <p:nvPr/>
        </p:nvSpPr>
        <p:spPr>
          <a:xfrm>
            <a:off x="5350933" y="1954302"/>
            <a:ext cx="1744134" cy="369332"/>
          </a:xfrm>
          <a:prstGeom prst="rect">
            <a:avLst/>
          </a:prstGeom>
          <a:ln w="28575">
            <a:solidFill>
              <a:srgbClr val="DB8646"/>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Species Richness</a:t>
            </a:r>
          </a:p>
        </p:txBody>
      </p:sp>
      <p:sp>
        <p:nvSpPr>
          <p:cNvPr id="1275" name="Thresholds"/>
          <p:cNvSpPr txBox="1"/>
          <p:nvPr/>
        </p:nvSpPr>
        <p:spPr>
          <a:xfrm>
            <a:off x="5486402" y="1417638"/>
            <a:ext cx="1684867" cy="396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b="1"/>
            </a:lvl1pPr>
          </a:lstStyle>
          <a:p>
            <a:r>
              <a:t>Thresholds</a:t>
            </a:r>
          </a:p>
        </p:txBody>
      </p:sp>
      <p:pic>
        <p:nvPicPr>
          <p:cNvPr id="1276" name="New_all_thresh_rich.pdf" descr="New_all_thresh_rich.pdf"/>
          <p:cNvPicPr>
            <a:picLocks noChangeAspect="1"/>
          </p:cNvPicPr>
          <p:nvPr/>
        </p:nvPicPr>
        <p:blipFill>
          <a:blip r:embed="rId2"/>
          <a:stretch>
            <a:fillRect/>
          </a:stretch>
        </p:blipFill>
        <p:spPr>
          <a:xfrm>
            <a:off x="1659630" y="2690704"/>
            <a:ext cx="8864601" cy="3594101"/>
          </a:xfrm>
          <a:prstGeom prst="rect">
            <a:avLst/>
          </a:prstGeom>
          <a:ln w="12700">
            <a:miter lim="400000"/>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F9F4267-71AE-666F-70BE-82269E0696CC}"/>
              </a:ext>
            </a:extLst>
          </p:cNvPr>
          <p:cNvSpPr>
            <a:spLocks noGrp="1"/>
          </p:cNvSpPr>
          <p:nvPr>
            <p:ph idx="1"/>
          </p:nvPr>
        </p:nvSpPr>
        <p:spPr/>
        <p:txBody>
          <a:bodyPr/>
          <a:lstStyle/>
          <a:p>
            <a:endParaRPr lang="en-US"/>
          </a:p>
        </p:txBody>
      </p:sp>
      <p:sp>
        <p:nvSpPr>
          <p:cNvPr id="1280" name="Measured 7 functions. Each function varied from year to year in the number of species required to maximize it."/>
          <p:cNvSpPr txBox="1"/>
          <p:nvPr/>
        </p:nvSpPr>
        <p:spPr>
          <a:xfrm>
            <a:off x="166255" y="3429000"/>
            <a:ext cx="3345873" cy="2677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r>
              <a:rPr sz="2800" dirty="0">
                <a:solidFill>
                  <a:schemeClr val="bg1"/>
                </a:solidFill>
              </a:rPr>
              <a:t>Measured 7 functions. Each function varied from year to year in the number of species required to maximize it. </a:t>
            </a:r>
          </a:p>
        </p:txBody>
      </p:sp>
      <p:pic>
        <p:nvPicPr>
          <p:cNvPr id="1281" name="Screen Shot 2012-09-04 at 2.20.07 AM.png" descr="Screen Shot 2012-09-04 at 2.20.07 AM.png"/>
          <p:cNvPicPr>
            <a:picLocks noChangeAspect="1"/>
          </p:cNvPicPr>
          <p:nvPr/>
        </p:nvPicPr>
        <p:blipFill>
          <a:blip r:embed="rId2"/>
          <a:stretch>
            <a:fillRect/>
          </a:stretch>
        </p:blipFill>
        <p:spPr>
          <a:xfrm>
            <a:off x="4640117" y="3077208"/>
            <a:ext cx="5882409" cy="3642260"/>
          </a:xfrm>
          <a:prstGeom prst="rect">
            <a:avLst/>
          </a:prstGeom>
          <a:ln w="38100">
            <a:solidFill>
              <a:srgbClr val="6EA494"/>
            </a:solidFill>
            <a:miter lim="400000"/>
          </a:ln>
        </p:spPr>
      </p:pic>
      <p:pic>
        <p:nvPicPr>
          <p:cNvPr id="7" name="Screen Shot 2012-09-04 at 2.17.23 AM.png" descr="Screen Shot 2012-09-04 at 2.17.23 AM.png">
            <a:extLst>
              <a:ext uri="{FF2B5EF4-FFF2-40B4-BE49-F238E27FC236}">
                <a16:creationId xmlns:a16="http://schemas.microsoft.com/office/drawing/2014/main" id="{82EF831E-B328-5526-A03F-7D283BE9B290}"/>
              </a:ext>
            </a:extLst>
          </p:cNvPr>
          <p:cNvPicPr>
            <a:picLocks noChangeAspect="1"/>
          </p:cNvPicPr>
          <p:nvPr/>
        </p:nvPicPr>
        <p:blipFill>
          <a:blip r:embed="rId3"/>
          <a:stretch>
            <a:fillRect/>
          </a:stretch>
        </p:blipFill>
        <p:spPr>
          <a:xfrm>
            <a:off x="1338476" y="221784"/>
            <a:ext cx="7098942" cy="2292368"/>
          </a:xfrm>
          <a:prstGeom prst="rect">
            <a:avLst/>
          </a:prstGeom>
          <a:ln w="38100">
            <a:solidFill>
              <a:srgbClr val="6EA494"/>
            </a:solidFill>
            <a:miter lim="400000"/>
          </a:ln>
        </p:spPr>
      </p:pic>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2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 grpId="0" animBg="1" advAuto="0"/>
      <p:bldP spid="1281"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5" name="Screen Shot 2012-09-04 at 2.17.35 AM.png" descr="Screen Shot 2012-09-04 at 2.17.35 AM.png"/>
          <p:cNvPicPr>
            <a:picLocks noChangeAspect="1"/>
          </p:cNvPicPr>
          <p:nvPr/>
        </p:nvPicPr>
        <p:blipFill>
          <a:blip r:embed="rId2"/>
          <a:stretch>
            <a:fillRect/>
          </a:stretch>
        </p:blipFill>
        <p:spPr>
          <a:xfrm>
            <a:off x="8986982" y="0"/>
            <a:ext cx="3111500" cy="6858000"/>
          </a:xfrm>
          <a:prstGeom prst="rect">
            <a:avLst/>
          </a:prstGeom>
          <a:ln w="12700">
            <a:miter lim="400000"/>
          </a:ln>
        </p:spPr>
      </p:pic>
      <p:sp>
        <p:nvSpPr>
          <p:cNvPr id="1286" name="They then asked: how many species are required a threshold (T) for each function (30, 40, 50%).…"/>
          <p:cNvSpPr txBox="1"/>
          <p:nvPr/>
        </p:nvSpPr>
        <p:spPr>
          <a:xfrm>
            <a:off x="3743841" y="2514152"/>
            <a:ext cx="5597585" cy="4154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r>
              <a:rPr sz="2400" dirty="0"/>
              <a:t>They then asked: how many species are required a threshold (T) for each function (30, 40, 50%).  </a:t>
            </a:r>
          </a:p>
          <a:p>
            <a:endParaRPr sz="2400" dirty="0"/>
          </a:p>
          <a:p>
            <a:r>
              <a:rPr sz="2400" dirty="0"/>
              <a:t>The richness of any plot exceeding the threshold was enumerated, and used to find min. richness. </a:t>
            </a:r>
          </a:p>
          <a:p>
            <a:endParaRPr sz="2400" dirty="0"/>
          </a:p>
          <a:p>
            <a:r>
              <a:rPr sz="2400" dirty="0"/>
              <a:t>This method was also used for multiple functions; i.e., plots meeting 30% of all functions, etc.</a:t>
            </a:r>
          </a:p>
        </p:txBody>
      </p:sp>
      <p:pic>
        <p:nvPicPr>
          <p:cNvPr id="3" name="Screen Shot 2012-09-04 at 2.17.23 AM.png" descr="Screen Shot 2012-09-04 at 2.17.23 AM.png">
            <a:extLst>
              <a:ext uri="{FF2B5EF4-FFF2-40B4-BE49-F238E27FC236}">
                <a16:creationId xmlns:a16="http://schemas.microsoft.com/office/drawing/2014/main" id="{DC911A53-40C7-1259-1346-89E07CB533D0}"/>
              </a:ext>
            </a:extLst>
          </p:cNvPr>
          <p:cNvPicPr>
            <a:picLocks noChangeAspect="1"/>
          </p:cNvPicPr>
          <p:nvPr/>
        </p:nvPicPr>
        <p:blipFill>
          <a:blip r:embed="rId3"/>
          <a:stretch>
            <a:fillRect/>
          </a:stretch>
        </p:blipFill>
        <p:spPr>
          <a:xfrm>
            <a:off x="1338476" y="221784"/>
            <a:ext cx="7098942" cy="2292368"/>
          </a:xfrm>
          <a:prstGeom prst="rect">
            <a:avLst/>
          </a:prstGeom>
          <a:ln w="38100">
            <a:solidFill>
              <a:srgbClr val="6EA494"/>
            </a:solidFill>
            <a:miter lim="400000"/>
          </a:ln>
        </p:spPr>
      </p:pic>
      <p:sp>
        <p:nvSpPr>
          <p:cNvPr id="4" name="Measured 7 functions. Each function varied from year to year in the number of species required to maximize it.">
            <a:extLst>
              <a:ext uri="{FF2B5EF4-FFF2-40B4-BE49-F238E27FC236}">
                <a16:creationId xmlns:a16="http://schemas.microsoft.com/office/drawing/2014/main" id="{E36CF9A4-3C93-4281-5136-370504700AAA}"/>
              </a:ext>
            </a:extLst>
          </p:cNvPr>
          <p:cNvSpPr txBox="1"/>
          <p:nvPr/>
        </p:nvSpPr>
        <p:spPr>
          <a:xfrm>
            <a:off x="166255" y="3429000"/>
            <a:ext cx="3345873" cy="2677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r>
              <a:rPr sz="2800" dirty="0">
                <a:solidFill>
                  <a:schemeClr val="bg1"/>
                </a:solidFill>
              </a:rPr>
              <a:t>Measured 7 functions. Each function varied from year to year in the number of species required to maximize it. </a:t>
            </a: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5" grpId="0" animBg="1" advAuto="0"/>
      <p:bldP spid="4" grpId="0"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72D6126-B6D4-A6D2-0AC9-71407DA551D9}"/>
              </a:ext>
            </a:extLst>
          </p:cNvPr>
          <p:cNvSpPr>
            <a:spLocks noGrp="1"/>
          </p:cNvSpPr>
          <p:nvPr>
            <p:ph idx="1"/>
          </p:nvPr>
        </p:nvSpPr>
        <p:spPr>
          <a:xfrm>
            <a:off x="5565312" y="2961628"/>
            <a:ext cx="6293314" cy="3835763"/>
          </a:xfrm>
        </p:spPr>
        <p:txBody>
          <a:bodyPr/>
          <a:lstStyle/>
          <a:p>
            <a:r>
              <a:rPr lang="en-US" dirty="0"/>
              <a:t>They looked at detectable effects of species on different ecosystem functions across the BIODEPTH (Europe) sites.</a:t>
            </a:r>
          </a:p>
          <a:p>
            <a:r>
              <a:rPr lang="en-US" dirty="0"/>
              <a:t>They estimated the minimum number of species required to support these functions</a:t>
            </a:r>
          </a:p>
        </p:txBody>
      </p:sp>
      <p:sp>
        <p:nvSpPr>
          <p:cNvPr id="5" name="Title 4">
            <a:extLst>
              <a:ext uri="{FF2B5EF4-FFF2-40B4-BE49-F238E27FC236}">
                <a16:creationId xmlns:a16="http://schemas.microsoft.com/office/drawing/2014/main" id="{D06EB9EF-A721-68BD-2DEA-FA31A52689DD}"/>
              </a:ext>
            </a:extLst>
          </p:cNvPr>
          <p:cNvSpPr>
            <a:spLocks noGrp="1"/>
          </p:cNvSpPr>
          <p:nvPr>
            <p:ph type="title"/>
          </p:nvPr>
        </p:nvSpPr>
        <p:spPr/>
        <p:txBody>
          <a:bodyPr/>
          <a:lstStyle/>
          <a:p>
            <a:r>
              <a:rPr lang="en-US" dirty="0"/>
              <a:t>Multifunctionality</a:t>
            </a:r>
          </a:p>
        </p:txBody>
      </p:sp>
      <p:pic>
        <p:nvPicPr>
          <p:cNvPr id="4" name="Picture 3">
            <a:extLst>
              <a:ext uri="{FF2B5EF4-FFF2-40B4-BE49-F238E27FC236}">
                <a16:creationId xmlns:a16="http://schemas.microsoft.com/office/drawing/2014/main" id="{FF89C8CD-0436-863F-05CD-503191ADD02B}"/>
              </a:ext>
            </a:extLst>
          </p:cNvPr>
          <p:cNvPicPr>
            <a:picLocks noChangeAspect="1"/>
          </p:cNvPicPr>
          <p:nvPr/>
        </p:nvPicPr>
        <p:blipFill>
          <a:blip r:embed="rId2"/>
          <a:stretch>
            <a:fillRect/>
          </a:stretch>
        </p:blipFill>
        <p:spPr>
          <a:xfrm>
            <a:off x="5102690" y="277093"/>
            <a:ext cx="6755936" cy="2050472"/>
          </a:xfrm>
          <a:prstGeom prst="rect">
            <a:avLst/>
          </a:prstGeom>
          <a:ln w="38100">
            <a:solidFill>
              <a:srgbClr val="445F51"/>
            </a:solidFill>
          </a:ln>
        </p:spPr>
      </p:pic>
    </p:spTree>
    <p:extLst>
      <p:ext uri="{BB962C8B-B14F-4D97-AF65-F5344CB8AC3E}">
        <p14:creationId xmlns:p14="http://schemas.microsoft.com/office/powerpoint/2010/main" val="30346123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06EB9EF-A721-68BD-2DEA-FA31A52689DD}"/>
              </a:ext>
            </a:extLst>
          </p:cNvPr>
          <p:cNvSpPr>
            <a:spLocks noGrp="1"/>
          </p:cNvSpPr>
          <p:nvPr>
            <p:ph type="title"/>
          </p:nvPr>
        </p:nvSpPr>
        <p:spPr/>
        <p:txBody>
          <a:bodyPr/>
          <a:lstStyle/>
          <a:p>
            <a:r>
              <a:rPr lang="en-US" dirty="0"/>
              <a:t>Multifunctionality</a:t>
            </a:r>
          </a:p>
        </p:txBody>
      </p:sp>
      <p:pic>
        <p:nvPicPr>
          <p:cNvPr id="4" name="Picture 3">
            <a:extLst>
              <a:ext uri="{FF2B5EF4-FFF2-40B4-BE49-F238E27FC236}">
                <a16:creationId xmlns:a16="http://schemas.microsoft.com/office/drawing/2014/main" id="{FF89C8CD-0436-863F-05CD-503191ADD02B}"/>
              </a:ext>
            </a:extLst>
          </p:cNvPr>
          <p:cNvPicPr>
            <a:picLocks noChangeAspect="1"/>
          </p:cNvPicPr>
          <p:nvPr/>
        </p:nvPicPr>
        <p:blipFill>
          <a:blip r:embed="rId2"/>
          <a:stretch>
            <a:fillRect/>
          </a:stretch>
        </p:blipFill>
        <p:spPr>
          <a:xfrm>
            <a:off x="322119" y="225139"/>
            <a:ext cx="5094144" cy="1546107"/>
          </a:xfrm>
          <a:prstGeom prst="rect">
            <a:avLst/>
          </a:prstGeom>
          <a:ln w="38100">
            <a:solidFill>
              <a:srgbClr val="445F51"/>
            </a:solidFill>
          </a:ln>
        </p:spPr>
      </p:pic>
      <p:pic>
        <p:nvPicPr>
          <p:cNvPr id="2" name="Picture 1">
            <a:extLst>
              <a:ext uri="{FF2B5EF4-FFF2-40B4-BE49-F238E27FC236}">
                <a16:creationId xmlns:a16="http://schemas.microsoft.com/office/drawing/2014/main" id="{72100A5C-C9B6-CA10-17B3-F7D449298036}"/>
              </a:ext>
            </a:extLst>
          </p:cNvPr>
          <p:cNvPicPr>
            <a:picLocks noChangeAspect="1"/>
          </p:cNvPicPr>
          <p:nvPr/>
        </p:nvPicPr>
        <p:blipFill>
          <a:blip r:embed="rId3"/>
          <a:stretch>
            <a:fillRect/>
          </a:stretch>
        </p:blipFill>
        <p:spPr>
          <a:xfrm>
            <a:off x="6096001" y="643467"/>
            <a:ext cx="5680510" cy="5932649"/>
          </a:xfrm>
          <a:prstGeom prst="rect">
            <a:avLst/>
          </a:prstGeom>
          <a:ln>
            <a:noFill/>
          </a:ln>
        </p:spPr>
      </p:pic>
      <p:sp>
        <p:nvSpPr>
          <p:cNvPr id="7" name="Content Placeholder 6">
            <a:extLst>
              <a:ext uri="{FF2B5EF4-FFF2-40B4-BE49-F238E27FC236}">
                <a16:creationId xmlns:a16="http://schemas.microsoft.com/office/drawing/2014/main" id="{0060F525-F35B-3D21-FA21-E5C27882D327}"/>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0130561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06EB9EF-A721-68BD-2DEA-FA31A52689DD}"/>
              </a:ext>
            </a:extLst>
          </p:cNvPr>
          <p:cNvSpPr>
            <a:spLocks noGrp="1"/>
          </p:cNvSpPr>
          <p:nvPr>
            <p:ph type="title"/>
          </p:nvPr>
        </p:nvSpPr>
        <p:spPr/>
        <p:txBody>
          <a:bodyPr/>
          <a:lstStyle/>
          <a:p>
            <a:r>
              <a:rPr lang="en-US" dirty="0"/>
              <a:t>Multifunctionality</a:t>
            </a:r>
          </a:p>
        </p:txBody>
      </p:sp>
      <p:pic>
        <p:nvPicPr>
          <p:cNvPr id="4" name="Picture 3">
            <a:extLst>
              <a:ext uri="{FF2B5EF4-FFF2-40B4-BE49-F238E27FC236}">
                <a16:creationId xmlns:a16="http://schemas.microsoft.com/office/drawing/2014/main" id="{FF89C8CD-0436-863F-05CD-503191ADD02B}"/>
              </a:ext>
            </a:extLst>
          </p:cNvPr>
          <p:cNvPicPr>
            <a:picLocks noChangeAspect="1"/>
          </p:cNvPicPr>
          <p:nvPr/>
        </p:nvPicPr>
        <p:blipFill>
          <a:blip r:embed="rId2"/>
          <a:stretch>
            <a:fillRect/>
          </a:stretch>
        </p:blipFill>
        <p:spPr>
          <a:xfrm>
            <a:off x="322119" y="225139"/>
            <a:ext cx="5094144" cy="1546107"/>
          </a:xfrm>
          <a:prstGeom prst="rect">
            <a:avLst/>
          </a:prstGeom>
          <a:ln w="38100">
            <a:solidFill>
              <a:srgbClr val="445F51"/>
            </a:solidFill>
          </a:ln>
        </p:spPr>
      </p:pic>
      <p:sp>
        <p:nvSpPr>
          <p:cNvPr id="7" name="Content Placeholder 6">
            <a:extLst>
              <a:ext uri="{FF2B5EF4-FFF2-40B4-BE49-F238E27FC236}">
                <a16:creationId xmlns:a16="http://schemas.microsoft.com/office/drawing/2014/main" id="{0060F525-F35B-3D21-FA21-E5C27882D327}"/>
              </a:ext>
            </a:extLst>
          </p:cNvPr>
          <p:cNvSpPr>
            <a:spLocks noGrp="1"/>
          </p:cNvSpPr>
          <p:nvPr>
            <p:ph idx="1"/>
          </p:nvPr>
        </p:nvSpPr>
        <p:spPr/>
        <p:txBody>
          <a:bodyPr/>
          <a:lstStyle/>
          <a:p>
            <a:endParaRPr lang="en-US" dirty="0"/>
          </a:p>
        </p:txBody>
      </p:sp>
      <p:pic>
        <p:nvPicPr>
          <p:cNvPr id="3" name="Picture 2">
            <a:extLst>
              <a:ext uri="{FF2B5EF4-FFF2-40B4-BE49-F238E27FC236}">
                <a16:creationId xmlns:a16="http://schemas.microsoft.com/office/drawing/2014/main" id="{000091D7-BD25-FF50-5720-8AA5D1A68150}"/>
              </a:ext>
            </a:extLst>
          </p:cNvPr>
          <p:cNvPicPr>
            <a:picLocks noChangeAspect="1"/>
          </p:cNvPicPr>
          <p:nvPr/>
        </p:nvPicPr>
        <p:blipFill>
          <a:blip r:embed="rId3"/>
          <a:stretch>
            <a:fillRect/>
          </a:stretch>
        </p:blipFill>
        <p:spPr>
          <a:xfrm>
            <a:off x="6691411" y="1378092"/>
            <a:ext cx="5038060" cy="5114783"/>
          </a:xfrm>
          <a:prstGeom prst="rect">
            <a:avLst/>
          </a:prstGeom>
        </p:spPr>
      </p:pic>
      <p:sp>
        <p:nvSpPr>
          <p:cNvPr id="6" name="TextBox 5">
            <a:extLst>
              <a:ext uri="{FF2B5EF4-FFF2-40B4-BE49-F238E27FC236}">
                <a16:creationId xmlns:a16="http://schemas.microsoft.com/office/drawing/2014/main" id="{2884986F-8540-D893-A9D0-D5165D683564}"/>
              </a:ext>
            </a:extLst>
          </p:cNvPr>
          <p:cNvSpPr txBox="1"/>
          <p:nvPr/>
        </p:nvSpPr>
        <p:spPr>
          <a:xfrm>
            <a:off x="7011101" y="16210"/>
            <a:ext cx="4572000"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CA" dirty="0">
                <a:latin typeface="Calibri" panose="020F0502020204030204" pitchFamily="34" charset="0"/>
                <a:ea typeface="Times New Roman" panose="02020603050405020304" pitchFamily="18" charset="0"/>
                <a:cs typeface="Times New Roman" panose="02020603050405020304" pitchFamily="18" charset="0"/>
              </a:rPr>
              <a:t>They found that between 3 and 7 species were required to maximise individual functions, but that between 8 and 18 species were required to maximise multiple functions. </a:t>
            </a:r>
            <a:endParaRPr lang="en-US" dirty="0"/>
          </a:p>
        </p:txBody>
      </p:sp>
    </p:spTree>
    <p:extLst>
      <p:ext uri="{BB962C8B-B14F-4D97-AF65-F5344CB8AC3E}">
        <p14:creationId xmlns:p14="http://schemas.microsoft.com/office/powerpoint/2010/main" val="1860918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8821D-209E-578E-C0DF-5C4DFB5628BC}"/>
              </a:ext>
            </a:extLst>
          </p:cNvPr>
          <p:cNvSpPr>
            <a:spLocks noGrp="1"/>
          </p:cNvSpPr>
          <p:nvPr>
            <p:ph type="title"/>
          </p:nvPr>
        </p:nvSpPr>
        <p:spPr/>
        <p:txBody>
          <a:bodyPr vert="horz" lIns="91440" tIns="45720" rIns="91440" bIns="45720" rtlCol="0" anchor="ctr">
            <a:normAutofit/>
          </a:bodyPr>
          <a:lstStyle/>
          <a:p>
            <a:r>
              <a:rPr lang="en-US" dirty="0" err="1">
                <a:latin typeface="+mj-lt"/>
                <a:cs typeface="+mj-cs"/>
              </a:rPr>
              <a:t>Multifunctions</a:t>
            </a:r>
            <a:r>
              <a:rPr lang="en-US" dirty="0">
                <a:latin typeface="+mj-lt"/>
                <a:cs typeface="+mj-cs"/>
              </a:rPr>
              <a:t> tend to be less saturating</a:t>
            </a:r>
          </a:p>
        </p:txBody>
      </p:sp>
      <p:sp>
        <p:nvSpPr>
          <p:cNvPr id="3" name="Content Placeholder 2">
            <a:extLst>
              <a:ext uri="{FF2B5EF4-FFF2-40B4-BE49-F238E27FC236}">
                <a16:creationId xmlns:a16="http://schemas.microsoft.com/office/drawing/2014/main" id="{F618CC32-9A6E-5D10-6EC5-E6D22AD2C00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A5A4D13-2B90-A59F-DBD3-930593B2D404}"/>
              </a:ext>
            </a:extLst>
          </p:cNvPr>
          <p:cNvPicPr>
            <a:picLocks noChangeAspect="1"/>
          </p:cNvPicPr>
          <p:nvPr/>
        </p:nvPicPr>
        <p:blipFill>
          <a:blip r:embed="rId2"/>
          <a:stretch>
            <a:fillRect/>
          </a:stretch>
        </p:blipFill>
        <p:spPr>
          <a:xfrm>
            <a:off x="2715221" y="2065577"/>
            <a:ext cx="6507039" cy="4343447"/>
          </a:xfrm>
          <a:prstGeom prst="rect">
            <a:avLst/>
          </a:prstGeom>
        </p:spPr>
      </p:pic>
    </p:spTree>
    <p:extLst>
      <p:ext uri="{BB962C8B-B14F-4D97-AF65-F5344CB8AC3E}">
        <p14:creationId xmlns:p14="http://schemas.microsoft.com/office/powerpoint/2010/main" val="17674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91E9B-5C3D-E160-F2A9-2AF229121C35}"/>
              </a:ext>
            </a:extLst>
          </p:cNvPr>
          <p:cNvSpPr>
            <a:spLocks noGrp="1"/>
          </p:cNvSpPr>
          <p:nvPr>
            <p:ph type="title"/>
          </p:nvPr>
        </p:nvSpPr>
        <p:spPr>
          <a:xfrm>
            <a:off x="1316183" y="886017"/>
            <a:ext cx="6799117" cy="1143001"/>
          </a:xfrm>
        </p:spPr>
        <p:txBody>
          <a:bodyPr>
            <a:normAutofit fontScale="90000"/>
          </a:bodyPr>
          <a:lstStyle/>
          <a:p>
            <a:pPr algn="l"/>
            <a:r>
              <a:rPr lang="en-US" dirty="0"/>
              <a:t>Why is diversity-multifunction stronger than for single functions?</a:t>
            </a:r>
          </a:p>
        </p:txBody>
      </p:sp>
      <p:sp>
        <p:nvSpPr>
          <p:cNvPr id="3" name="Text Placeholder 2">
            <a:extLst>
              <a:ext uri="{FF2B5EF4-FFF2-40B4-BE49-F238E27FC236}">
                <a16:creationId xmlns:a16="http://schemas.microsoft.com/office/drawing/2014/main" id="{07401AA6-7194-0431-B1AC-C1C13B1FA1ED}"/>
              </a:ext>
            </a:extLst>
          </p:cNvPr>
          <p:cNvSpPr>
            <a:spLocks noGrp="1"/>
          </p:cNvSpPr>
          <p:nvPr>
            <p:ph type="body" idx="1"/>
          </p:nvPr>
        </p:nvSpPr>
        <p:spPr>
          <a:xfrm>
            <a:off x="1392383" y="2913705"/>
            <a:ext cx="5309100" cy="3768212"/>
          </a:xfrm>
        </p:spPr>
        <p:txBody>
          <a:bodyPr>
            <a:normAutofit/>
          </a:bodyPr>
          <a:lstStyle/>
          <a:p>
            <a:pPr marL="514350" indent="-514350">
              <a:buFont typeface="+mj-lt"/>
              <a:buAutoNum type="arabicPeriod"/>
            </a:pPr>
            <a:r>
              <a:rPr lang="en-US" dirty="0"/>
              <a:t>Trade-offs</a:t>
            </a:r>
          </a:p>
          <a:p>
            <a:pPr marL="514350" indent="-514350">
              <a:buFont typeface="+mj-lt"/>
              <a:buAutoNum type="arabicPeriod"/>
            </a:pPr>
            <a:r>
              <a:rPr lang="en-US" dirty="0"/>
              <a:t>Environmental niches are multivariate</a:t>
            </a:r>
          </a:p>
          <a:p>
            <a:pPr marL="514350" indent="-514350">
              <a:buFont typeface="+mj-lt"/>
              <a:buAutoNum type="arabicPeriod"/>
            </a:pPr>
            <a:r>
              <a:rPr lang="en-US" dirty="0"/>
              <a:t>Less competition/greater stability</a:t>
            </a:r>
          </a:p>
          <a:p>
            <a:pPr marL="514350" indent="-514350">
              <a:buFont typeface="+mj-lt"/>
              <a:buAutoNum type="arabicPeriod"/>
            </a:pPr>
            <a:r>
              <a:rPr lang="en-US" dirty="0"/>
              <a:t>Density dependent mechanisms</a:t>
            </a:r>
          </a:p>
        </p:txBody>
      </p:sp>
      <p:pic>
        <p:nvPicPr>
          <p:cNvPr id="4" name="Picture 3">
            <a:extLst>
              <a:ext uri="{FF2B5EF4-FFF2-40B4-BE49-F238E27FC236}">
                <a16:creationId xmlns:a16="http://schemas.microsoft.com/office/drawing/2014/main" id="{069676A8-894C-2545-A6B6-D0D8D81D16B2}"/>
              </a:ext>
            </a:extLst>
          </p:cNvPr>
          <p:cNvPicPr>
            <a:picLocks noChangeAspect="1"/>
          </p:cNvPicPr>
          <p:nvPr/>
        </p:nvPicPr>
        <p:blipFill>
          <a:blip r:embed="rId2"/>
          <a:stretch>
            <a:fillRect/>
          </a:stretch>
        </p:blipFill>
        <p:spPr>
          <a:xfrm>
            <a:off x="8540839" y="0"/>
            <a:ext cx="3651161" cy="6858000"/>
          </a:xfrm>
          <a:prstGeom prst="rect">
            <a:avLst/>
          </a:prstGeom>
        </p:spPr>
      </p:pic>
    </p:spTree>
    <p:extLst>
      <p:ext uri="{BB962C8B-B14F-4D97-AF65-F5344CB8AC3E}">
        <p14:creationId xmlns:p14="http://schemas.microsoft.com/office/powerpoint/2010/main" val="419852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F37D5-1F36-80CA-F439-6E3C6E85A399}"/>
              </a:ext>
            </a:extLst>
          </p:cNvPr>
          <p:cNvSpPr>
            <a:spLocks noGrp="1"/>
          </p:cNvSpPr>
          <p:nvPr>
            <p:ph type="title"/>
          </p:nvPr>
        </p:nvSpPr>
        <p:spPr>
          <a:xfrm>
            <a:off x="5248074" y="284215"/>
            <a:ext cx="6943928" cy="1286160"/>
          </a:xfrm>
        </p:spPr>
        <p:txBody>
          <a:bodyPr vert="horz" lIns="91440" tIns="45720" rIns="91440" bIns="45720" rtlCol="0" anchor="b">
            <a:normAutofit/>
          </a:bodyPr>
          <a:lstStyle/>
          <a:p>
            <a:r>
              <a:rPr lang="en-US" sz="4100" dirty="0"/>
              <a:t>From functions to services</a:t>
            </a:r>
          </a:p>
        </p:txBody>
      </p:sp>
      <p:sp>
        <p:nvSpPr>
          <p:cNvPr id="3" name="Text Placeholder 2">
            <a:extLst>
              <a:ext uri="{FF2B5EF4-FFF2-40B4-BE49-F238E27FC236}">
                <a16:creationId xmlns:a16="http://schemas.microsoft.com/office/drawing/2014/main" id="{55D00332-2328-9B56-2A15-7E6AC351E54A}"/>
              </a:ext>
            </a:extLst>
          </p:cNvPr>
          <p:cNvSpPr>
            <a:spLocks noGrp="1"/>
          </p:cNvSpPr>
          <p:nvPr>
            <p:ph type="body" idx="1"/>
          </p:nvPr>
        </p:nvSpPr>
        <p:spPr>
          <a:xfrm>
            <a:off x="5154555" y="1764089"/>
            <a:ext cx="6618345" cy="4258977"/>
          </a:xfrm>
        </p:spPr>
        <p:txBody>
          <a:bodyPr vert="horz" lIns="91440" tIns="45720" rIns="91440" bIns="45720" rtlCol="0">
            <a:noAutofit/>
          </a:bodyPr>
          <a:lstStyle/>
          <a:p>
            <a:r>
              <a:rPr lang="en-US" sz="2400" dirty="0">
                <a:latin typeface="+mn-lt"/>
                <a:cs typeface="+mn-cs"/>
              </a:rPr>
              <a:t>Ecosystem functioning and ecosystem services are interrelated concepts, except that ecosystem services explicitly considers the direct benefits to people.</a:t>
            </a:r>
          </a:p>
          <a:p>
            <a:r>
              <a:rPr lang="en-US" sz="2400" dirty="0">
                <a:latin typeface="+mn-lt"/>
                <a:cs typeface="+mn-cs"/>
              </a:rPr>
              <a:t>These services can impact human wellbeing through a number of avenues including environmental conditions, food, monetary returns, recreation, education, artistic inspiration, mental health, or spiritual fulfilment. </a:t>
            </a:r>
          </a:p>
          <a:p>
            <a:r>
              <a:rPr lang="en-US" sz="2400" dirty="0">
                <a:latin typeface="+mn-lt"/>
                <a:cs typeface="+mn-cs"/>
              </a:rPr>
              <a:t>Given this complexity of human implications of nature, it is extremely difficult to quantify, value, and communicate the multitude of ecosystem services. </a:t>
            </a:r>
          </a:p>
        </p:txBody>
      </p:sp>
      <p:pic>
        <p:nvPicPr>
          <p:cNvPr id="5" name="Picture 4" descr="A group of people walking on a path between trees&#10;&#10;Description automatically generated with medium confidence">
            <a:extLst>
              <a:ext uri="{FF2B5EF4-FFF2-40B4-BE49-F238E27FC236}">
                <a16:creationId xmlns:a16="http://schemas.microsoft.com/office/drawing/2014/main" id="{A7DE6E46-A529-E400-4D4B-0C31CF21D96E}"/>
              </a:ext>
            </a:extLst>
          </p:cNvPr>
          <p:cNvPicPr>
            <a:picLocks noChangeAspect="1"/>
          </p:cNvPicPr>
          <p:nvPr/>
        </p:nvPicPr>
        <p:blipFill rotWithShape="1">
          <a:blip r:embed="rId2">
            <a:extLst>
              <a:ext uri="{28A0092B-C50C-407E-A947-70E740481C1C}">
                <a14:useLocalDpi xmlns:a14="http://schemas.microsoft.com/office/drawing/2010/main" val="0"/>
              </a:ext>
            </a:extLst>
          </a:blip>
          <a:srcRect l="9698" r="14355"/>
          <a:stretch/>
        </p:blipFill>
        <p:spPr>
          <a:xfrm>
            <a:off x="1524021" y="10"/>
            <a:ext cx="3476673" cy="6857990"/>
          </a:xfrm>
          <a:prstGeom prst="rect">
            <a:avLst/>
          </a:prstGeom>
          <a:effectLst/>
        </p:spPr>
      </p:pic>
    </p:spTree>
    <p:extLst>
      <p:ext uri="{BB962C8B-B14F-4D97-AF65-F5344CB8AC3E}">
        <p14:creationId xmlns:p14="http://schemas.microsoft.com/office/powerpoint/2010/main" val="37216852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5CB9F-4491-BEB8-8084-6056EC9A68BF}"/>
              </a:ext>
            </a:extLst>
          </p:cNvPr>
          <p:cNvSpPr>
            <a:spLocks noGrp="1"/>
          </p:cNvSpPr>
          <p:nvPr>
            <p:ph type="title"/>
          </p:nvPr>
        </p:nvSpPr>
        <p:spPr/>
        <p:txBody>
          <a:bodyPr/>
          <a:lstStyle/>
          <a:p>
            <a:r>
              <a:rPr lang="en-US" kern="1200" dirty="0"/>
              <a:t>From functions to services</a:t>
            </a:r>
            <a:endParaRPr lang="en-US" dirty="0"/>
          </a:p>
        </p:txBody>
      </p:sp>
      <p:sp>
        <p:nvSpPr>
          <p:cNvPr id="3" name="Text Placeholder 2">
            <a:extLst>
              <a:ext uri="{FF2B5EF4-FFF2-40B4-BE49-F238E27FC236}">
                <a16:creationId xmlns:a16="http://schemas.microsoft.com/office/drawing/2014/main" id="{EFF8C2A3-9C53-9FFC-B9D6-38C596A91906}"/>
              </a:ext>
            </a:extLst>
          </p:cNvPr>
          <p:cNvSpPr>
            <a:spLocks noGrp="1"/>
          </p:cNvSpPr>
          <p:nvPr>
            <p:ph type="body" idx="1"/>
          </p:nvPr>
        </p:nvSpPr>
        <p:spPr>
          <a:xfrm>
            <a:off x="1212272" y="1766455"/>
            <a:ext cx="4510216" cy="4525963"/>
          </a:xfrm>
        </p:spPr>
        <p:txBody>
          <a:bodyPr/>
          <a:lstStyle/>
          <a:p>
            <a:r>
              <a:rPr lang="en-US" dirty="0"/>
              <a:t>Functions and services are not distinctly different.</a:t>
            </a:r>
          </a:p>
          <a:p>
            <a:r>
              <a:rPr lang="en-US" dirty="0"/>
              <a:t>If fact they can be the same phenomenon, but its how we weight their value that matters.</a:t>
            </a:r>
          </a:p>
          <a:p>
            <a:endParaRPr lang="en-US" dirty="0"/>
          </a:p>
        </p:txBody>
      </p:sp>
      <p:pic>
        <p:nvPicPr>
          <p:cNvPr id="5" name="Picture 4" descr="A picture containing tree, outdoor, garden, bushes&#10;&#10;Description automatically generated">
            <a:extLst>
              <a:ext uri="{FF2B5EF4-FFF2-40B4-BE49-F238E27FC236}">
                <a16:creationId xmlns:a16="http://schemas.microsoft.com/office/drawing/2014/main" id="{97B8845E-16CD-81E7-2F03-DEAF87C9E2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4984" y="1325562"/>
            <a:ext cx="3943350" cy="5257800"/>
          </a:xfrm>
          <a:prstGeom prst="rect">
            <a:avLst/>
          </a:prstGeom>
        </p:spPr>
      </p:pic>
    </p:spTree>
    <p:extLst>
      <p:ext uri="{BB962C8B-B14F-4D97-AF65-F5344CB8AC3E}">
        <p14:creationId xmlns:p14="http://schemas.microsoft.com/office/powerpoint/2010/main" val="2558452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81D22-A785-B617-97E9-DBE19746EB5C}"/>
              </a:ext>
            </a:extLst>
          </p:cNvPr>
          <p:cNvSpPr>
            <a:spLocks noGrp="1"/>
          </p:cNvSpPr>
          <p:nvPr>
            <p:ph type="title"/>
          </p:nvPr>
        </p:nvSpPr>
        <p:spPr>
          <a:xfrm>
            <a:off x="6564012" y="274639"/>
            <a:ext cx="3646788" cy="1143001"/>
          </a:xfrm>
        </p:spPr>
        <p:txBody>
          <a:bodyPr>
            <a:normAutofit fontScale="90000"/>
          </a:bodyPr>
          <a:lstStyle/>
          <a:p>
            <a:r>
              <a:rPr lang="en-US" dirty="0"/>
              <a:t>Types of services</a:t>
            </a:r>
          </a:p>
        </p:txBody>
      </p:sp>
      <p:sp>
        <p:nvSpPr>
          <p:cNvPr id="3" name="Text Placeholder 2">
            <a:extLst>
              <a:ext uri="{FF2B5EF4-FFF2-40B4-BE49-F238E27FC236}">
                <a16:creationId xmlns:a16="http://schemas.microsoft.com/office/drawing/2014/main" id="{B596535C-0EDB-BA9D-A61A-2B983F7DBB3B}"/>
              </a:ext>
            </a:extLst>
          </p:cNvPr>
          <p:cNvSpPr>
            <a:spLocks noGrp="1"/>
          </p:cNvSpPr>
          <p:nvPr>
            <p:ph type="body" idx="1"/>
          </p:nvPr>
        </p:nvSpPr>
        <p:spPr>
          <a:xfrm>
            <a:off x="6701480" y="1600201"/>
            <a:ext cx="3841408" cy="4525963"/>
          </a:xfrm>
        </p:spPr>
        <p:txBody>
          <a:bodyPr>
            <a:normAutofit/>
          </a:bodyPr>
          <a:lstStyle/>
          <a:p>
            <a:pPr marL="514350" indent="-514350">
              <a:buFont typeface="+mj-lt"/>
              <a:buAutoNum type="arabicPeriod"/>
            </a:pPr>
            <a:r>
              <a:rPr lang="en-US" sz="2400" dirty="0"/>
              <a:t>Healthy ecosystems (</a:t>
            </a:r>
            <a:r>
              <a:rPr lang="en-US" sz="2400" dirty="0">
                <a:solidFill>
                  <a:schemeClr val="bg1">
                    <a:lumMod val="85000"/>
                  </a:schemeClr>
                </a:solidFill>
              </a:rPr>
              <a:t>regulating services</a:t>
            </a:r>
            <a:r>
              <a:rPr lang="en-US" sz="2400" dirty="0"/>
              <a:t>).</a:t>
            </a:r>
          </a:p>
          <a:p>
            <a:pPr marL="514350" indent="-514350">
              <a:buFont typeface="+mj-lt"/>
              <a:buAutoNum type="arabicPeriod"/>
            </a:pPr>
            <a:r>
              <a:rPr lang="en-US" sz="2400" dirty="0"/>
              <a:t>Environmental benefits (</a:t>
            </a:r>
            <a:r>
              <a:rPr lang="en-US" sz="2400" dirty="0">
                <a:solidFill>
                  <a:schemeClr val="bg1">
                    <a:lumMod val="85000"/>
                  </a:schemeClr>
                </a:solidFill>
              </a:rPr>
              <a:t>supporting services</a:t>
            </a:r>
            <a:r>
              <a:rPr lang="en-US" sz="2400" dirty="0"/>
              <a:t>).</a:t>
            </a:r>
          </a:p>
          <a:p>
            <a:pPr marL="514350" indent="-514350">
              <a:buFont typeface="+mj-lt"/>
              <a:buAutoNum type="arabicPeriod"/>
            </a:pPr>
            <a:r>
              <a:rPr lang="en-US" sz="2400" dirty="0"/>
              <a:t>Provisioning people (</a:t>
            </a:r>
            <a:r>
              <a:rPr lang="en-US" sz="2400" dirty="0">
                <a:solidFill>
                  <a:schemeClr val="bg1">
                    <a:lumMod val="85000"/>
                  </a:schemeClr>
                </a:solidFill>
              </a:rPr>
              <a:t>provisioning services</a:t>
            </a:r>
            <a:r>
              <a:rPr lang="en-US" sz="2400" dirty="0"/>
              <a:t>).</a:t>
            </a:r>
          </a:p>
          <a:p>
            <a:pPr marL="514350" indent="-514350">
              <a:buFont typeface="+mj-lt"/>
              <a:buAutoNum type="arabicPeriod"/>
            </a:pPr>
            <a:r>
              <a:rPr lang="en-US" sz="2400" dirty="0"/>
              <a:t>Experiential connections (</a:t>
            </a:r>
            <a:r>
              <a:rPr lang="en-US" sz="2400" dirty="0">
                <a:solidFill>
                  <a:schemeClr val="bg1">
                    <a:lumMod val="85000"/>
                  </a:schemeClr>
                </a:solidFill>
              </a:rPr>
              <a:t>cultural services</a:t>
            </a:r>
            <a:r>
              <a:rPr lang="en-US" sz="2400" dirty="0"/>
              <a:t>).</a:t>
            </a:r>
          </a:p>
        </p:txBody>
      </p:sp>
      <p:pic>
        <p:nvPicPr>
          <p:cNvPr id="2050" name="Picture 2" descr="9781597260404: Ecosystems and Human Well-Being: Synthesis (Millennium  Ecosystem Assessment Series) - AbeBooks - Millennium Ecosystem Assessment:  1597260401">
            <a:extLst>
              <a:ext uri="{FF2B5EF4-FFF2-40B4-BE49-F238E27FC236}">
                <a16:creationId xmlns:a16="http://schemas.microsoft.com/office/drawing/2014/main" id="{83FDC7BA-905E-F78A-2D97-D62253F99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9112" y="233362"/>
            <a:ext cx="4914900" cy="635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5248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0D2D4-0A03-A88E-D955-F2DC72E4F9E6}"/>
              </a:ext>
            </a:extLst>
          </p:cNvPr>
          <p:cNvSpPr>
            <a:spLocks noGrp="1"/>
          </p:cNvSpPr>
          <p:nvPr>
            <p:ph type="title"/>
          </p:nvPr>
        </p:nvSpPr>
        <p:spPr/>
        <p:txBody>
          <a:bodyPr>
            <a:normAutofit/>
          </a:bodyPr>
          <a:lstStyle/>
          <a:p>
            <a:r>
              <a:rPr lang="en-US" dirty="0"/>
              <a:t>1) Healthy ecosystems (</a:t>
            </a:r>
            <a:r>
              <a:rPr lang="en-US" dirty="0">
                <a:solidFill>
                  <a:srgbClr val="445F51"/>
                </a:solidFill>
              </a:rPr>
              <a:t>regulating services</a:t>
            </a:r>
            <a:r>
              <a:rPr lang="en-US" dirty="0"/>
              <a:t>).</a:t>
            </a:r>
          </a:p>
        </p:txBody>
      </p:sp>
      <p:sp>
        <p:nvSpPr>
          <p:cNvPr id="3" name="Text Placeholder 2">
            <a:extLst>
              <a:ext uri="{FF2B5EF4-FFF2-40B4-BE49-F238E27FC236}">
                <a16:creationId xmlns:a16="http://schemas.microsoft.com/office/drawing/2014/main" id="{50554D72-18C9-2472-2403-614132B07BDF}"/>
              </a:ext>
            </a:extLst>
          </p:cNvPr>
          <p:cNvSpPr>
            <a:spLocks noGrp="1"/>
          </p:cNvSpPr>
          <p:nvPr>
            <p:ph idx="1"/>
          </p:nvPr>
        </p:nvSpPr>
        <p:spPr>
          <a:xfrm>
            <a:off x="838200" y="3590599"/>
            <a:ext cx="10515600" cy="2586363"/>
          </a:xfrm>
        </p:spPr>
        <p:txBody>
          <a:bodyPr>
            <a:normAutofit/>
          </a:bodyPr>
          <a:lstStyle/>
          <a:p>
            <a:pPr marL="0" indent="0">
              <a:buNone/>
            </a:pPr>
            <a:r>
              <a:rPr lang="en-CA" sz="2400" dirty="0"/>
              <a:t>Basic functioning of an ecosystem that accounts for the stocks and flows of nutrients and energy, the support of biodiversity, full and complex food webs that result in self-sustaining regulation of pests and pathogens, and supplies diverse communities of pollinators and decomposers </a:t>
            </a:r>
            <a:endParaRPr lang="en-US" sz="2400" dirty="0"/>
          </a:p>
        </p:txBody>
      </p:sp>
      <p:pic>
        <p:nvPicPr>
          <p:cNvPr id="10" name="Picture 9">
            <a:extLst>
              <a:ext uri="{FF2B5EF4-FFF2-40B4-BE49-F238E27FC236}">
                <a16:creationId xmlns:a16="http://schemas.microsoft.com/office/drawing/2014/main" id="{8CC92B45-0589-065C-795F-23F017421D7B}"/>
              </a:ext>
            </a:extLst>
          </p:cNvPr>
          <p:cNvPicPr>
            <a:picLocks noChangeAspect="1"/>
          </p:cNvPicPr>
          <p:nvPr/>
        </p:nvPicPr>
        <p:blipFill>
          <a:blip r:embed="rId3">
            <a:duotone>
              <a:schemeClr val="accent6">
                <a:shade val="45000"/>
                <a:satMod val="135000"/>
              </a:schemeClr>
              <a:prstClr val="white"/>
            </a:duotone>
          </a:blip>
          <a:stretch>
            <a:fillRect/>
          </a:stretch>
        </p:blipFill>
        <p:spPr>
          <a:xfrm>
            <a:off x="6445281" y="1906820"/>
            <a:ext cx="1600200" cy="1358900"/>
          </a:xfrm>
          <a:prstGeom prst="rect">
            <a:avLst/>
          </a:prstGeom>
        </p:spPr>
      </p:pic>
      <p:pic>
        <p:nvPicPr>
          <p:cNvPr id="12" name="Picture 11" descr="Shape&#10;&#10;Description automatically generated with low confidence">
            <a:extLst>
              <a:ext uri="{FF2B5EF4-FFF2-40B4-BE49-F238E27FC236}">
                <a16:creationId xmlns:a16="http://schemas.microsoft.com/office/drawing/2014/main" id="{35C21676-81AB-3AA2-7833-8C20113D5161}"/>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712845" y="1906820"/>
            <a:ext cx="1469222" cy="1469222"/>
          </a:xfrm>
          <a:prstGeom prst="rect">
            <a:avLst/>
          </a:prstGeom>
        </p:spPr>
      </p:pic>
      <p:pic>
        <p:nvPicPr>
          <p:cNvPr id="14" name="Picture 13" descr="Shape&#10;&#10;Description automatically generated with low confidence">
            <a:extLst>
              <a:ext uri="{FF2B5EF4-FFF2-40B4-BE49-F238E27FC236}">
                <a16:creationId xmlns:a16="http://schemas.microsoft.com/office/drawing/2014/main" id="{2AC5771F-0970-F111-572C-3DEAB2C60F7F}"/>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326853" y="2015568"/>
            <a:ext cx="1360475" cy="1360475"/>
          </a:xfrm>
          <a:prstGeom prst="rect">
            <a:avLst/>
          </a:prstGeom>
        </p:spPr>
      </p:pic>
      <p:pic>
        <p:nvPicPr>
          <p:cNvPr id="16" name="Picture 15" descr="Shape&#10;&#10;Description automatically generated with low confidence">
            <a:extLst>
              <a:ext uri="{FF2B5EF4-FFF2-40B4-BE49-F238E27FC236}">
                <a16:creationId xmlns:a16="http://schemas.microsoft.com/office/drawing/2014/main" id="{C5B4CB48-F0C3-15BB-0553-5D024223B5CB}"/>
              </a:ext>
            </a:extLst>
          </p:cNvPr>
          <p:cNvPicPr>
            <a:picLocks noChangeAspect="1"/>
          </p:cNvPicPr>
          <p:nvPr/>
        </p:nvPicPr>
        <p:blipFill>
          <a:blip r:embed="rId6">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940021" y="1961193"/>
            <a:ext cx="1360476" cy="1360476"/>
          </a:xfrm>
          <a:prstGeom prst="rect">
            <a:avLst/>
          </a:prstGeom>
        </p:spPr>
      </p:pic>
      <p:pic>
        <p:nvPicPr>
          <p:cNvPr id="18" name="Picture 17" descr="Shape&#10;&#10;Description automatically generated with low confidence">
            <a:extLst>
              <a:ext uri="{FF2B5EF4-FFF2-40B4-BE49-F238E27FC236}">
                <a16:creationId xmlns:a16="http://schemas.microsoft.com/office/drawing/2014/main" id="{DEE78032-64F3-317E-F5F5-79B2614A95F9}"/>
              </a:ext>
            </a:extLst>
          </p:cNvPr>
          <p:cNvPicPr>
            <a:picLocks noChangeAspect="1"/>
          </p:cNvPicPr>
          <p:nvPr/>
        </p:nvPicPr>
        <p:blipFill>
          <a:blip r:embed="rId7">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190266" y="2205483"/>
            <a:ext cx="1019635" cy="1019635"/>
          </a:xfrm>
          <a:prstGeom prst="rect">
            <a:avLst/>
          </a:prstGeom>
        </p:spPr>
      </p:pic>
      <p:pic>
        <p:nvPicPr>
          <p:cNvPr id="20" name="Picture 19" descr="Shape&#10;&#10;Description automatically generated with low confidence">
            <a:extLst>
              <a:ext uri="{FF2B5EF4-FFF2-40B4-BE49-F238E27FC236}">
                <a16:creationId xmlns:a16="http://schemas.microsoft.com/office/drawing/2014/main" id="{F8E56999-E9A9-5DB1-DA32-88898309F84B}"/>
              </a:ext>
            </a:extLst>
          </p:cNvPr>
          <p:cNvPicPr>
            <a:picLocks noChangeAspect="1"/>
          </p:cNvPicPr>
          <p:nvPr/>
        </p:nvPicPr>
        <p:blipFill>
          <a:blip r:embed="rId8">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209901" y="1934592"/>
            <a:ext cx="1469223" cy="1469223"/>
          </a:xfrm>
          <a:prstGeom prst="rect">
            <a:avLst/>
          </a:prstGeom>
        </p:spPr>
      </p:pic>
    </p:spTree>
    <p:extLst>
      <p:ext uri="{BB962C8B-B14F-4D97-AF65-F5344CB8AC3E}">
        <p14:creationId xmlns:p14="http://schemas.microsoft.com/office/powerpoint/2010/main" val="1422556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7B2CA-ECE8-ABE3-E757-71E378F95DCF}"/>
              </a:ext>
            </a:extLst>
          </p:cNvPr>
          <p:cNvSpPr>
            <a:spLocks noGrp="1"/>
          </p:cNvSpPr>
          <p:nvPr>
            <p:ph type="title"/>
          </p:nvPr>
        </p:nvSpPr>
        <p:spPr>
          <a:xfrm>
            <a:off x="4769426" y="365125"/>
            <a:ext cx="6774874" cy="1325563"/>
          </a:xfrm>
        </p:spPr>
        <p:txBody>
          <a:bodyPr vert="horz" lIns="91440" tIns="45720" rIns="91440" bIns="45720" rtlCol="0" anchor="ctr">
            <a:noAutofit/>
          </a:bodyPr>
          <a:lstStyle/>
          <a:p>
            <a:r>
              <a:rPr lang="en-US" sz="4000" dirty="0"/>
              <a:t>2) Environmental benefits (</a:t>
            </a:r>
            <a:r>
              <a:rPr lang="en-US" sz="4000" dirty="0">
                <a:solidFill>
                  <a:srgbClr val="445F51"/>
                </a:solidFill>
              </a:rPr>
              <a:t>supporting services</a:t>
            </a:r>
            <a:r>
              <a:rPr lang="en-US" sz="4000" dirty="0"/>
              <a:t>)</a:t>
            </a:r>
          </a:p>
        </p:txBody>
      </p:sp>
      <p:sp>
        <p:nvSpPr>
          <p:cNvPr id="3" name="Text Placeholder 2">
            <a:extLst>
              <a:ext uri="{FF2B5EF4-FFF2-40B4-BE49-F238E27FC236}">
                <a16:creationId xmlns:a16="http://schemas.microsoft.com/office/drawing/2014/main" id="{33634A12-7728-AEA5-3D75-6A16BD0076F0}"/>
              </a:ext>
            </a:extLst>
          </p:cNvPr>
          <p:cNvSpPr>
            <a:spLocks noGrp="1"/>
          </p:cNvSpPr>
          <p:nvPr>
            <p:ph idx="1"/>
          </p:nvPr>
        </p:nvSpPr>
        <p:spPr>
          <a:xfrm>
            <a:off x="4769426" y="1825625"/>
            <a:ext cx="6584373" cy="4351338"/>
          </a:xfrm>
        </p:spPr>
        <p:txBody>
          <a:bodyPr vert="horz" lIns="91440" tIns="45720" rIns="91440" bIns="45720" rtlCol="0">
            <a:noAutofit/>
          </a:bodyPr>
          <a:lstStyle/>
          <a:p>
            <a:pPr marL="0" indent="0">
              <a:buNone/>
            </a:pPr>
            <a:r>
              <a:rPr lang="en-US" sz="2400" dirty="0">
                <a:solidFill>
                  <a:schemeClr val="tx1"/>
                </a:solidFill>
                <a:latin typeface="+mn-lt"/>
                <a:cs typeface="+mn-cs"/>
              </a:rPr>
              <a:t>Refers to the ability of communities to provide a healthy environment by cooling temperatures on hot days, intercepting heavy rain and preventing flooding, filtering out pollution from ground water, absorbing particulate matter that drives poor air quality, and so on </a:t>
            </a:r>
          </a:p>
        </p:txBody>
      </p:sp>
      <p:pic>
        <p:nvPicPr>
          <p:cNvPr id="3074" name="Picture 2" descr="Brent Toderian on Twitter: &quot;Need yet another reason to love street trees? A  lot of cities are seeing oppressively hot weather this summer. Here in  #Vancouver, the best walking streets on hot">
            <a:extLst>
              <a:ext uri="{FF2B5EF4-FFF2-40B4-BE49-F238E27FC236}">
                <a16:creationId xmlns:a16="http://schemas.microsoft.com/office/drawing/2014/main" id="{9576D286-84D0-B846-27A6-619CF1DA5A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773" r="16058"/>
          <a:stretch/>
        </p:blipFill>
        <p:spPr bwMode="auto">
          <a:xfrm>
            <a:off x="0" y="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Shape&#10;&#10;Description automatically generated with low confidence">
            <a:extLst>
              <a:ext uri="{FF2B5EF4-FFF2-40B4-BE49-F238E27FC236}">
                <a16:creationId xmlns:a16="http://schemas.microsoft.com/office/drawing/2014/main" id="{F4FD768E-D4C6-BF04-CA05-D94717AA4D85}"/>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862044" y="4308634"/>
            <a:ext cx="1175314" cy="1175314"/>
          </a:xfrm>
          <a:prstGeom prst="rect">
            <a:avLst/>
          </a:prstGeom>
        </p:spPr>
      </p:pic>
      <p:pic>
        <p:nvPicPr>
          <p:cNvPr id="7" name="Picture 6" descr="Shape&#10;&#10;Description automatically generated with low confidence">
            <a:extLst>
              <a:ext uri="{FF2B5EF4-FFF2-40B4-BE49-F238E27FC236}">
                <a16:creationId xmlns:a16="http://schemas.microsoft.com/office/drawing/2014/main" id="{322BAD57-A6D1-2FD5-A982-F5C145A05CF2}"/>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928894" y="4384743"/>
            <a:ext cx="1023099" cy="1023099"/>
          </a:xfrm>
          <a:prstGeom prst="rect">
            <a:avLst/>
          </a:prstGeom>
        </p:spPr>
      </p:pic>
      <p:pic>
        <p:nvPicPr>
          <p:cNvPr id="9" name="Picture 8" descr="Shape&#10;&#10;Description automatically generated with low confidence">
            <a:extLst>
              <a:ext uri="{FF2B5EF4-FFF2-40B4-BE49-F238E27FC236}">
                <a16:creationId xmlns:a16="http://schemas.microsoft.com/office/drawing/2014/main" id="{9063BE1F-EF93-C61B-7400-72EC8845FBAC}"/>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170649" y="4347541"/>
            <a:ext cx="1180181" cy="1180181"/>
          </a:xfrm>
          <a:prstGeom prst="rect">
            <a:avLst/>
          </a:prstGeom>
        </p:spPr>
      </p:pic>
    </p:spTree>
    <p:extLst>
      <p:ext uri="{BB962C8B-B14F-4D97-AF65-F5344CB8AC3E}">
        <p14:creationId xmlns:p14="http://schemas.microsoft.com/office/powerpoint/2010/main" val="26907524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94A7E-34F2-BBF6-90A4-F9DA7A7D41AD}"/>
              </a:ext>
            </a:extLst>
          </p:cNvPr>
          <p:cNvSpPr>
            <a:spLocks noGrp="1"/>
          </p:cNvSpPr>
          <p:nvPr>
            <p:ph type="title"/>
          </p:nvPr>
        </p:nvSpPr>
        <p:spPr/>
        <p:txBody>
          <a:bodyPr>
            <a:normAutofit/>
          </a:bodyPr>
          <a:lstStyle/>
          <a:p>
            <a:r>
              <a:rPr lang="en-US" dirty="0"/>
              <a:t>3) Provisioning people (</a:t>
            </a:r>
            <a:r>
              <a:rPr lang="en-US" dirty="0">
                <a:solidFill>
                  <a:srgbClr val="003D2E"/>
                </a:solidFill>
              </a:rPr>
              <a:t>provisioning services</a:t>
            </a:r>
            <a:r>
              <a:rPr lang="en-US" dirty="0"/>
              <a:t>).</a:t>
            </a:r>
          </a:p>
        </p:txBody>
      </p:sp>
      <p:sp>
        <p:nvSpPr>
          <p:cNvPr id="3" name="Text Placeholder 2">
            <a:extLst>
              <a:ext uri="{FF2B5EF4-FFF2-40B4-BE49-F238E27FC236}">
                <a16:creationId xmlns:a16="http://schemas.microsoft.com/office/drawing/2014/main" id="{A4C31000-4D53-A994-BAD5-5B09F14CE0CF}"/>
              </a:ext>
            </a:extLst>
          </p:cNvPr>
          <p:cNvSpPr>
            <a:spLocks noGrp="1"/>
          </p:cNvSpPr>
          <p:nvPr>
            <p:ph idx="1"/>
          </p:nvPr>
        </p:nvSpPr>
        <p:spPr>
          <a:xfrm>
            <a:off x="838200" y="2047009"/>
            <a:ext cx="10515600" cy="4129954"/>
          </a:xfrm>
        </p:spPr>
        <p:txBody>
          <a:bodyPr>
            <a:normAutofit/>
          </a:bodyPr>
          <a:lstStyle/>
          <a:p>
            <a:pPr marL="0" indent="0">
              <a:buNone/>
            </a:pPr>
            <a:r>
              <a:rPr lang="en-CA" sz="2400" dirty="0"/>
              <a:t>Natural habitats can provide direct goods to people, like building material, fuel, and all sorts of edible plants, fish, fruit, fungi, etc.</a:t>
            </a:r>
          </a:p>
          <a:p>
            <a:pPr marL="0" indent="0">
              <a:buNone/>
            </a:pPr>
            <a:endParaRPr lang="en-CA" sz="2400" dirty="0"/>
          </a:p>
          <a:p>
            <a:pPr marL="0" indent="0">
              <a:buNone/>
            </a:pPr>
            <a:endParaRPr lang="en-CA" sz="2400" dirty="0"/>
          </a:p>
          <a:p>
            <a:pPr marL="0" indent="0">
              <a:buNone/>
            </a:pPr>
            <a:endParaRPr lang="en-CA" sz="2400" dirty="0"/>
          </a:p>
          <a:p>
            <a:pPr marL="0" indent="0">
              <a:buNone/>
            </a:pPr>
            <a:endParaRPr lang="en-CA" sz="2400" dirty="0"/>
          </a:p>
          <a:p>
            <a:pPr marL="0" indent="0">
              <a:buNone/>
            </a:pPr>
            <a:r>
              <a:rPr lang="en-CA" sz="2400" dirty="0"/>
              <a:t>Provisioning services tend to be the most heavily regulated service, and often require permits or licenses.  </a:t>
            </a:r>
            <a:endParaRPr lang="en-US" sz="2400" dirty="0"/>
          </a:p>
        </p:txBody>
      </p:sp>
      <p:pic>
        <p:nvPicPr>
          <p:cNvPr id="5" name="Picture 4" descr="Shape&#10;&#10;Description automatically generated with low confidence">
            <a:extLst>
              <a:ext uri="{FF2B5EF4-FFF2-40B4-BE49-F238E27FC236}">
                <a16:creationId xmlns:a16="http://schemas.microsoft.com/office/drawing/2014/main" id="{E44A2968-2F81-F432-0481-EA5ACC0F0083}"/>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603905" y="2636577"/>
            <a:ext cx="1905000" cy="1905000"/>
          </a:xfrm>
          <a:prstGeom prst="rect">
            <a:avLst/>
          </a:prstGeom>
        </p:spPr>
      </p:pic>
      <p:pic>
        <p:nvPicPr>
          <p:cNvPr id="8" name="Picture 7" descr="Shape&#10;&#10;Description automatically generated with low confidence">
            <a:extLst>
              <a:ext uri="{FF2B5EF4-FFF2-40B4-BE49-F238E27FC236}">
                <a16:creationId xmlns:a16="http://schemas.microsoft.com/office/drawing/2014/main" id="{33DEA73D-009E-4313-65DE-F72884B45287}"/>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751641" y="2916218"/>
            <a:ext cx="1345717" cy="1345717"/>
          </a:xfrm>
          <a:prstGeom prst="rect">
            <a:avLst/>
          </a:prstGeom>
        </p:spPr>
      </p:pic>
      <p:pic>
        <p:nvPicPr>
          <p:cNvPr id="10" name="Picture 9" descr="Shape&#10;&#10;Description automatically generated with low confidence">
            <a:extLst>
              <a:ext uri="{FF2B5EF4-FFF2-40B4-BE49-F238E27FC236}">
                <a16:creationId xmlns:a16="http://schemas.microsoft.com/office/drawing/2014/main" id="{747C89AB-161E-163A-8DEA-075F3CA3B490}"/>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13906" y="2914153"/>
            <a:ext cx="1551803" cy="1551803"/>
          </a:xfrm>
          <a:prstGeom prst="rect">
            <a:avLst/>
          </a:prstGeom>
        </p:spPr>
      </p:pic>
      <p:pic>
        <p:nvPicPr>
          <p:cNvPr id="12" name="Picture 11" descr="Shape&#10;&#10;Description automatically generated with low confidence">
            <a:extLst>
              <a:ext uri="{FF2B5EF4-FFF2-40B4-BE49-F238E27FC236}">
                <a16:creationId xmlns:a16="http://schemas.microsoft.com/office/drawing/2014/main" id="{C1957F6B-36B6-DB2D-63A2-F717087DDC7B}"/>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207696" y="3124217"/>
            <a:ext cx="1131673" cy="1131673"/>
          </a:xfrm>
          <a:prstGeom prst="rect">
            <a:avLst/>
          </a:prstGeom>
        </p:spPr>
      </p:pic>
    </p:spTree>
    <p:extLst>
      <p:ext uri="{BB962C8B-B14F-4D97-AF65-F5344CB8AC3E}">
        <p14:creationId xmlns:p14="http://schemas.microsoft.com/office/powerpoint/2010/main" val="679427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06B4E-ECA6-48C3-AC7E-403F1E9B7A91}"/>
              </a:ext>
            </a:extLst>
          </p:cNvPr>
          <p:cNvSpPr>
            <a:spLocks noGrp="1"/>
          </p:cNvSpPr>
          <p:nvPr>
            <p:ph type="title"/>
          </p:nvPr>
        </p:nvSpPr>
        <p:spPr/>
        <p:txBody>
          <a:bodyPr>
            <a:normAutofit/>
          </a:bodyPr>
          <a:lstStyle/>
          <a:p>
            <a:r>
              <a:rPr lang="en-US" dirty="0"/>
              <a:t>4) Experiential connections (</a:t>
            </a:r>
            <a:r>
              <a:rPr lang="en-US" dirty="0">
                <a:solidFill>
                  <a:srgbClr val="003D2E"/>
                </a:solidFill>
              </a:rPr>
              <a:t>cultural services</a:t>
            </a:r>
            <a:r>
              <a:rPr lang="en-US" dirty="0"/>
              <a:t>).</a:t>
            </a:r>
          </a:p>
        </p:txBody>
      </p:sp>
      <p:sp>
        <p:nvSpPr>
          <p:cNvPr id="3" name="Text Placeholder 2">
            <a:extLst>
              <a:ext uri="{FF2B5EF4-FFF2-40B4-BE49-F238E27FC236}">
                <a16:creationId xmlns:a16="http://schemas.microsoft.com/office/drawing/2014/main" id="{701DD22A-7CA6-298D-C6E0-977B7E3C4E26}"/>
              </a:ext>
            </a:extLst>
          </p:cNvPr>
          <p:cNvSpPr>
            <a:spLocks noGrp="1"/>
          </p:cNvSpPr>
          <p:nvPr>
            <p:ph idx="1"/>
          </p:nvPr>
        </p:nvSpPr>
        <p:spPr/>
        <p:txBody>
          <a:bodyPr>
            <a:normAutofit/>
          </a:bodyPr>
          <a:lstStyle/>
          <a:p>
            <a:pPr marL="0" indent="0">
              <a:buNone/>
            </a:pPr>
            <a:r>
              <a:rPr lang="en-CA" sz="2400" dirty="0"/>
              <a:t>Describe what happens when we have access to and are exposed to healthy green spaces. There are immense, and often under-appreciated benefits from interactions with nature. Includes recreation, aesthetic inspiration, learning, religious connections, etc.</a:t>
            </a:r>
            <a:endParaRPr lang="en-US" sz="2400" dirty="0"/>
          </a:p>
        </p:txBody>
      </p:sp>
      <p:pic>
        <p:nvPicPr>
          <p:cNvPr id="4098" name="Picture 2" descr="Ideas for Getting Your Kids into Nature - Child Mind Institute">
            <a:extLst>
              <a:ext uri="{FF2B5EF4-FFF2-40B4-BE49-F238E27FC236}">
                <a16:creationId xmlns:a16="http://schemas.microsoft.com/office/drawing/2014/main" id="{48876385-2961-118F-EBAE-264E26A16E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045"/>
          <a:stretch/>
        </p:blipFill>
        <p:spPr bwMode="auto">
          <a:xfrm>
            <a:off x="1371599" y="3290450"/>
            <a:ext cx="9144000" cy="3581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92392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9A6699-D773-A816-50B0-622CA0CB9D65}"/>
              </a:ext>
            </a:extLst>
          </p:cNvPr>
          <p:cNvSpPr>
            <a:spLocks noGrp="1"/>
          </p:cNvSpPr>
          <p:nvPr>
            <p:ph idx="1"/>
          </p:nvPr>
        </p:nvSpPr>
        <p:spPr>
          <a:xfrm>
            <a:off x="3779671" y="1024151"/>
            <a:ext cx="4408365" cy="5811838"/>
          </a:xfrm>
        </p:spPr>
        <p:txBody>
          <a:bodyPr>
            <a:normAutofit/>
          </a:bodyPr>
          <a:lstStyle/>
          <a:p>
            <a:pPr marL="0" indent="0">
              <a:buNone/>
            </a:pPr>
            <a:r>
              <a:rPr lang="en-US" sz="2400" dirty="0"/>
              <a:t>Opportunities to experience nature, unsupervised, have a permanent effect on developing children. </a:t>
            </a:r>
          </a:p>
          <a:p>
            <a:pPr marL="0" indent="0">
              <a:buNone/>
            </a:pPr>
            <a:endParaRPr lang="en-US" sz="2400" dirty="0"/>
          </a:p>
          <a:p>
            <a:pPr marL="0" indent="0">
              <a:buNone/>
            </a:pPr>
            <a:r>
              <a:rPr lang="en-US" sz="2400" dirty="0"/>
              <a:t>Exposure to nature during childhood can influence confidence, curiosity, problem-solving, etc.</a:t>
            </a:r>
          </a:p>
        </p:txBody>
      </p:sp>
      <p:sp>
        <p:nvSpPr>
          <p:cNvPr id="2" name="Title 1">
            <a:extLst>
              <a:ext uri="{FF2B5EF4-FFF2-40B4-BE49-F238E27FC236}">
                <a16:creationId xmlns:a16="http://schemas.microsoft.com/office/drawing/2014/main" id="{E157F3C4-A558-BD70-B405-C8AF51A25388}"/>
              </a:ext>
            </a:extLst>
          </p:cNvPr>
          <p:cNvSpPr>
            <a:spLocks noGrp="1"/>
          </p:cNvSpPr>
          <p:nvPr>
            <p:ph type="title" idx="4294967295"/>
          </p:nvPr>
        </p:nvSpPr>
        <p:spPr>
          <a:xfrm>
            <a:off x="0" y="365125"/>
            <a:ext cx="3657600" cy="1325563"/>
          </a:xfrm>
        </p:spPr>
        <p:txBody>
          <a:bodyPr>
            <a:normAutofit fontScale="90000"/>
          </a:bodyPr>
          <a:lstStyle/>
          <a:p>
            <a:r>
              <a:rPr lang="en-US" dirty="0"/>
              <a:t>Nature shapes people</a:t>
            </a:r>
          </a:p>
        </p:txBody>
      </p:sp>
      <p:pic>
        <p:nvPicPr>
          <p:cNvPr id="5122" name="Picture 2" descr="The Thunder Tree: Lessons from an Urban Wildland by Robert Michael Pyle">
            <a:extLst>
              <a:ext uri="{FF2B5EF4-FFF2-40B4-BE49-F238E27FC236}">
                <a16:creationId xmlns:a16="http://schemas.microsoft.com/office/drawing/2014/main" id="{3C7EE5D8-C135-5462-1080-CD3DB3CD23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2330" y="842748"/>
            <a:ext cx="3408408" cy="5172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92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C4B08-A394-5A5C-653A-F351A8DE6602}"/>
              </a:ext>
            </a:extLst>
          </p:cNvPr>
          <p:cNvSpPr>
            <a:spLocks noGrp="1"/>
          </p:cNvSpPr>
          <p:nvPr>
            <p:ph type="title"/>
          </p:nvPr>
        </p:nvSpPr>
        <p:spPr/>
        <p:txBody>
          <a:bodyPr/>
          <a:lstStyle/>
          <a:p>
            <a:r>
              <a:rPr lang="en-US" dirty="0"/>
              <a:t>Nature deficit disorder</a:t>
            </a:r>
          </a:p>
        </p:txBody>
      </p:sp>
      <p:sp>
        <p:nvSpPr>
          <p:cNvPr id="3" name="Text Placeholder 2">
            <a:extLst>
              <a:ext uri="{FF2B5EF4-FFF2-40B4-BE49-F238E27FC236}">
                <a16:creationId xmlns:a16="http://schemas.microsoft.com/office/drawing/2014/main" id="{512C2C84-F879-AA2A-50E8-2D63D23A6A49}"/>
              </a:ext>
            </a:extLst>
          </p:cNvPr>
          <p:cNvSpPr>
            <a:spLocks noGrp="1"/>
          </p:cNvSpPr>
          <p:nvPr>
            <p:ph idx="1"/>
          </p:nvPr>
        </p:nvSpPr>
        <p:spPr>
          <a:xfrm>
            <a:off x="4610614" y="1825625"/>
            <a:ext cx="6743185" cy="4351338"/>
          </a:xfrm>
        </p:spPr>
        <p:txBody>
          <a:bodyPr>
            <a:normAutofit/>
          </a:bodyPr>
          <a:lstStyle/>
          <a:p>
            <a:r>
              <a:rPr lang="en-CA" dirty="0"/>
              <a:t>Nature deficit disorder was coined by Richard </a:t>
            </a:r>
            <a:r>
              <a:rPr lang="en-CA" dirty="0" err="1"/>
              <a:t>Louv</a:t>
            </a:r>
            <a:r>
              <a:rPr lang="en-CA" dirty="0"/>
              <a:t> to describe the negative consequences of a child’s development in the absence of nature exposure.  </a:t>
            </a:r>
          </a:p>
          <a:p>
            <a:r>
              <a:rPr lang="en-CA" dirty="0" err="1"/>
              <a:t>Louv</a:t>
            </a:r>
            <a:r>
              <a:rPr lang="en-CA" dirty="0"/>
              <a:t> believes that growing up without time spent outdoors and in contact with nature increases the propensity of obesity, depression, and attention deficit disorders. </a:t>
            </a:r>
          </a:p>
          <a:p>
            <a:endParaRPr lang="en-US" dirty="0"/>
          </a:p>
        </p:txBody>
      </p:sp>
      <p:pic>
        <p:nvPicPr>
          <p:cNvPr id="6146" name="Picture 2" descr="Last Child in the Woods: Saving Our Children From Nature-Deficit Disorder  eBook : Louv, Richard: Amazon.ca: Books">
            <a:extLst>
              <a:ext uri="{FF2B5EF4-FFF2-40B4-BE49-F238E27FC236}">
                <a16:creationId xmlns:a16="http://schemas.microsoft.com/office/drawing/2014/main" id="{554BCD22-C8D3-126D-7749-618C8E908C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6499" y="1408113"/>
            <a:ext cx="3454116" cy="5186361"/>
          </a:xfrm>
          <a:prstGeom prst="rect">
            <a:avLst/>
          </a:prstGeom>
          <a:noFill/>
          <a:ln w="28575">
            <a:solidFill>
              <a:srgbClr val="445F5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78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496B9-B7D2-ADAF-82B5-A6C5AFD9FB6E}"/>
              </a:ext>
            </a:extLst>
          </p:cNvPr>
          <p:cNvSpPr>
            <a:spLocks noGrp="1"/>
          </p:cNvSpPr>
          <p:nvPr>
            <p:ph type="title"/>
          </p:nvPr>
        </p:nvSpPr>
        <p:spPr/>
        <p:txBody>
          <a:bodyPr/>
          <a:lstStyle/>
          <a:p>
            <a:r>
              <a:rPr lang="en-US" dirty="0"/>
              <a:t>But we need to be cautious…</a:t>
            </a:r>
          </a:p>
        </p:txBody>
      </p:sp>
      <p:sp>
        <p:nvSpPr>
          <p:cNvPr id="3" name="Text Placeholder 2">
            <a:extLst>
              <a:ext uri="{FF2B5EF4-FFF2-40B4-BE49-F238E27FC236}">
                <a16:creationId xmlns:a16="http://schemas.microsoft.com/office/drawing/2014/main" id="{01A9700D-428C-29F8-2F11-A1227F32F710}"/>
              </a:ext>
            </a:extLst>
          </p:cNvPr>
          <p:cNvSpPr>
            <a:spLocks noGrp="1"/>
          </p:cNvSpPr>
          <p:nvPr>
            <p:ph type="body" idx="1"/>
          </p:nvPr>
        </p:nvSpPr>
        <p:spPr>
          <a:xfrm>
            <a:off x="1981200" y="1309817"/>
            <a:ext cx="8229600" cy="1143002"/>
          </a:xfrm>
        </p:spPr>
        <p:txBody>
          <a:bodyPr>
            <a:normAutofit/>
          </a:bodyPr>
          <a:lstStyle/>
          <a:p>
            <a:pPr marL="0" indent="0">
              <a:buNone/>
            </a:pPr>
            <a:r>
              <a:rPr lang="en-US" dirty="0"/>
              <a:t>Overestimating or overstating nature’s impact could undermine general valid facts.</a:t>
            </a:r>
          </a:p>
          <a:p>
            <a:pPr marL="0" indent="0">
              <a:buNone/>
            </a:pPr>
            <a:endParaRPr lang="en-US" dirty="0"/>
          </a:p>
        </p:txBody>
      </p:sp>
      <p:pic>
        <p:nvPicPr>
          <p:cNvPr id="4" name="Picture 3">
            <a:extLst>
              <a:ext uri="{FF2B5EF4-FFF2-40B4-BE49-F238E27FC236}">
                <a16:creationId xmlns:a16="http://schemas.microsoft.com/office/drawing/2014/main" id="{DD86524E-562C-9B8E-C4C1-6388AF5B80CA}"/>
              </a:ext>
            </a:extLst>
          </p:cNvPr>
          <p:cNvPicPr>
            <a:picLocks noChangeAspect="1"/>
          </p:cNvPicPr>
          <p:nvPr/>
        </p:nvPicPr>
        <p:blipFill>
          <a:blip r:embed="rId2"/>
          <a:stretch>
            <a:fillRect/>
          </a:stretch>
        </p:blipFill>
        <p:spPr>
          <a:xfrm>
            <a:off x="3486837" y="2377574"/>
            <a:ext cx="5218327" cy="2003996"/>
          </a:xfrm>
          <a:prstGeom prst="rect">
            <a:avLst/>
          </a:prstGeom>
          <a:ln w="28575">
            <a:solidFill>
              <a:schemeClr val="tx1">
                <a:lumMod val="85000"/>
                <a:lumOff val="15000"/>
              </a:schemeClr>
            </a:solidFill>
          </a:ln>
        </p:spPr>
      </p:pic>
      <p:sp>
        <p:nvSpPr>
          <p:cNvPr id="5" name="Text Placeholder 2">
            <a:extLst>
              <a:ext uri="{FF2B5EF4-FFF2-40B4-BE49-F238E27FC236}">
                <a16:creationId xmlns:a16="http://schemas.microsoft.com/office/drawing/2014/main" id="{0EDAEC54-8060-05FC-4371-85840E1D9F2B}"/>
              </a:ext>
            </a:extLst>
          </p:cNvPr>
          <p:cNvSpPr txBox="1">
            <a:spLocks/>
          </p:cNvSpPr>
          <p:nvPr/>
        </p:nvSpPr>
        <p:spPr>
          <a:xfrm>
            <a:off x="1981200" y="4430998"/>
            <a:ext cx="8229600" cy="17844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85000" lnSpcReduction="10000"/>
          </a:bodyPr>
          <a:lstStyle>
            <a:lvl1pPr marL="342900" marR="0" indent="-3429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a:lstStyle>
          <a:p>
            <a:pPr hangingPunct="1"/>
            <a:r>
              <a:rPr lang="en-US" sz="2800" dirty="0">
                <a:solidFill>
                  <a:schemeClr val="bg1"/>
                </a:solidFill>
              </a:rPr>
              <a:t>Not a real diagnosis.</a:t>
            </a:r>
          </a:p>
          <a:p>
            <a:pPr hangingPunct="1"/>
            <a:r>
              <a:rPr lang="en-US" sz="2800" dirty="0">
                <a:solidFill>
                  <a:schemeClr val="bg1"/>
                </a:solidFill>
              </a:rPr>
              <a:t>Lacks specific mechanisms.</a:t>
            </a:r>
          </a:p>
          <a:p>
            <a:pPr hangingPunct="1"/>
            <a:r>
              <a:rPr lang="en-US" sz="2800" dirty="0">
                <a:solidFill>
                  <a:schemeClr val="bg1"/>
                </a:solidFill>
              </a:rPr>
              <a:t>Could undermine more important causes of certain disorders.</a:t>
            </a:r>
          </a:p>
          <a:p>
            <a:pPr hangingPunct="1"/>
            <a:r>
              <a:rPr lang="en-US" sz="2800" dirty="0">
                <a:solidFill>
                  <a:schemeClr val="bg1"/>
                </a:solidFill>
              </a:rPr>
              <a:t>Culturally biased</a:t>
            </a:r>
          </a:p>
          <a:p>
            <a:pPr hangingPunct="1"/>
            <a:endParaRPr lang="en-US" sz="2800" dirty="0">
              <a:solidFill>
                <a:schemeClr val="bg1"/>
              </a:solidFill>
            </a:endParaRPr>
          </a:p>
        </p:txBody>
      </p:sp>
    </p:spTree>
    <p:extLst>
      <p:ext uri="{BB962C8B-B14F-4D97-AF65-F5344CB8AC3E}">
        <p14:creationId xmlns:p14="http://schemas.microsoft.com/office/powerpoint/2010/main" val="2629950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D3C88-45A2-1FAE-8D96-9693B215BA0C}"/>
              </a:ext>
            </a:extLst>
          </p:cNvPr>
          <p:cNvSpPr>
            <a:spLocks noGrp="1"/>
          </p:cNvSpPr>
          <p:nvPr>
            <p:ph type="title"/>
          </p:nvPr>
        </p:nvSpPr>
        <p:spPr>
          <a:xfrm>
            <a:off x="4314872" y="500062"/>
            <a:ext cx="7038927" cy="1325563"/>
          </a:xfrm>
        </p:spPr>
        <p:txBody>
          <a:bodyPr vert="horz" lIns="91440" tIns="45720" rIns="91440" bIns="45720" rtlCol="0" anchor="b">
            <a:normAutofit/>
          </a:bodyPr>
          <a:lstStyle/>
          <a:p>
            <a:r>
              <a:rPr lang="en-US" sz="3700" dirty="0"/>
              <a:t>Should services increase with biodiversity?</a:t>
            </a:r>
          </a:p>
        </p:txBody>
      </p:sp>
      <p:sp>
        <p:nvSpPr>
          <p:cNvPr id="3" name="Text Placeholder 2">
            <a:extLst>
              <a:ext uri="{FF2B5EF4-FFF2-40B4-BE49-F238E27FC236}">
                <a16:creationId xmlns:a16="http://schemas.microsoft.com/office/drawing/2014/main" id="{FCE3CDCC-B7B1-3BC7-3195-276B2F29F84B}"/>
              </a:ext>
            </a:extLst>
          </p:cNvPr>
          <p:cNvSpPr>
            <a:spLocks noGrp="1"/>
          </p:cNvSpPr>
          <p:nvPr>
            <p:ph idx="1"/>
          </p:nvPr>
        </p:nvSpPr>
        <p:spPr>
          <a:xfrm>
            <a:off x="4314872" y="2325687"/>
            <a:ext cx="7038928" cy="3851276"/>
          </a:xfrm>
        </p:spPr>
        <p:txBody>
          <a:bodyPr vert="horz" lIns="91440" tIns="45720" rIns="91440" bIns="45720" rtlCol="0">
            <a:noAutofit/>
          </a:bodyPr>
          <a:lstStyle/>
          <a:p>
            <a:pPr marL="114300" indent="0">
              <a:buNone/>
            </a:pPr>
            <a:r>
              <a:rPr lang="en-US" sz="2400" dirty="0">
                <a:latin typeface="+mn-lt"/>
                <a:cs typeface="+mn-cs"/>
              </a:rPr>
              <a:t>Logically, the answer should be yes. Think about our forest monoculture that </a:t>
            </a:r>
            <a:r>
              <a:rPr lang="en-US" sz="2400" dirty="0" err="1">
                <a:latin typeface="+mn-lt"/>
                <a:cs typeface="+mn-cs"/>
              </a:rPr>
              <a:t>maximises</a:t>
            </a:r>
            <a:r>
              <a:rPr lang="en-US" sz="2400" dirty="0">
                <a:latin typeface="+mn-lt"/>
                <a:cs typeface="+mn-cs"/>
              </a:rPr>
              <a:t> timber production. It is very unlikely that this monoculture, say pine trees, can also supply many other services at high levels. A dense stand of pine trees is ill-suited for provided high-quality recreation. Further, diverse assortments of pollinators will see this habitat as a resource desert. </a:t>
            </a:r>
          </a:p>
        </p:txBody>
      </p:sp>
      <p:pic>
        <p:nvPicPr>
          <p:cNvPr id="4" name="Picture 2" descr="Image result for forest">
            <a:extLst>
              <a:ext uri="{FF2B5EF4-FFF2-40B4-BE49-F238E27FC236}">
                <a16:creationId xmlns:a16="http://schemas.microsoft.com/office/drawing/2014/main" id="{13F35C56-79FE-7B94-1E67-11119FE4C8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029" r="40131" b="-1"/>
          <a:stretch/>
        </p:blipFill>
        <p:spPr bwMode="auto">
          <a:xfrm>
            <a:off x="838200" y="0"/>
            <a:ext cx="3476673"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889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74E69-DBFE-96E5-4EE9-836E5691DF9F}"/>
              </a:ext>
            </a:extLst>
          </p:cNvPr>
          <p:cNvSpPr>
            <a:spLocks noGrp="1"/>
          </p:cNvSpPr>
          <p:nvPr>
            <p:ph type="title"/>
          </p:nvPr>
        </p:nvSpPr>
        <p:spPr/>
        <p:txBody>
          <a:bodyPr vert="horz" lIns="91440" tIns="45720" rIns="91440" bIns="45720" rtlCol="0" anchor="ctr">
            <a:normAutofit/>
          </a:bodyPr>
          <a:lstStyle/>
          <a:p>
            <a:r>
              <a:rPr lang="en-US" kern="1200" dirty="0"/>
              <a:t>Should services increase with biodiversity?</a:t>
            </a:r>
          </a:p>
        </p:txBody>
      </p:sp>
      <p:sp>
        <p:nvSpPr>
          <p:cNvPr id="3" name="Text Placeholder 2">
            <a:extLst>
              <a:ext uri="{FF2B5EF4-FFF2-40B4-BE49-F238E27FC236}">
                <a16:creationId xmlns:a16="http://schemas.microsoft.com/office/drawing/2014/main" id="{F0BE2FEC-06EE-9930-ED9B-01675ADEC78F}"/>
              </a:ext>
            </a:extLst>
          </p:cNvPr>
          <p:cNvSpPr>
            <a:spLocks noGrp="1"/>
          </p:cNvSpPr>
          <p:nvPr>
            <p:ph idx="1"/>
          </p:nvPr>
        </p:nvSpPr>
        <p:spPr>
          <a:xfrm>
            <a:off x="3200400" y="5453213"/>
            <a:ext cx="8153400" cy="723750"/>
          </a:xfrm>
        </p:spPr>
        <p:txBody>
          <a:bodyPr vert="horz" lIns="91440" tIns="45720" rIns="91440" bIns="45720" rtlCol="0" anchor="ctr">
            <a:normAutofit/>
          </a:bodyPr>
          <a:lstStyle/>
          <a:p>
            <a:pPr marL="0" indent="0" algn="ctr">
              <a:buNone/>
            </a:pPr>
            <a:r>
              <a:rPr lang="en-US" sz="1500" dirty="0">
                <a:latin typeface="+mn-lt"/>
                <a:cs typeface="+mn-cs"/>
              </a:rPr>
              <a:t>Most apparent when species contributions to services are weakly correlated (or in a trade-off)</a:t>
            </a:r>
          </a:p>
        </p:txBody>
      </p:sp>
      <p:pic>
        <p:nvPicPr>
          <p:cNvPr id="4" name="Picture 3">
            <a:extLst>
              <a:ext uri="{FF2B5EF4-FFF2-40B4-BE49-F238E27FC236}">
                <a16:creationId xmlns:a16="http://schemas.microsoft.com/office/drawing/2014/main" id="{ADFE67F4-BE97-FB85-E8D3-6A6CD9C1D9EF}"/>
              </a:ext>
            </a:extLst>
          </p:cNvPr>
          <p:cNvPicPr>
            <a:picLocks noChangeAspect="1"/>
          </p:cNvPicPr>
          <p:nvPr/>
        </p:nvPicPr>
        <p:blipFill>
          <a:blip r:embed="rId2"/>
          <a:stretch>
            <a:fillRect/>
          </a:stretch>
        </p:blipFill>
        <p:spPr>
          <a:xfrm>
            <a:off x="1919139" y="2642617"/>
            <a:ext cx="3265579" cy="3018763"/>
          </a:xfrm>
          <a:prstGeom prst="rect">
            <a:avLst/>
          </a:prstGeom>
        </p:spPr>
      </p:pic>
      <p:pic>
        <p:nvPicPr>
          <p:cNvPr id="5" name="Picture 4">
            <a:extLst>
              <a:ext uri="{FF2B5EF4-FFF2-40B4-BE49-F238E27FC236}">
                <a16:creationId xmlns:a16="http://schemas.microsoft.com/office/drawing/2014/main" id="{15635AFE-8AC4-2FE3-6386-34D859D2D17D}"/>
              </a:ext>
            </a:extLst>
          </p:cNvPr>
          <p:cNvPicPr>
            <a:picLocks noChangeAspect="1"/>
          </p:cNvPicPr>
          <p:nvPr/>
        </p:nvPicPr>
        <p:blipFill>
          <a:blip r:embed="rId3"/>
          <a:stretch>
            <a:fillRect/>
          </a:stretch>
        </p:blipFill>
        <p:spPr>
          <a:xfrm>
            <a:off x="5755111" y="2549375"/>
            <a:ext cx="5028295" cy="2903838"/>
          </a:xfrm>
          <a:prstGeom prst="rect">
            <a:avLst/>
          </a:prstGeom>
        </p:spPr>
      </p:pic>
    </p:spTree>
    <p:extLst>
      <p:ext uri="{BB962C8B-B14F-4D97-AF65-F5344CB8AC3E}">
        <p14:creationId xmlns:p14="http://schemas.microsoft.com/office/powerpoint/2010/main" val="8183131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5967BFB-8344-BE30-4534-AC0C9E194F3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D19ABAB-0B73-F7C0-36AD-457797CED493}"/>
              </a:ext>
            </a:extLst>
          </p:cNvPr>
          <p:cNvSpPr>
            <a:spLocks noGrp="1"/>
          </p:cNvSpPr>
          <p:nvPr>
            <p:ph idx="1"/>
          </p:nvPr>
        </p:nvSpPr>
        <p:spPr>
          <a:xfrm>
            <a:off x="1143901" y="2864760"/>
            <a:ext cx="7394229" cy="4351338"/>
          </a:xfrm>
        </p:spPr>
        <p:txBody>
          <a:bodyPr>
            <a:noAutofit/>
          </a:bodyPr>
          <a:lstStyle/>
          <a:p>
            <a:pPr marL="0" indent="0">
              <a:buNone/>
            </a:pPr>
            <a:r>
              <a:rPr lang="en-CA" sz="2400" dirty="0"/>
              <a:t>In one of the few robust studies of the linkages between biodiversity and ecosystem services, </a:t>
            </a:r>
            <a:r>
              <a:rPr lang="en-CA" sz="2400" dirty="0" err="1"/>
              <a:t>Gamfeldt</a:t>
            </a:r>
            <a:r>
              <a:rPr lang="en-CA" sz="2400" dirty="0"/>
              <a:t> et al. provide very convincing evidence of this linkage. They examined production forests across more than 4,500 plots surveyed by the Swedish National Forest Inventory and quantified their delivery of six different services: wood production, carbon storage, berry production, understory plant biodiversity, deadwood amount, and game animal populations. </a:t>
            </a:r>
          </a:p>
        </p:txBody>
      </p:sp>
      <p:pic>
        <p:nvPicPr>
          <p:cNvPr id="4" name="Picture 3">
            <a:extLst>
              <a:ext uri="{FF2B5EF4-FFF2-40B4-BE49-F238E27FC236}">
                <a16:creationId xmlns:a16="http://schemas.microsoft.com/office/drawing/2014/main" id="{F85DFDE8-0F1E-3D40-25A6-84F07E40D2B6}"/>
              </a:ext>
            </a:extLst>
          </p:cNvPr>
          <p:cNvPicPr>
            <a:picLocks noChangeAspect="1"/>
          </p:cNvPicPr>
          <p:nvPr/>
        </p:nvPicPr>
        <p:blipFill>
          <a:blip r:embed="rId2"/>
          <a:stretch>
            <a:fillRect/>
          </a:stretch>
        </p:blipFill>
        <p:spPr>
          <a:xfrm>
            <a:off x="1981200" y="135397"/>
            <a:ext cx="7055708" cy="2355201"/>
          </a:xfrm>
          <a:prstGeom prst="rect">
            <a:avLst/>
          </a:prstGeom>
          <a:ln w="28575">
            <a:solidFill>
              <a:schemeClr val="accent6">
                <a:lumMod val="75000"/>
              </a:schemeClr>
            </a:solidFill>
          </a:ln>
        </p:spPr>
      </p:pic>
      <p:pic>
        <p:nvPicPr>
          <p:cNvPr id="5" name="Picture 4" descr="Shape&#10;&#10;Description automatically generated with low confidence">
            <a:extLst>
              <a:ext uri="{FF2B5EF4-FFF2-40B4-BE49-F238E27FC236}">
                <a16:creationId xmlns:a16="http://schemas.microsoft.com/office/drawing/2014/main" id="{B3003FB3-B712-9B9F-8537-DBD9CA0297F2}"/>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455234" y="1641955"/>
            <a:ext cx="1222805" cy="1222805"/>
          </a:xfrm>
          <a:prstGeom prst="rect">
            <a:avLst/>
          </a:prstGeom>
        </p:spPr>
      </p:pic>
      <p:pic>
        <p:nvPicPr>
          <p:cNvPr id="7" name="Picture 6" descr="Shape&#10;&#10;Description automatically generated with low confidence">
            <a:extLst>
              <a:ext uri="{FF2B5EF4-FFF2-40B4-BE49-F238E27FC236}">
                <a16:creationId xmlns:a16="http://schemas.microsoft.com/office/drawing/2014/main" id="{D7E7E6E6-940D-5939-12DE-594B171388F2}"/>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032015" y="2762404"/>
            <a:ext cx="858795" cy="858795"/>
          </a:xfrm>
          <a:prstGeom prst="rect">
            <a:avLst/>
          </a:prstGeom>
        </p:spPr>
      </p:pic>
      <p:pic>
        <p:nvPicPr>
          <p:cNvPr id="9" name="Picture 8" descr="Shape&#10;&#10;Description automatically generated with low confidence">
            <a:extLst>
              <a:ext uri="{FF2B5EF4-FFF2-40B4-BE49-F238E27FC236}">
                <a16:creationId xmlns:a16="http://schemas.microsoft.com/office/drawing/2014/main" id="{78E58DB3-2D22-D7B4-89E9-ABA10800509A}"/>
              </a:ext>
            </a:extLst>
          </p:cNvPr>
          <p:cNvPicPr>
            <a:picLocks noChangeAspect="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b="45135"/>
          <a:stretch/>
        </p:blipFill>
        <p:spPr>
          <a:xfrm>
            <a:off x="8843831" y="3862928"/>
            <a:ext cx="1222805" cy="670891"/>
          </a:xfrm>
          <a:prstGeom prst="rect">
            <a:avLst/>
          </a:prstGeom>
        </p:spPr>
      </p:pic>
      <p:pic>
        <p:nvPicPr>
          <p:cNvPr id="11" name="Picture 10" descr="Shape&#10;&#10;Description automatically generated with low confidence">
            <a:extLst>
              <a:ext uri="{FF2B5EF4-FFF2-40B4-BE49-F238E27FC236}">
                <a16:creationId xmlns:a16="http://schemas.microsoft.com/office/drawing/2014/main" id="{99AD654F-F718-5DF3-5214-0784CCBEB29D}"/>
              </a:ext>
            </a:extLst>
          </p:cNvPr>
          <p:cNvPicPr>
            <a:picLocks noChangeAspect="1"/>
          </p:cNvPicPr>
          <p:nvPr/>
        </p:nvPicPr>
        <p:blipFill>
          <a:blip r:embed="rId6">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0007169" y="3678876"/>
            <a:ext cx="1143001" cy="1143001"/>
          </a:xfrm>
          <a:prstGeom prst="rect">
            <a:avLst/>
          </a:prstGeom>
        </p:spPr>
      </p:pic>
      <p:pic>
        <p:nvPicPr>
          <p:cNvPr id="13" name="Picture 12" descr="Shape&#10;&#10;Description automatically generated with low confidence">
            <a:extLst>
              <a:ext uri="{FF2B5EF4-FFF2-40B4-BE49-F238E27FC236}">
                <a16:creationId xmlns:a16="http://schemas.microsoft.com/office/drawing/2014/main" id="{B8748E39-D034-5616-7A83-27216F806C6A}"/>
              </a:ext>
            </a:extLst>
          </p:cNvPr>
          <p:cNvPicPr>
            <a:picLocks noChangeAspect="1"/>
          </p:cNvPicPr>
          <p:nvPr/>
        </p:nvPicPr>
        <p:blipFill>
          <a:blip r:embed="rId7">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0066636" y="2509501"/>
            <a:ext cx="1222805" cy="1222805"/>
          </a:xfrm>
          <a:prstGeom prst="rect">
            <a:avLst/>
          </a:prstGeom>
        </p:spPr>
      </p:pic>
    </p:spTree>
    <p:extLst>
      <p:ext uri="{BB962C8B-B14F-4D97-AF65-F5344CB8AC3E}">
        <p14:creationId xmlns:p14="http://schemas.microsoft.com/office/powerpoint/2010/main" val="2290539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D9A046-239F-1EC6-484D-0FC1283C89F1}"/>
              </a:ext>
            </a:extLst>
          </p:cNvPr>
          <p:cNvSpPr>
            <a:spLocks noGrp="1"/>
          </p:cNvSpPr>
          <p:nvPr>
            <p:ph idx="1"/>
          </p:nvPr>
        </p:nvSpPr>
        <p:spPr/>
        <p:txBody>
          <a:bodyPr/>
          <a:lstStyle/>
          <a:p>
            <a:endParaRPr lang="en-US"/>
          </a:p>
        </p:txBody>
      </p:sp>
      <p:sp>
        <p:nvSpPr>
          <p:cNvPr id="2" name="Title 1">
            <a:extLst>
              <a:ext uri="{FF2B5EF4-FFF2-40B4-BE49-F238E27FC236}">
                <a16:creationId xmlns:a16="http://schemas.microsoft.com/office/drawing/2014/main" id="{2844C129-0170-CF5A-C043-0DB3DDF1AD27}"/>
              </a:ext>
            </a:extLst>
          </p:cNvPr>
          <p:cNvSpPr>
            <a:spLocks noGrp="1"/>
          </p:cNvSpPr>
          <p:nvPr>
            <p:ph type="title"/>
          </p:nvPr>
        </p:nvSpPr>
        <p:spPr>
          <a:xfrm>
            <a:off x="564684" y="3015489"/>
            <a:ext cx="4609011" cy="827019"/>
          </a:xfrm>
        </p:spPr>
        <p:txBody>
          <a:bodyPr vert="horz" lIns="91440" tIns="45720" rIns="91440" bIns="45720" rtlCol="0" anchor="b">
            <a:normAutofit/>
          </a:bodyPr>
          <a:lstStyle/>
          <a:p>
            <a:r>
              <a:rPr lang="en-US" sz="3700" dirty="0"/>
              <a:t>Lots of trade-offs</a:t>
            </a:r>
          </a:p>
        </p:txBody>
      </p:sp>
      <p:pic>
        <p:nvPicPr>
          <p:cNvPr id="5" name="Picture 4">
            <a:extLst>
              <a:ext uri="{FF2B5EF4-FFF2-40B4-BE49-F238E27FC236}">
                <a16:creationId xmlns:a16="http://schemas.microsoft.com/office/drawing/2014/main" id="{42DAD479-C11E-328F-F629-CC28F72FDC20}"/>
              </a:ext>
            </a:extLst>
          </p:cNvPr>
          <p:cNvPicPr>
            <a:picLocks noChangeAspect="1"/>
          </p:cNvPicPr>
          <p:nvPr/>
        </p:nvPicPr>
        <p:blipFill>
          <a:blip r:embed="rId2"/>
          <a:stretch>
            <a:fillRect/>
          </a:stretch>
        </p:blipFill>
        <p:spPr>
          <a:xfrm>
            <a:off x="774087" y="250545"/>
            <a:ext cx="4190207" cy="1403719"/>
          </a:xfrm>
          <a:prstGeom prst="rect">
            <a:avLst/>
          </a:prstGeom>
        </p:spPr>
      </p:pic>
      <p:pic>
        <p:nvPicPr>
          <p:cNvPr id="6" name="Picture 5">
            <a:extLst>
              <a:ext uri="{FF2B5EF4-FFF2-40B4-BE49-F238E27FC236}">
                <a16:creationId xmlns:a16="http://schemas.microsoft.com/office/drawing/2014/main" id="{4F8F1BC5-6AD0-1F36-F991-0058FBA6145B}"/>
              </a:ext>
            </a:extLst>
          </p:cNvPr>
          <p:cNvPicPr>
            <a:picLocks noChangeAspect="1"/>
          </p:cNvPicPr>
          <p:nvPr/>
        </p:nvPicPr>
        <p:blipFill>
          <a:blip r:embed="rId3"/>
          <a:stretch>
            <a:fillRect/>
          </a:stretch>
        </p:blipFill>
        <p:spPr>
          <a:xfrm>
            <a:off x="6985067" y="3428999"/>
            <a:ext cx="4110441" cy="3455611"/>
          </a:xfrm>
          <a:prstGeom prst="rect">
            <a:avLst/>
          </a:prstGeom>
        </p:spPr>
      </p:pic>
      <p:pic>
        <p:nvPicPr>
          <p:cNvPr id="4" name="Picture 3">
            <a:extLst>
              <a:ext uri="{FF2B5EF4-FFF2-40B4-BE49-F238E27FC236}">
                <a16:creationId xmlns:a16="http://schemas.microsoft.com/office/drawing/2014/main" id="{D0307C44-EA07-5E6A-6397-BF6D9ECE753B}"/>
              </a:ext>
            </a:extLst>
          </p:cNvPr>
          <p:cNvPicPr>
            <a:picLocks noChangeAspect="1"/>
          </p:cNvPicPr>
          <p:nvPr/>
        </p:nvPicPr>
        <p:blipFill>
          <a:blip r:embed="rId4"/>
          <a:stretch>
            <a:fillRect/>
          </a:stretch>
        </p:blipFill>
        <p:spPr>
          <a:xfrm>
            <a:off x="6236227" y="250544"/>
            <a:ext cx="5410138" cy="3178455"/>
          </a:xfrm>
          <a:prstGeom prst="rect">
            <a:avLst/>
          </a:prstGeom>
        </p:spPr>
      </p:pic>
    </p:spTree>
    <p:extLst>
      <p:ext uri="{BB962C8B-B14F-4D97-AF65-F5344CB8AC3E}">
        <p14:creationId xmlns:p14="http://schemas.microsoft.com/office/powerpoint/2010/main" val="11090153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4A282-806F-A4D9-41AC-8AE2F808660A}"/>
              </a:ext>
            </a:extLst>
          </p:cNvPr>
          <p:cNvSpPr>
            <a:spLocks noGrp="1"/>
          </p:cNvSpPr>
          <p:nvPr>
            <p:ph type="title"/>
          </p:nvPr>
        </p:nvSpPr>
        <p:spPr>
          <a:xfrm>
            <a:off x="1981201" y="326033"/>
            <a:ext cx="10515600" cy="1325563"/>
          </a:xfrm>
        </p:spPr>
        <p:txBody>
          <a:bodyPr/>
          <a:lstStyle/>
          <a:p>
            <a:r>
              <a:rPr lang="en-US" dirty="0"/>
              <a:t>The double-edged sword</a:t>
            </a:r>
          </a:p>
        </p:txBody>
      </p:sp>
      <p:sp>
        <p:nvSpPr>
          <p:cNvPr id="3" name="Text Placeholder 2">
            <a:extLst>
              <a:ext uri="{FF2B5EF4-FFF2-40B4-BE49-F238E27FC236}">
                <a16:creationId xmlns:a16="http://schemas.microsoft.com/office/drawing/2014/main" id="{E443026C-C83B-D66A-402C-B313061014B0}"/>
              </a:ext>
            </a:extLst>
          </p:cNvPr>
          <p:cNvSpPr>
            <a:spLocks noGrp="1"/>
          </p:cNvSpPr>
          <p:nvPr>
            <p:ph idx="1"/>
          </p:nvPr>
        </p:nvSpPr>
        <p:spPr/>
        <p:txBody>
          <a:bodyPr>
            <a:normAutofit/>
          </a:bodyPr>
          <a:lstStyle/>
          <a:p>
            <a:r>
              <a:rPr lang="en-CA" sz="2400" dirty="0"/>
              <a:t>The need to quantify and value isn’t just an academic exercise, it has real-world implications. </a:t>
            </a:r>
          </a:p>
          <a:p>
            <a:r>
              <a:rPr lang="en-CA" sz="2400" dirty="0"/>
              <a:t>For example, pressure to build on undeveloped urban land can be intense in cities. For pro-development politicians, it is relatively easy to estimate the economic benefits of development through estimation of property value and projections of tax revenues. </a:t>
            </a:r>
          </a:p>
          <a:p>
            <a:r>
              <a:rPr lang="en-CA" sz="2400" dirty="0"/>
              <a:t>What if a politician asks for value of services to justify their protection?</a:t>
            </a:r>
          </a:p>
          <a:p>
            <a:r>
              <a:rPr lang="en-CA" sz="2400" dirty="0"/>
              <a:t>What if the value is less?</a:t>
            </a:r>
            <a:endParaRPr lang="en-US" sz="2400" dirty="0"/>
          </a:p>
        </p:txBody>
      </p:sp>
      <p:pic>
        <p:nvPicPr>
          <p:cNvPr id="5" name="Picture 4" descr="Shape&#10;&#10;Description automatically generated with low confidence">
            <a:extLst>
              <a:ext uri="{FF2B5EF4-FFF2-40B4-BE49-F238E27FC236}">
                <a16:creationId xmlns:a16="http://schemas.microsoft.com/office/drawing/2014/main" id="{82A9332D-8E78-4F75-52D9-A7E7CFB54312}"/>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727239">
            <a:off x="1260688" y="613439"/>
            <a:ext cx="735563" cy="735563"/>
          </a:xfrm>
          <a:prstGeom prst="rect">
            <a:avLst/>
          </a:prstGeom>
        </p:spPr>
      </p:pic>
      <p:pic>
        <p:nvPicPr>
          <p:cNvPr id="6" name="Picture 5" descr="Shape&#10;&#10;Description automatically generated with low confidence">
            <a:extLst>
              <a:ext uri="{FF2B5EF4-FFF2-40B4-BE49-F238E27FC236}">
                <a16:creationId xmlns:a16="http://schemas.microsoft.com/office/drawing/2014/main" id="{1AA7BB0B-CF2A-1C1E-A945-585E9E71CDA6}"/>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13543074">
            <a:off x="9322937" y="621033"/>
            <a:ext cx="735563" cy="735563"/>
          </a:xfrm>
          <a:prstGeom prst="rect">
            <a:avLst/>
          </a:prstGeom>
        </p:spPr>
      </p:pic>
    </p:spTree>
    <p:extLst>
      <p:ext uri="{BB962C8B-B14F-4D97-AF65-F5344CB8AC3E}">
        <p14:creationId xmlns:p14="http://schemas.microsoft.com/office/powerpoint/2010/main" val="419580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ES_green space equality" id="{4FC93AC9-FD58-E843-BE15-B9D7F7684D9A}" vid="{332FECA9-A67A-634D-9861-4368D82F952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13797</TotalTime>
  <Words>1970</Words>
  <Application>Microsoft Macintosh PowerPoint</Application>
  <PresentationFormat>Widescreen</PresentationFormat>
  <Paragraphs>270</Paragraphs>
  <Slides>53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Arial</vt:lpstr>
      <vt:lpstr>Calibri</vt:lpstr>
      <vt:lpstr>Calibri Light</vt:lpstr>
      <vt:lpstr>Cambria Math</vt:lpstr>
      <vt:lpstr>Poppins</vt:lpstr>
      <vt:lpstr>Symbol</vt:lpstr>
      <vt:lpstr>Office Theme</vt:lpstr>
      <vt:lpstr>Biodiversity &amp; Ecosystem functioning under anthropogenic stressors </vt:lpstr>
      <vt:lpstr>Changes in biodiversity result in changes to functioning</vt:lpstr>
      <vt:lpstr>The criticisms</vt:lpstr>
      <vt:lpstr>The problem</vt:lpstr>
      <vt:lpstr>Need to separate effects of species from diversity</vt:lpstr>
      <vt:lpstr>The concept of overyielding</vt:lpstr>
      <vt:lpstr>Overyielding </vt:lpstr>
      <vt:lpstr>Exercise 1</vt:lpstr>
      <vt:lpstr>Population dynamics and species interactions make it difficult to observe this</vt:lpstr>
      <vt:lpstr>Population dynamics and species interactions make it difficult to observe this</vt:lpstr>
      <vt:lpstr>Chesson: coexistence</vt:lpstr>
      <vt:lpstr>Chesson: coexistence</vt:lpstr>
      <vt:lpstr>Chesson: coexistence</vt:lpstr>
      <vt:lpstr>Chesson: coexistence</vt:lpstr>
      <vt:lpstr>Chesson: coexistence</vt:lpstr>
      <vt:lpstr>Regions of coexistence</vt:lpstr>
      <vt:lpstr>What does this mean for ecosystem function?</vt:lpstr>
      <vt:lpstr>Measuring selection and complementarity</vt:lpstr>
      <vt:lpstr>Selection vs. complementarity </vt:lpstr>
      <vt:lpstr>Measuring selection and complementarity</vt:lpstr>
      <vt:lpstr>Exercise 2</vt:lpstr>
      <vt:lpstr>PowerPoint Presentation</vt:lpstr>
      <vt:lpstr>Selection effects in BIODEPTH</vt:lpstr>
      <vt:lpstr>Complementarity effects in BIODEPTH</vt:lpstr>
      <vt:lpstr>What else can cause complementarity effects?</vt:lpstr>
      <vt:lpstr>Multifunctionality &amp; services</vt:lpstr>
      <vt:lpstr>Multifunctionality</vt:lpstr>
      <vt:lpstr>Multifunctionality</vt:lpstr>
      <vt:lpstr>Estimating diversity-function relationships</vt:lpstr>
      <vt:lpstr>Multifunction</vt:lpstr>
      <vt:lpstr>Multifunction</vt:lpstr>
      <vt:lpstr>PowerPoint Presentation</vt:lpstr>
      <vt:lpstr>PowerPoint Presentation</vt:lpstr>
      <vt:lpstr>Multifunctionality</vt:lpstr>
      <vt:lpstr>Multifunctionality</vt:lpstr>
      <vt:lpstr>Multifunctionality</vt:lpstr>
      <vt:lpstr>Multifunctions tend to be less saturating</vt:lpstr>
      <vt:lpstr>Why is diversity-multifunction stronger than for single functions?</vt:lpstr>
      <vt:lpstr>From functions to services</vt:lpstr>
      <vt:lpstr>From functions to services</vt:lpstr>
      <vt:lpstr>Types of services</vt:lpstr>
      <vt:lpstr>1) Healthy ecosystems (regulating services).</vt:lpstr>
      <vt:lpstr>2) Environmental benefits (supporting services)</vt:lpstr>
      <vt:lpstr>3) Provisioning people (provisioning services).</vt:lpstr>
      <vt:lpstr>4) Experiential connections (cultural services).</vt:lpstr>
      <vt:lpstr>Nature shapes people</vt:lpstr>
      <vt:lpstr>Nature deficit disorder</vt:lpstr>
      <vt:lpstr>But we need to be cautious…</vt:lpstr>
      <vt:lpstr>Should services increase with biodiversity?</vt:lpstr>
      <vt:lpstr>Should services increase with biodiversity?</vt:lpstr>
      <vt:lpstr>PowerPoint Presentation</vt:lpstr>
      <vt:lpstr>Lots of trade-offs</vt:lpstr>
      <vt:lpstr>The double-edged sword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Biodiversity &amp; Ecosystem functioning under anthropogenic stressors </dc:title>
  <dc:creator>Marc Cadotte</dc:creator>
  <cp:lastModifiedBy>Marc Cadotte</cp:lastModifiedBy>
  <cp:revision>28</cp:revision>
  <dcterms:created xsi:type="dcterms:W3CDTF">2023-04-26T15:20:54Z</dcterms:created>
  <dcterms:modified xsi:type="dcterms:W3CDTF">2023-05-08T11:43:08Z</dcterms:modified>
</cp:coreProperties>
</file>