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619" r:id="rId2"/>
    <p:sldId id="428" r:id="rId3"/>
    <p:sldId id="626" r:id="rId4"/>
    <p:sldId id="632" r:id="rId5"/>
    <p:sldId id="633" r:id="rId6"/>
    <p:sldId id="634" r:id="rId7"/>
    <p:sldId id="635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45F51"/>
    <a:srgbClr val="557967"/>
    <a:srgbClr val="6EA49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31"/>
    <p:restoredTop sz="96327"/>
  </p:normalViewPr>
  <p:slideViewPr>
    <p:cSldViewPr snapToGrid="0">
      <p:cViewPr varScale="1">
        <p:scale>
          <a:sx n="124" d="100"/>
          <a:sy n="124" d="100"/>
        </p:scale>
        <p:origin x="200" y="2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52458C-38BA-ABEA-46D4-3F44E3F364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3E01485-D3A5-13A0-C828-4E94BF49D1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E6C1CD-97EE-51A2-D78A-ED5A4E2CA2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88A07-5A50-4342-B090-88F84171C44A}" type="datetimeFigureOut">
              <a:rPr lang="en-US" smtClean="0"/>
              <a:t>5/10/23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8E844F-1601-63A9-813E-3A55F3F5B0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421853-B20D-D681-A6E7-9D44A5A417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48652-AFFE-AB41-9001-10FABD4236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52891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rgbClr val="6EA49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788B42-FA22-DA4B-5110-B350BF3170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488967-EFB2-D5C5-BF01-A71A5FB387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AF296A-ECBD-09E4-B449-E246CA0E60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88A07-5A50-4342-B090-88F84171C44A}" type="datetimeFigureOut">
              <a:rPr lang="en-US" smtClean="0"/>
              <a:t>5/10/23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C1335F-DA85-EC98-93F8-3537A7A71F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A4B473-4806-5F79-0D2D-5811C0135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48652-AFFE-AB41-9001-10FABD4236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8767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788B42-FA22-DA4B-5110-B350BF3170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445F5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488967-EFB2-D5C5-BF01-A71A5FB387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445F51"/>
                </a:solidFill>
              </a:defRPr>
            </a:lvl1pPr>
            <a:lvl2pPr>
              <a:defRPr>
                <a:solidFill>
                  <a:srgbClr val="445F51"/>
                </a:solidFill>
              </a:defRPr>
            </a:lvl2pPr>
            <a:lvl3pPr>
              <a:defRPr>
                <a:solidFill>
                  <a:srgbClr val="445F51"/>
                </a:solidFill>
              </a:defRPr>
            </a:lvl3pPr>
            <a:lvl4pPr>
              <a:defRPr>
                <a:solidFill>
                  <a:srgbClr val="445F51"/>
                </a:solidFill>
              </a:defRPr>
            </a:lvl4pPr>
            <a:lvl5pPr>
              <a:defRPr>
                <a:solidFill>
                  <a:srgbClr val="445F5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AF296A-ECBD-09E4-B449-E246CA0E60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445F51"/>
                </a:solidFill>
              </a:defRPr>
            </a:lvl1pPr>
          </a:lstStyle>
          <a:p>
            <a:fld id="{8A888A07-5A50-4342-B090-88F84171C44A}" type="datetimeFigureOut">
              <a:rPr lang="en-US" smtClean="0"/>
              <a:pPr/>
              <a:t>5/10/23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C1335F-DA85-EC98-93F8-3537A7A71F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445F5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A4B473-4806-5F79-0D2D-5811C0135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445F51"/>
                </a:solidFill>
              </a:defRPr>
            </a:lvl1pPr>
          </a:lstStyle>
          <a:p>
            <a:fld id="{E1248652-AFFE-AB41-9001-10FABD42361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93431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5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F1504AF-AA30-4497-3475-485D8EEAAEE8}"/>
              </a:ext>
            </a:extLst>
          </p:cNvPr>
          <p:cNvSpPr/>
          <p:nvPr userDrawn="1"/>
        </p:nvSpPr>
        <p:spPr>
          <a:xfrm>
            <a:off x="0" y="0"/>
            <a:ext cx="838200" cy="6858000"/>
          </a:xfrm>
          <a:prstGeom prst="rect">
            <a:avLst/>
          </a:prstGeom>
          <a:solidFill>
            <a:srgbClr val="6EA494"/>
          </a:solidFill>
          <a:ln>
            <a:solidFill>
              <a:srgbClr val="6EA4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F6E3086-9679-ABE0-D8EE-1173A5A0CA81}"/>
              </a:ext>
            </a:extLst>
          </p:cNvPr>
          <p:cNvSpPr/>
          <p:nvPr userDrawn="1"/>
        </p:nvSpPr>
        <p:spPr>
          <a:xfrm>
            <a:off x="11391900" y="0"/>
            <a:ext cx="838200" cy="6858000"/>
          </a:xfrm>
          <a:prstGeom prst="rect">
            <a:avLst/>
          </a:prstGeom>
          <a:solidFill>
            <a:srgbClr val="6EA494"/>
          </a:solidFill>
          <a:ln>
            <a:solidFill>
              <a:srgbClr val="6EA4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D788B42-FA22-DA4B-5110-B350BF3170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>
                <a:solidFill>
                  <a:srgbClr val="445F5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488967-EFB2-D5C5-BF01-A71A5FB387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445F51"/>
                </a:solidFill>
              </a:defRPr>
            </a:lvl1pPr>
            <a:lvl2pPr>
              <a:defRPr>
                <a:solidFill>
                  <a:srgbClr val="445F51"/>
                </a:solidFill>
              </a:defRPr>
            </a:lvl2pPr>
            <a:lvl3pPr>
              <a:defRPr>
                <a:solidFill>
                  <a:srgbClr val="445F51"/>
                </a:solidFill>
              </a:defRPr>
            </a:lvl3pPr>
            <a:lvl4pPr>
              <a:defRPr>
                <a:solidFill>
                  <a:srgbClr val="445F51"/>
                </a:solidFill>
              </a:defRPr>
            </a:lvl4pPr>
            <a:lvl5pPr>
              <a:defRPr>
                <a:solidFill>
                  <a:srgbClr val="445F5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AF296A-ECBD-09E4-B449-E246CA0E60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445F51"/>
                </a:solidFill>
              </a:defRPr>
            </a:lvl1pPr>
          </a:lstStyle>
          <a:p>
            <a:fld id="{8A888A07-5A50-4342-B090-88F84171C44A}" type="datetimeFigureOut">
              <a:rPr lang="en-US" smtClean="0"/>
              <a:pPr/>
              <a:t>5/10/23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C1335F-DA85-EC98-93F8-3537A7A71F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445F5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A4B473-4806-5F79-0D2D-5811C0135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445F51"/>
                </a:solidFill>
              </a:defRPr>
            </a:lvl1pPr>
          </a:lstStyle>
          <a:p>
            <a:fld id="{E1248652-AFFE-AB41-9001-10FABD42361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8559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6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F1504AF-AA30-4497-3475-485D8EEAAEE8}"/>
              </a:ext>
            </a:extLst>
          </p:cNvPr>
          <p:cNvSpPr/>
          <p:nvPr userDrawn="1"/>
        </p:nvSpPr>
        <p:spPr>
          <a:xfrm>
            <a:off x="0" y="0"/>
            <a:ext cx="838200" cy="6858000"/>
          </a:xfrm>
          <a:prstGeom prst="rect">
            <a:avLst/>
          </a:prstGeom>
          <a:solidFill>
            <a:srgbClr val="445F51"/>
          </a:solidFill>
          <a:ln>
            <a:solidFill>
              <a:srgbClr val="445F5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F6E3086-9679-ABE0-D8EE-1173A5A0CA81}"/>
              </a:ext>
            </a:extLst>
          </p:cNvPr>
          <p:cNvSpPr/>
          <p:nvPr userDrawn="1"/>
        </p:nvSpPr>
        <p:spPr>
          <a:xfrm>
            <a:off x="11391900" y="0"/>
            <a:ext cx="838200" cy="6858000"/>
          </a:xfrm>
          <a:prstGeom prst="rect">
            <a:avLst/>
          </a:prstGeom>
          <a:solidFill>
            <a:srgbClr val="445F51"/>
          </a:solidFill>
          <a:ln>
            <a:solidFill>
              <a:srgbClr val="445F5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D788B42-FA22-DA4B-5110-B350BF3170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>
                <a:solidFill>
                  <a:srgbClr val="445F5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488967-EFB2-D5C5-BF01-A71A5FB387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445F51"/>
                </a:solidFill>
              </a:defRPr>
            </a:lvl1pPr>
            <a:lvl2pPr>
              <a:defRPr>
                <a:solidFill>
                  <a:srgbClr val="445F51"/>
                </a:solidFill>
              </a:defRPr>
            </a:lvl2pPr>
            <a:lvl3pPr>
              <a:defRPr>
                <a:solidFill>
                  <a:srgbClr val="445F51"/>
                </a:solidFill>
              </a:defRPr>
            </a:lvl3pPr>
            <a:lvl4pPr>
              <a:defRPr>
                <a:solidFill>
                  <a:srgbClr val="445F51"/>
                </a:solidFill>
              </a:defRPr>
            </a:lvl4pPr>
            <a:lvl5pPr>
              <a:defRPr>
                <a:solidFill>
                  <a:srgbClr val="445F5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AF296A-ECBD-09E4-B449-E246CA0E60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445F51"/>
                </a:solidFill>
              </a:defRPr>
            </a:lvl1pPr>
          </a:lstStyle>
          <a:p>
            <a:fld id="{8A888A07-5A50-4342-B090-88F84171C44A}" type="datetimeFigureOut">
              <a:rPr lang="en-US" smtClean="0"/>
              <a:pPr/>
              <a:t>5/10/23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C1335F-DA85-EC98-93F8-3537A7A71F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445F5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A4B473-4806-5F79-0D2D-5811C0135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445F51"/>
                </a:solidFill>
              </a:defRPr>
            </a:lvl1pPr>
          </a:lstStyle>
          <a:p>
            <a:fld id="{E1248652-AFFE-AB41-9001-10FABD42361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57523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bg>
      <p:bgPr>
        <a:solidFill>
          <a:srgbClr val="6EA49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975B2E5-012B-A706-02B6-6EF55A4FD294}"/>
              </a:ext>
            </a:extLst>
          </p:cNvPr>
          <p:cNvSpPr/>
          <p:nvPr userDrawn="1"/>
        </p:nvSpPr>
        <p:spPr>
          <a:xfrm>
            <a:off x="1" y="1690688"/>
            <a:ext cx="12192000" cy="516731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D788B42-FA22-DA4B-5110-B350BF3170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488967-EFB2-D5C5-BF01-A71A5FB387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445F51"/>
                </a:solidFill>
              </a:defRPr>
            </a:lvl1pPr>
            <a:lvl2pPr>
              <a:defRPr>
                <a:solidFill>
                  <a:srgbClr val="445F51"/>
                </a:solidFill>
              </a:defRPr>
            </a:lvl2pPr>
            <a:lvl3pPr>
              <a:defRPr>
                <a:solidFill>
                  <a:srgbClr val="445F51"/>
                </a:solidFill>
              </a:defRPr>
            </a:lvl3pPr>
            <a:lvl4pPr>
              <a:defRPr>
                <a:solidFill>
                  <a:srgbClr val="445F51"/>
                </a:solidFill>
              </a:defRPr>
            </a:lvl4pPr>
            <a:lvl5pPr>
              <a:defRPr>
                <a:solidFill>
                  <a:srgbClr val="445F5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AF296A-ECBD-09E4-B449-E246CA0E60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445F51"/>
                </a:solidFill>
              </a:defRPr>
            </a:lvl1pPr>
          </a:lstStyle>
          <a:p>
            <a:fld id="{8A888A07-5A50-4342-B090-88F84171C44A}" type="datetimeFigureOut">
              <a:rPr lang="en-US" smtClean="0"/>
              <a:pPr/>
              <a:t>5/10/23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C1335F-DA85-EC98-93F8-3537A7A71F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445F5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A4B473-4806-5F79-0D2D-5811C0135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445F51"/>
                </a:solidFill>
              </a:defRPr>
            </a:lvl1pPr>
          </a:lstStyle>
          <a:p>
            <a:fld id="{E1248652-AFFE-AB41-9001-10FABD42361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75375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bg>
      <p:bgPr>
        <a:solidFill>
          <a:srgbClr val="445F5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578ED78-7E8E-DAC3-5878-CB0B452ED651}"/>
              </a:ext>
            </a:extLst>
          </p:cNvPr>
          <p:cNvSpPr/>
          <p:nvPr userDrawn="1"/>
        </p:nvSpPr>
        <p:spPr>
          <a:xfrm>
            <a:off x="3148149" y="0"/>
            <a:ext cx="9043851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488967-EFB2-D5C5-BF01-A71A5FB387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08468" y="365125"/>
            <a:ext cx="5645331" cy="5811838"/>
          </a:xfrm>
        </p:spPr>
        <p:txBody>
          <a:bodyPr/>
          <a:lstStyle>
            <a:lvl1pPr>
              <a:defRPr>
                <a:solidFill>
                  <a:srgbClr val="445F51"/>
                </a:solidFill>
              </a:defRPr>
            </a:lvl1pPr>
            <a:lvl2pPr>
              <a:defRPr>
                <a:solidFill>
                  <a:srgbClr val="445F51"/>
                </a:solidFill>
              </a:defRPr>
            </a:lvl2pPr>
            <a:lvl3pPr>
              <a:defRPr>
                <a:solidFill>
                  <a:srgbClr val="445F51"/>
                </a:solidFill>
              </a:defRPr>
            </a:lvl3pPr>
            <a:lvl4pPr>
              <a:defRPr>
                <a:solidFill>
                  <a:srgbClr val="445F51"/>
                </a:solidFill>
              </a:defRPr>
            </a:lvl4pPr>
            <a:lvl5pPr>
              <a:defRPr>
                <a:solidFill>
                  <a:srgbClr val="445F5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AF296A-ECBD-09E4-B449-E246CA0E60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88A07-5A50-4342-B090-88F84171C44A}" type="datetimeFigureOut">
              <a:rPr lang="en-US" smtClean="0"/>
              <a:t>5/10/23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C1335F-DA85-EC98-93F8-3537A7A71F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A4B473-4806-5F79-0D2D-5811C0135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48652-AFFE-AB41-9001-10FABD42361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4316567D-13F7-BD6F-DA71-0A51275B2E05}"/>
              </a:ext>
            </a:extLst>
          </p:cNvPr>
          <p:cNvSpPr>
            <a:spLocks noChangeAspect="1"/>
          </p:cNvSpPr>
          <p:nvPr userDrawn="1"/>
        </p:nvSpPr>
        <p:spPr>
          <a:xfrm>
            <a:off x="457192" y="1181237"/>
            <a:ext cx="4824000" cy="4824000"/>
          </a:xfrm>
          <a:prstGeom prst="ellipse">
            <a:avLst/>
          </a:prstGeom>
          <a:solidFill>
            <a:srgbClr val="6EA494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D788B42-FA22-DA4B-5110-B350BF3170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4686" y="2930455"/>
            <a:ext cx="4609011" cy="1325563"/>
          </a:xfrm>
        </p:spPr>
        <p:txBody>
          <a:bodyPr>
            <a:normAutofit/>
          </a:bodyPr>
          <a:lstStyle>
            <a:lvl1pPr algn="ctr"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9368656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Content">
    <p:bg>
      <p:bgPr>
        <a:solidFill>
          <a:srgbClr val="6EA49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578ED78-7E8E-DAC3-5878-CB0B452ED651}"/>
              </a:ext>
            </a:extLst>
          </p:cNvPr>
          <p:cNvSpPr/>
          <p:nvPr userDrawn="1"/>
        </p:nvSpPr>
        <p:spPr>
          <a:xfrm>
            <a:off x="3148149" y="0"/>
            <a:ext cx="9043851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488967-EFB2-D5C5-BF01-A71A5FB387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08468" y="365125"/>
            <a:ext cx="5645331" cy="5811838"/>
          </a:xfrm>
        </p:spPr>
        <p:txBody>
          <a:bodyPr/>
          <a:lstStyle>
            <a:lvl1pPr>
              <a:defRPr>
                <a:solidFill>
                  <a:srgbClr val="445F51"/>
                </a:solidFill>
              </a:defRPr>
            </a:lvl1pPr>
            <a:lvl2pPr>
              <a:defRPr>
                <a:solidFill>
                  <a:srgbClr val="445F51"/>
                </a:solidFill>
              </a:defRPr>
            </a:lvl2pPr>
            <a:lvl3pPr>
              <a:defRPr>
                <a:solidFill>
                  <a:srgbClr val="445F51"/>
                </a:solidFill>
              </a:defRPr>
            </a:lvl3pPr>
            <a:lvl4pPr>
              <a:defRPr>
                <a:solidFill>
                  <a:srgbClr val="445F51"/>
                </a:solidFill>
              </a:defRPr>
            </a:lvl4pPr>
            <a:lvl5pPr>
              <a:defRPr>
                <a:solidFill>
                  <a:srgbClr val="445F5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AF296A-ECBD-09E4-B449-E246CA0E60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88A07-5A50-4342-B090-88F84171C44A}" type="datetimeFigureOut">
              <a:rPr lang="en-US" smtClean="0"/>
              <a:t>5/10/23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C1335F-DA85-EC98-93F8-3537A7A71F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A4B473-4806-5F79-0D2D-5811C0135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48652-AFFE-AB41-9001-10FABD42361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4316567D-13F7-BD6F-DA71-0A51275B2E05}"/>
              </a:ext>
            </a:extLst>
          </p:cNvPr>
          <p:cNvSpPr>
            <a:spLocks noChangeAspect="1"/>
          </p:cNvSpPr>
          <p:nvPr userDrawn="1"/>
        </p:nvSpPr>
        <p:spPr>
          <a:xfrm>
            <a:off x="457192" y="1181237"/>
            <a:ext cx="4824000" cy="4824000"/>
          </a:xfrm>
          <a:prstGeom prst="ellipse">
            <a:avLst/>
          </a:prstGeom>
          <a:solidFill>
            <a:srgbClr val="445F51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D788B42-FA22-DA4B-5110-B350BF3170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4686" y="2930455"/>
            <a:ext cx="4609011" cy="1325563"/>
          </a:xfrm>
        </p:spPr>
        <p:txBody>
          <a:bodyPr>
            <a:normAutofit/>
          </a:bodyPr>
          <a:lstStyle>
            <a:lvl1pPr algn="ctr"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6611696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F017D3-5C02-F15F-278E-FD4C769408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201211-4C0E-0EBE-148F-9C179E5482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9AA0DC-228A-7545-17A6-A903869C7C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88A07-5A50-4342-B090-88F84171C44A}" type="datetimeFigureOut">
              <a:rPr lang="en-US" smtClean="0"/>
              <a:t>5/10/23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2215DE-5C80-8795-0A02-D8C34773DE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6DEE2B-6AFD-D7F0-5527-687805068D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48652-AFFE-AB41-9001-10FABD4236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7600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B74FBB-6FCA-B578-628A-7AF0E61ECB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7CC267-0481-B202-B834-048BE6C9294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56A2CD8-8CF5-2122-B042-5A987291DC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7A9DC19-08B2-CE79-EE97-CDA359447A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88A07-5A50-4342-B090-88F84171C44A}" type="datetimeFigureOut">
              <a:rPr lang="en-US" smtClean="0"/>
              <a:t>5/10/23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EEDE81-B1D9-3896-C750-2667D03B12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89863E-C1CB-C803-B76F-7E4EF1B433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48652-AFFE-AB41-9001-10FABD4236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21468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D55A70-9C01-414F-355A-4A469CE7C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80AE55-675D-C409-B0EF-78544C7D43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9B64C8F-BA64-3461-0DE4-42B50F0846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1D40CFC-4251-5870-606E-462777D4B97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6D002E7-3912-C0F9-9D39-70EF87AAEB5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7AD736E-F81C-31FA-6BD2-8183517772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88A07-5A50-4342-B090-88F84171C44A}" type="datetimeFigureOut">
              <a:rPr lang="en-US" smtClean="0"/>
              <a:t>5/10/23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6C2C5ED-492F-6099-BA0A-B6BEAB4867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3B31409-E782-DEA2-5C70-458BAED16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48652-AFFE-AB41-9001-10FABD4236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13065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8A1FDE-CC37-8C68-65D2-6E4820E496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8A94832-6DD1-7A79-D972-96E53390EF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88A07-5A50-4342-B090-88F84171C44A}" type="datetimeFigureOut">
              <a:rPr lang="en-US" smtClean="0"/>
              <a:t>5/10/23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6B2E837-688E-A208-5349-93720285BB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51C8FF6-56F0-7C07-E143-D1DD25F800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48652-AFFE-AB41-9001-10FABD4236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1847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8FF9250-32D2-A812-5FED-1FE2D3E684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88A07-5A50-4342-B090-88F84171C44A}" type="datetimeFigureOut">
              <a:rPr lang="en-US" smtClean="0"/>
              <a:t>5/10/23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EEDB089-9BBF-55D8-380C-1F9D1988ED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BAE235-A464-8F6A-7CBB-8027BF1129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48652-AFFE-AB41-9001-10FABD4236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52479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038002-60D7-E1EB-BB8D-AD7F14360E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A02FE8-0B63-2E59-DC72-985E4F35F1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1A87E8-9140-A76A-F42A-FEB64E8A05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0B9BE6E-0C93-ECE1-67A6-A40D9AC2BB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88A07-5A50-4342-B090-88F84171C44A}" type="datetimeFigureOut">
              <a:rPr lang="en-US" smtClean="0"/>
              <a:t>5/10/23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93D6B20-4E39-B516-9E43-1E8A27A59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C68BC0-A371-B680-3BDA-135C4D84A2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48652-AFFE-AB41-9001-10FABD4236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22939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914BEE-CB80-B75C-4665-950544A9A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E07269D-23F2-8399-0A89-3AE67602C1B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1860DA-D11F-72C8-4EC2-D47E9D908C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39766D1-C07C-D243-46D3-F390D18329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88A07-5A50-4342-B090-88F84171C44A}" type="datetimeFigureOut">
              <a:rPr lang="en-US" smtClean="0"/>
              <a:t>5/10/23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1340BB8-F6A0-74A3-C5C7-D7B7B72028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C7BC3C6-701D-5A7E-ACD4-0E6FB872E9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48652-AFFE-AB41-9001-10FABD4236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52381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FF4A95-5761-6F06-E8CA-F5E87684FF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E430A97-443E-8B0A-C284-E5E51AFF7E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ED1F62-2329-E218-AD3F-10319E7AEE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88A07-5A50-4342-B090-88F84171C44A}" type="datetimeFigureOut">
              <a:rPr lang="en-US" smtClean="0"/>
              <a:t>5/10/23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20EEC7-531E-4261-3BBF-57A69F9CCC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F5D323-677F-25BB-C921-E86814B27D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48652-AFFE-AB41-9001-10FABD4236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913012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E9683F2-6E51-3207-7A36-8652F02935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E8B8A5E-00A9-8876-F3DA-47D42D76C5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14EF73-9210-FE94-6B73-496CBFC7BA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88A07-5A50-4342-B090-88F84171C44A}" type="datetimeFigureOut">
              <a:rPr lang="en-US" smtClean="0"/>
              <a:t>5/10/23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15C96D-3BFE-5CBC-7A0F-38FD42CECC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E466E4-3F5E-BED9-79AD-D853A60ADD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48652-AFFE-AB41-9001-10FABD4236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447177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 + 1 column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5"/>
          <p:cNvSpPr txBox="1">
            <a:spLocks noGrp="1"/>
          </p:cNvSpPr>
          <p:nvPr>
            <p:ph type="title"/>
          </p:nvPr>
        </p:nvSpPr>
        <p:spPr>
          <a:xfrm>
            <a:off x="609600" y="1392233"/>
            <a:ext cx="8400400" cy="11432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body" idx="1"/>
          </p:nvPr>
        </p:nvSpPr>
        <p:spPr>
          <a:xfrm>
            <a:off x="609600" y="2717800"/>
            <a:ext cx="6572400" cy="2483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>
              <a:spcBef>
                <a:spcPts val="600"/>
              </a:spcBef>
              <a:spcAft>
                <a:spcPts val="0"/>
              </a:spcAft>
              <a:buSzPts val="2200"/>
              <a:buChar char="●"/>
              <a:defRPr/>
            </a:lvl1pPr>
            <a:lvl2pPr marL="914400" lvl="1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/>
            </a:lvl2pPr>
            <a:lvl3pPr marL="1371600" lvl="2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/>
            </a:lvl3pPr>
            <a:lvl4pPr marL="1828800" lvl="3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4pPr>
            <a:lvl5pPr marL="2286000" lvl="4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/>
            </a:lvl5pPr>
            <a:lvl6pPr marL="2743200" lvl="5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/>
            </a:lvl6pPr>
            <a:lvl7pPr marL="3200400" lvl="6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7pPr>
            <a:lvl8pPr marL="3657600" lvl="7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/>
            </a:lvl8pPr>
            <a:lvl9pPr marL="4114800" lvl="8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Google Shape;25;p5"/>
          <p:cNvSpPr txBox="1">
            <a:spLocks noGrp="1"/>
          </p:cNvSpPr>
          <p:nvPr>
            <p:ph type="sldNum" idx="12"/>
          </p:nvPr>
        </p:nvSpPr>
        <p:spPr>
          <a:xfrm>
            <a:off x="11307445" y="6333135"/>
            <a:ext cx="731600" cy="524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F40648B2-89A0-5F41-B753-18E0EB7421E0}"/>
              </a:ext>
            </a:extLst>
          </p:cNvPr>
          <p:cNvSpPr>
            <a:spLocks noChangeAspect="1"/>
          </p:cNvSpPr>
          <p:nvPr userDrawn="1"/>
        </p:nvSpPr>
        <p:spPr>
          <a:xfrm>
            <a:off x="10819845" y="4975922"/>
            <a:ext cx="1056000" cy="796229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286383D2-782E-5F4F-9E77-F1CF2C1D64BD}"/>
              </a:ext>
            </a:extLst>
          </p:cNvPr>
          <p:cNvSpPr>
            <a:spLocks/>
          </p:cNvSpPr>
          <p:nvPr userDrawn="1"/>
        </p:nvSpPr>
        <p:spPr>
          <a:xfrm>
            <a:off x="11510048" y="148650"/>
            <a:ext cx="384000" cy="2880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836CC3A3-565E-0C48-BC31-E0C5658C9ED5}"/>
              </a:ext>
            </a:extLst>
          </p:cNvPr>
          <p:cNvSpPr>
            <a:spLocks/>
          </p:cNvSpPr>
          <p:nvPr userDrawn="1"/>
        </p:nvSpPr>
        <p:spPr>
          <a:xfrm>
            <a:off x="11774048" y="706080"/>
            <a:ext cx="240000" cy="2880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B29EA55B-0407-334C-8729-363792A493E8}"/>
              </a:ext>
            </a:extLst>
          </p:cNvPr>
          <p:cNvSpPr>
            <a:spLocks noChangeAspect="1"/>
          </p:cNvSpPr>
          <p:nvPr userDrawn="1"/>
        </p:nvSpPr>
        <p:spPr>
          <a:xfrm>
            <a:off x="10627845" y="4388723"/>
            <a:ext cx="384000" cy="289538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406AB5BA-A1A9-994B-AD0F-9FB8BB45EDF3}"/>
              </a:ext>
            </a:extLst>
          </p:cNvPr>
          <p:cNvSpPr>
            <a:spLocks noChangeAspect="1"/>
          </p:cNvSpPr>
          <p:nvPr userDrawn="1"/>
        </p:nvSpPr>
        <p:spPr>
          <a:xfrm>
            <a:off x="11390048" y="4256197"/>
            <a:ext cx="240000" cy="180961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8D5159BD-A595-A440-9B0C-C1E8F6185865}"/>
              </a:ext>
            </a:extLst>
          </p:cNvPr>
          <p:cNvSpPr>
            <a:spLocks/>
          </p:cNvSpPr>
          <p:nvPr userDrawn="1"/>
        </p:nvSpPr>
        <p:spPr>
          <a:xfrm>
            <a:off x="11011845" y="433464"/>
            <a:ext cx="336000" cy="2880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E6F3FB9D-B00D-9548-843B-2A75D9FBAD9B}"/>
              </a:ext>
            </a:extLst>
          </p:cNvPr>
          <p:cNvSpPr>
            <a:spLocks noChangeAspect="1"/>
          </p:cNvSpPr>
          <p:nvPr userDrawn="1"/>
        </p:nvSpPr>
        <p:spPr>
          <a:xfrm>
            <a:off x="10846565" y="6212103"/>
            <a:ext cx="336000" cy="253346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7D92B2F3-B86E-E747-A2F6-BA74E99492CC}"/>
              </a:ext>
            </a:extLst>
          </p:cNvPr>
          <p:cNvSpPr>
            <a:spLocks noChangeAspect="1"/>
          </p:cNvSpPr>
          <p:nvPr userDrawn="1"/>
        </p:nvSpPr>
        <p:spPr>
          <a:xfrm>
            <a:off x="25221" y="514079"/>
            <a:ext cx="384000" cy="3840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A44BC7E5-A51D-F346-8A6C-BF969E2A4544}"/>
              </a:ext>
            </a:extLst>
          </p:cNvPr>
          <p:cNvSpPr>
            <a:spLocks noChangeAspect="1"/>
          </p:cNvSpPr>
          <p:nvPr userDrawn="1"/>
        </p:nvSpPr>
        <p:spPr>
          <a:xfrm>
            <a:off x="217221" y="148649"/>
            <a:ext cx="240000" cy="2400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9317637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EA49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247A6FC-FE63-760B-C597-67199F4B5D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070896-ECA4-4667-5C19-8410FA448E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36EF65-BB8C-3A62-E2EE-E14CA4503D2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8A888A07-5A50-4342-B090-88F84171C44A}" type="datetimeFigureOut">
              <a:rPr lang="en-US" smtClean="0"/>
              <a:pPr/>
              <a:t>5/10/23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B2FF9A-659B-8780-A9DC-465DD88E15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D2B3C-2C4D-323E-54F7-05007BCEDE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E1248652-AFFE-AB41-9001-10FABD42361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90236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5" r:id="rId3"/>
    <p:sldLayoutId id="2147483666" r:id="rId4"/>
    <p:sldLayoutId id="2147483667" r:id="rId5"/>
    <p:sldLayoutId id="2147483662" r:id="rId6"/>
    <p:sldLayoutId id="2147483663" r:id="rId7"/>
    <p:sldLayoutId id="2147483664" r:id="rId8"/>
    <p:sldLayoutId id="2147483651" r:id="rId9"/>
    <p:sldLayoutId id="2147483652" r:id="rId10"/>
    <p:sldLayoutId id="2147483653" r:id="rId11"/>
    <p:sldLayoutId id="2147483654" r:id="rId12"/>
    <p:sldLayoutId id="2147483655" r:id="rId13"/>
    <p:sldLayoutId id="2147483656" r:id="rId14"/>
    <p:sldLayoutId id="2147483657" r:id="rId15"/>
    <p:sldLayoutId id="2147483658" r:id="rId16"/>
    <p:sldLayoutId id="2147483659" r:id="rId17"/>
    <p:sldLayoutId id="2147483661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Poppins" pitchFamily="2" charset="77"/>
          <a:ea typeface="+mj-ea"/>
          <a:cs typeface="Poppins" pitchFamily="2" charset="77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Poppins" pitchFamily="2" charset="77"/>
          <a:ea typeface="+mn-ea"/>
          <a:cs typeface="Poppins" pitchFamily="2" charset="77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Poppins" pitchFamily="2" charset="77"/>
          <a:ea typeface="+mn-ea"/>
          <a:cs typeface="Poppins" pitchFamily="2" charset="77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Poppins" pitchFamily="2" charset="77"/>
          <a:ea typeface="+mn-ea"/>
          <a:cs typeface="Poppins" pitchFamily="2" charset="77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Poppins" pitchFamily="2" charset="77"/>
          <a:ea typeface="+mn-ea"/>
          <a:cs typeface="Poppins" pitchFamily="2" charset="77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Poppins" pitchFamily="2" charset="77"/>
          <a:ea typeface="+mn-ea"/>
          <a:cs typeface="Poppins" pitchFamily="2" charset="77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10" Type="http://schemas.openxmlformats.org/officeDocument/2006/relationships/image" Target="../media/image10.jpeg"/><Relationship Id="rId4" Type="http://schemas.openxmlformats.org/officeDocument/2006/relationships/image" Target="../media/image4.jpeg"/><Relationship Id="rId9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2.svg"/><Relationship Id="rId18" Type="http://schemas.openxmlformats.org/officeDocument/2006/relationships/image" Target="../media/image27.png"/><Relationship Id="rId3" Type="http://schemas.openxmlformats.org/officeDocument/2006/relationships/image" Target="../media/image12.svg"/><Relationship Id="rId7" Type="http://schemas.openxmlformats.org/officeDocument/2006/relationships/image" Target="../media/image16.svg"/><Relationship Id="rId12" Type="http://schemas.openxmlformats.org/officeDocument/2006/relationships/image" Target="../media/image21.png"/><Relationship Id="rId17" Type="http://schemas.openxmlformats.org/officeDocument/2006/relationships/image" Target="../media/image26.svg"/><Relationship Id="rId2" Type="http://schemas.openxmlformats.org/officeDocument/2006/relationships/image" Target="../media/image11.png"/><Relationship Id="rId16" Type="http://schemas.openxmlformats.org/officeDocument/2006/relationships/image" Target="../media/image25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5.png"/><Relationship Id="rId11" Type="http://schemas.openxmlformats.org/officeDocument/2006/relationships/image" Target="../media/image20.svg"/><Relationship Id="rId5" Type="http://schemas.openxmlformats.org/officeDocument/2006/relationships/image" Target="../media/image14.svg"/><Relationship Id="rId15" Type="http://schemas.openxmlformats.org/officeDocument/2006/relationships/image" Target="../media/image24.svg"/><Relationship Id="rId10" Type="http://schemas.openxmlformats.org/officeDocument/2006/relationships/image" Target="../media/image19.png"/><Relationship Id="rId19" Type="http://schemas.openxmlformats.org/officeDocument/2006/relationships/image" Target="../media/image28.svg"/><Relationship Id="rId4" Type="http://schemas.openxmlformats.org/officeDocument/2006/relationships/image" Target="../media/image13.png"/><Relationship Id="rId9" Type="http://schemas.openxmlformats.org/officeDocument/2006/relationships/image" Target="../media/image18.svg"/><Relationship Id="rId14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EA9C0C3-015A-6B9D-7BEB-A2CA3041BB47}"/>
              </a:ext>
            </a:extLst>
          </p:cNvPr>
          <p:cNvSpPr/>
          <p:nvPr/>
        </p:nvSpPr>
        <p:spPr>
          <a:xfrm>
            <a:off x="8595360" y="0"/>
            <a:ext cx="3596640" cy="6858000"/>
          </a:xfrm>
          <a:prstGeom prst="rect">
            <a:avLst/>
          </a:prstGeom>
          <a:solidFill>
            <a:srgbClr val="6EA494">
              <a:alpha val="80000"/>
            </a:srgbClr>
          </a:solidFill>
          <a:ln>
            <a:solidFill>
              <a:srgbClr val="6EA494">
                <a:alpha val="8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CA4AB14-FA94-DB86-FE87-0C0E429EAC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45026" y="0"/>
            <a:ext cx="6846974" cy="6858000"/>
          </a:xfrm>
          <a:prstGeom prst="ellipse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802C996-CF88-72DD-504A-886A304DBCD8}"/>
              </a:ext>
            </a:extLst>
          </p:cNvPr>
          <p:cNvSpPr/>
          <p:nvPr/>
        </p:nvSpPr>
        <p:spPr>
          <a:xfrm>
            <a:off x="0" y="0"/>
            <a:ext cx="8595360" cy="6858000"/>
          </a:xfrm>
          <a:prstGeom prst="rect">
            <a:avLst/>
          </a:prstGeom>
          <a:solidFill>
            <a:srgbClr val="6EA494">
              <a:alpha val="80000"/>
            </a:srgbClr>
          </a:solidFill>
          <a:ln>
            <a:solidFill>
              <a:srgbClr val="6EA494">
                <a:alpha val="8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778C9A2-A150-549F-2BAE-BC7D6D91E311}"/>
              </a:ext>
            </a:extLst>
          </p:cNvPr>
          <p:cNvSpPr>
            <a:spLocks noChangeAspect="1"/>
          </p:cNvSpPr>
          <p:nvPr/>
        </p:nvSpPr>
        <p:spPr>
          <a:xfrm>
            <a:off x="5345026" y="11027"/>
            <a:ext cx="6846973" cy="6846973"/>
          </a:xfrm>
          <a:prstGeom prst="ellipse">
            <a:avLst/>
          </a:prstGeom>
          <a:noFill/>
          <a:ln w="508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5C410202-1753-45B1-195E-D084DA25CA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6275" y="1433286"/>
            <a:ext cx="5686696" cy="2387600"/>
          </a:xfrm>
        </p:spPr>
        <p:txBody>
          <a:bodyPr>
            <a:normAutofit/>
          </a:bodyPr>
          <a:lstStyle/>
          <a:p>
            <a:pPr algn="l"/>
            <a:r>
              <a:rPr lang="en-US" sz="3600" dirty="0"/>
              <a:t>Biodiversity &amp; Ecosystem functioning under anthropogenic stressors </a:t>
            </a: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4D9BAB70-9698-BE48-B934-BD3CDEA18112}"/>
              </a:ext>
            </a:extLst>
          </p:cNvPr>
          <p:cNvSpPr txBox="1">
            <a:spLocks/>
          </p:cNvSpPr>
          <p:nvPr/>
        </p:nvSpPr>
        <p:spPr>
          <a:xfrm>
            <a:off x="126275" y="3912961"/>
            <a:ext cx="9144000" cy="1655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bg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bg1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bg1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/>
              <a:t>Marc W Cadotte</a:t>
            </a:r>
          </a:p>
          <a:p>
            <a:pPr algn="l"/>
            <a:r>
              <a:rPr lang="en-US"/>
              <a:t>University of Toronto</a:t>
            </a:r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A8F7524-FED5-FE38-B699-81F7A625C282}"/>
              </a:ext>
            </a:extLst>
          </p:cNvPr>
          <p:cNvSpPr txBox="1"/>
          <p:nvPr/>
        </p:nvSpPr>
        <p:spPr>
          <a:xfrm>
            <a:off x="126275" y="6211540"/>
            <a:ext cx="44676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Session 3.1: </a:t>
            </a:r>
            <a:r>
              <a:rPr lang="en-CA" sz="24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Synthesizing stressors</a:t>
            </a:r>
          </a:p>
        </p:txBody>
      </p:sp>
    </p:spTree>
    <p:extLst>
      <p:ext uri="{BB962C8B-B14F-4D97-AF65-F5344CB8AC3E}">
        <p14:creationId xmlns:p14="http://schemas.microsoft.com/office/powerpoint/2010/main" val="32527367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A7442D-C56D-3046-B57D-FD4ED72DB7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313" y="401014"/>
            <a:ext cx="6480369" cy="1325563"/>
          </a:xfrm>
        </p:spPr>
        <p:txBody>
          <a:bodyPr>
            <a:normAutofit/>
          </a:bodyPr>
          <a:lstStyle/>
          <a:p>
            <a:pPr algn="l"/>
            <a:r>
              <a:rPr lang="en-CA" dirty="0"/>
              <a:t>Biodiversity is changing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B3C53530-076C-5373-A91D-B9FA3732AC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81E560D-AF93-0044-9067-AFD54F7B89A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91890" y="465902"/>
            <a:ext cx="4067403" cy="981509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445F5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146" name="Picture 2" descr="Image result for land use">
            <a:extLst>
              <a:ext uri="{FF2B5EF4-FFF2-40B4-BE49-F238E27FC236}">
                <a16:creationId xmlns:a16="http://schemas.microsoft.com/office/drawing/2014/main" id="{3C25DA62-421E-6541-8ED9-0B6443BA078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1472"/>
          <a:stretch/>
        </p:blipFill>
        <p:spPr bwMode="auto">
          <a:xfrm>
            <a:off x="6398082" y="1601442"/>
            <a:ext cx="2038099" cy="1315128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445F5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CE9A1F0-F7B1-524D-BF49-E1C70D6DF566}"/>
              </a:ext>
            </a:extLst>
          </p:cNvPr>
          <p:cNvSpPr txBox="1"/>
          <p:nvPr/>
        </p:nvSpPr>
        <p:spPr>
          <a:xfrm>
            <a:off x="6620558" y="2567861"/>
            <a:ext cx="1635959" cy="369330"/>
          </a:xfrm>
          <a:prstGeom prst="rect">
            <a:avLst/>
          </a:prstGeom>
          <a:noFill/>
          <a:ln w="285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defTabSz="457200" hangingPunct="0"/>
            <a:r>
              <a:rPr lang="en-CA" b="1" dirty="0">
                <a:solidFill>
                  <a:schemeClr val="bg1"/>
                </a:solidFill>
                <a:latin typeface="+mj-lt"/>
                <a:ea typeface="+mj-ea"/>
                <a:cs typeface="+mj-cs"/>
                <a:sym typeface="Calibri"/>
              </a:rPr>
              <a:t>Land use change</a:t>
            </a:r>
          </a:p>
        </p:txBody>
      </p:sp>
      <p:pic>
        <p:nvPicPr>
          <p:cNvPr id="6148" name="Picture 4" descr="Image result for climate change">
            <a:extLst>
              <a:ext uri="{FF2B5EF4-FFF2-40B4-BE49-F238E27FC236}">
                <a16:creationId xmlns:a16="http://schemas.microsoft.com/office/drawing/2014/main" id="{34319790-B98A-6342-AD67-E3E8CB8F3B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91889" y="4535970"/>
            <a:ext cx="4053595" cy="1953699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445F5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85A05779-D860-824A-8E68-0A2E5F532109}"/>
              </a:ext>
            </a:extLst>
          </p:cNvPr>
          <p:cNvSpPr txBox="1"/>
          <p:nvPr/>
        </p:nvSpPr>
        <p:spPr>
          <a:xfrm>
            <a:off x="6391888" y="6073746"/>
            <a:ext cx="1516054" cy="369330"/>
          </a:xfrm>
          <a:prstGeom prst="rect">
            <a:avLst/>
          </a:prstGeom>
          <a:noFill/>
          <a:ln w="285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defTabSz="457200" hangingPunct="0"/>
            <a:r>
              <a:rPr lang="en-CA" b="1" dirty="0">
                <a:solidFill>
                  <a:schemeClr val="bg1"/>
                </a:solidFill>
                <a:latin typeface="+mj-lt"/>
                <a:ea typeface="+mj-ea"/>
                <a:cs typeface="+mj-cs"/>
                <a:sym typeface="Calibri"/>
              </a:rPr>
              <a:t>Climate change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DDC39D1-8741-8040-B1F6-59985C5B336E}"/>
              </a:ext>
            </a:extLst>
          </p:cNvPr>
          <p:cNvGrpSpPr/>
          <p:nvPr/>
        </p:nvGrpSpPr>
        <p:grpSpPr>
          <a:xfrm>
            <a:off x="6398082" y="3036239"/>
            <a:ext cx="2038099" cy="1380063"/>
            <a:chOff x="6451739" y="5075865"/>
            <a:chExt cx="2110921" cy="1584253"/>
          </a:xfrm>
        </p:grpSpPr>
        <p:pic>
          <p:nvPicPr>
            <p:cNvPr id="6154" name="Picture 10" descr="Image result for smoke stack">
              <a:extLst>
                <a:ext uri="{FF2B5EF4-FFF2-40B4-BE49-F238E27FC236}">
                  <a16:creationId xmlns:a16="http://schemas.microsoft.com/office/drawing/2014/main" id="{3206FC9E-8F6A-5D4D-B465-C857693AC6F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51739" y="5075865"/>
              <a:ext cx="2110921" cy="1584253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28575" cap="sq">
              <a:solidFill>
                <a:srgbClr val="445F51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6150" name="Picture 6" descr="Image result for HNO3">
              <a:extLst>
                <a:ext uri="{FF2B5EF4-FFF2-40B4-BE49-F238E27FC236}">
                  <a16:creationId xmlns:a16="http://schemas.microsoft.com/office/drawing/2014/main" id="{9D173C43-ECDD-C448-8340-6323EDB5CB4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93101" y="5247836"/>
              <a:ext cx="883687" cy="862526"/>
            </a:xfrm>
            <a:prstGeom prst="rect">
              <a:avLst/>
            </a:prstGeom>
            <a:noFill/>
            <a:ln w="28575"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152" name="Picture 8" descr="Image result for HNO3">
              <a:extLst>
                <a:ext uri="{FF2B5EF4-FFF2-40B4-BE49-F238E27FC236}">
                  <a16:creationId xmlns:a16="http://schemas.microsoft.com/office/drawing/2014/main" id="{88C12C1F-5290-9B4F-8C02-2721B018BFE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93601" y="5075865"/>
              <a:ext cx="911514" cy="385146"/>
            </a:xfrm>
            <a:prstGeom prst="rect">
              <a:avLst/>
            </a:prstGeom>
            <a:noFill/>
            <a:ln w="28575"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BFBC008C-AC59-6842-913F-05001120AF86}"/>
              </a:ext>
            </a:extLst>
          </p:cNvPr>
          <p:cNvSpPr txBox="1"/>
          <p:nvPr/>
        </p:nvSpPr>
        <p:spPr>
          <a:xfrm>
            <a:off x="7296319" y="3000501"/>
            <a:ext cx="1108635" cy="646329"/>
          </a:xfrm>
          <a:prstGeom prst="rect">
            <a:avLst/>
          </a:prstGeom>
          <a:noFill/>
          <a:ln w="285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defTabSz="457200" hangingPunct="0"/>
            <a:r>
              <a:rPr lang="en-CA" b="1" dirty="0">
                <a:solidFill>
                  <a:schemeClr val="bg1"/>
                </a:solidFill>
                <a:latin typeface="+mj-lt"/>
                <a:ea typeface="+mj-ea"/>
                <a:cs typeface="+mj-cs"/>
                <a:sym typeface="Calibri"/>
              </a:rPr>
              <a:t>Nitrogen</a:t>
            </a:r>
          </a:p>
          <a:p>
            <a:pPr defTabSz="457200" hangingPunct="0"/>
            <a:r>
              <a:rPr lang="en-CA" b="1" dirty="0">
                <a:solidFill>
                  <a:schemeClr val="bg1"/>
                </a:solidFill>
              </a:rPr>
              <a:t>deposition</a:t>
            </a:r>
            <a:endParaRPr lang="en-CA" b="1" dirty="0">
              <a:solidFill>
                <a:schemeClr val="bg1"/>
              </a:solidFill>
              <a:latin typeface="+mj-lt"/>
              <a:ea typeface="+mj-ea"/>
              <a:cs typeface="+mj-cs"/>
              <a:sym typeface="Calibri"/>
            </a:endParaRPr>
          </a:p>
        </p:txBody>
      </p:sp>
      <p:pic>
        <p:nvPicPr>
          <p:cNvPr id="6156" name="Picture 12" descr="Image result for species invasion">
            <a:extLst>
              <a:ext uri="{FF2B5EF4-FFF2-40B4-BE49-F238E27FC236}">
                <a16:creationId xmlns:a16="http://schemas.microsoft.com/office/drawing/2014/main" id="{99B91B5E-E883-F249-A704-BECAD1E94B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575236" y="3042504"/>
            <a:ext cx="1870249" cy="1380063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445F5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18AB082B-C77E-9D44-B8E0-DDF7A3D600F1}"/>
              </a:ext>
            </a:extLst>
          </p:cNvPr>
          <p:cNvSpPr txBox="1"/>
          <p:nvPr/>
        </p:nvSpPr>
        <p:spPr>
          <a:xfrm>
            <a:off x="8632384" y="4063016"/>
            <a:ext cx="1591780" cy="369330"/>
          </a:xfrm>
          <a:prstGeom prst="rect">
            <a:avLst/>
          </a:prstGeom>
          <a:noFill/>
          <a:ln w="285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defTabSz="457200" hangingPunct="0"/>
            <a:r>
              <a:rPr lang="en-CA" b="1" dirty="0">
                <a:solidFill>
                  <a:schemeClr val="bg1"/>
                </a:solidFill>
                <a:latin typeface="+mj-lt"/>
                <a:ea typeface="+mj-ea"/>
                <a:cs typeface="+mj-cs"/>
                <a:sym typeface="Calibri"/>
              </a:rPr>
              <a:t>Species invasion</a:t>
            </a:r>
          </a:p>
        </p:txBody>
      </p:sp>
      <p:pic>
        <p:nvPicPr>
          <p:cNvPr id="6158" name="Picture 14" descr="Image result for traffic jam">
            <a:extLst>
              <a:ext uri="{FF2B5EF4-FFF2-40B4-BE49-F238E27FC236}">
                <a16:creationId xmlns:a16="http://schemas.microsoft.com/office/drawing/2014/main" id="{4DC189E9-2768-8046-B8F1-0A17B619BD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575236" y="1572727"/>
            <a:ext cx="1870249" cy="1322674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445F5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EDB1A7C0-FBA3-F847-8CC2-F306E2178ACF}"/>
              </a:ext>
            </a:extLst>
          </p:cNvPr>
          <p:cNvSpPr txBox="1"/>
          <p:nvPr/>
        </p:nvSpPr>
        <p:spPr>
          <a:xfrm>
            <a:off x="8632385" y="2476040"/>
            <a:ext cx="1648847" cy="369330"/>
          </a:xfrm>
          <a:prstGeom prst="rect">
            <a:avLst/>
          </a:prstGeom>
          <a:noFill/>
          <a:ln w="285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defTabSz="457200" hangingPunct="0"/>
            <a:r>
              <a:rPr lang="en-CA" b="1" dirty="0">
                <a:solidFill>
                  <a:schemeClr val="bg1"/>
                </a:solidFill>
                <a:latin typeface="+mj-lt"/>
                <a:ea typeface="+mj-ea"/>
                <a:cs typeface="+mj-cs"/>
                <a:sym typeface="Calibri"/>
              </a:rPr>
              <a:t>Carbon pollution</a:t>
            </a:r>
          </a:p>
        </p:txBody>
      </p:sp>
      <p:pic>
        <p:nvPicPr>
          <p:cNvPr id="1026" name="Picture 2" descr="Image result for biodiversity loss">
            <a:extLst>
              <a:ext uri="{FF2B5EF4-FFF2-40B4-BE49-F238E27FC236}">
                <a16:creationId xmlns:a16="http://schemas.microsoft.com/office/drawing/2014/main" id="{90A5DEB4-0061-8E49-B617-26D63A72C3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3878" y="1954351"/>
            <a:ext cx="4760173" cy="3444125"/>
          </a:xfrm>
          <a:prstGeom prst="rect">
            <a:avLst/>
          </a:prstGeom>
          <a:noFill/>
          <a:ln w="28575">
            <a:solidFill>
              <a:srgbClr val="445F5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AD19474-0B7B-BBAA-FBEA-350A4FD823E2}"/>
              </a:ext>
            </a:extLst>
          </p:cNvPr>
          <p:cNvSpPr/>
          <p:nvPr/>
        </p:nvSpPr>
        <p:spPr>
          <a:xfrm>
            <a:off x="6292717" y="367163"/>
            <a:ext cx="4260028" cy="6282466"/>
          </a:xfrm>
          <a:prstGeom prst="rect">
            <a:avLst/>
          </a:prstGeom>
          <a:noFill/>
          <a:ln w="412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16083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87EC7CE-48DB-FF2C-339A-2AD84FB408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08468" y="2164466"/>
            <a:ext cx="5645331" cy="4012496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3200" dirty="0"/>
              <a:t>Disturbance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/>
              <a:t>Natural stressor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/>
              <a:t>Anthropogenic stressor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/>
              <a:t>Anthropogenic global change driver</a:t>
            </a:r>
          </a:p>
          <a:p>
            <a:pPr marL="514350" indent="-514350">
              <a:buFont typeface="+mj-lt"/>
              <a:buAutoNum type="arabicPeriod"/>
            </a:pPr>
            <a:endParaRPr lang="en-US" sz="320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D0E5BE5-D8E8-9CBD-CDF9-A97EAEF48C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The four external drivers of change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35519B64-CD87-4816-12B3-243BAE6612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632424" y="159574"/>
            <a:ext cx="1625600" cy="1625600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FEA3674C-ED18-48D7-002E-2D389B1C471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318146" y="4930654"/>
            <a:ext cx="1625600" cy="1625600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176EDA5B-A55F-736A-6C51-982F96D5B05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923065" y="5159293"/>
            <a:ext cx="1336475" cy="1336475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5549A99C-BD2D-F0BD-5AAC-56995679BD6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039195" y="224471"/>
            <a:ext cx="1625600" cy="1625600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7C95FA47-4B4B-0EC3-DF7C-F91911663FE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172713" y="220060"/>
            <a:ext cx="1625600" cy="1625600"/>
          </a:xfrm>
          <a:prstGeom prst="rect">
            <a:avLst/>
          </a:prstGeom>
        </p:spPr>
      </p:pic>
      <p:pic>
        <p:nvPicPr>
          <p:cNvPr id="19" name="Graphic 18">
            <a:extLst>
              <a:ext uri="{FF2B5EF4-FFF2-40B4-BE49-F238E27FC236}">
                <a16:creationId xmlns:a16="http://schemas.microsoft.com/office/drawing/2014/main" id="{8D040C5F-C541-FFFF-BE06-307CBC83FDF8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6664795" y="329763"/>
            <a:ext cx="1415015" cy="1415015"/>
          </a:xfrm>
          <a:prstGeom prst="rect">
            <a:avLst/>
          </a:prstGeom>
        </p:spPr>
      </p:pic>
      <p:pic>
        <p:nvPicPr>
          <p:cNvPr id="23" name="Graphic 22">
            <a:extLst>
              <a:ext uri="{FF2B5EF4-FFF2-40B4-BE49-F238E27FC236}">
                <a16:creationId xmlns:a16="http://schemas.microsoft.com/office/drawing/2014/main" id="{61201BB5-BE18-7090-466A-0CA666BD7727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3983593" y="4128624"/>
            <a:ext cx="3397813" cy="3397813"/>
          </a:xfrm>
          <a:prstGeom prst="rect">
            <a:avLst/>
          </a:prstGeom>
        </p:spPr>
      </p:pic>
      <p:grpSp>
        <p:nvGrpSpPr>
          <p:cNvPr id="28" name="Group 27">
            <a:extLst>
              <a:ext uri="{FF2B5EF4-FFF2-40B4-BE49-F238E27FC236}">
                <a16:creationId xmlns:a16="http://schemas.microsoft.com/office/drawing/2014/main" id="{97DFCA9B-1B0A-4641-8C5D-45396CD3BE8F}"/>
              </a:ext>
            </a:extLst>
          </p:cNvPr>
          <p:cNvGrpSpPr/>
          <p:nvPr/>
        </p:nvGrpSpPr>
        <p:grpSpPr>
          <a:xfrm>
            <a:off x="9728199" y="4856216"/>
            <a:ext cx="1625600" cy="1707965"/>
            <a:chOff x="9377159" y="4717692"/>
            <a:chExt cx="1625600" cy="1707965"/>
          </a:xfrm>
        </p:grpSpPr>
        <p:pic>
          <p:nvPicPr>
            <p:cNvPr id="25" name="Graphic 24">
              <a:extLst>
                <a:ext uri="{FF2B5EF4-FFF2-40B4-BE49-F238E27FC236}">
                  <a16:creationId xmlns:a16="http://schemas.microsoft.com/office/drawing/2014/main" id="{ED2EFB1A-664A-F53C-E181-0BF9D558219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rcRect r="50000"/>
            <a:stretch/>
          </p:blipFill>
          <p:spPr>
            <a:xfrm>
              <a:off x="9447273" y="4717692"/>
              <a:ext cx="560707" cy="1121414"/>
            </a:xfrm>
            <a:prstGeom prst="rect">
              <a:avLst/>
            </a:prstGeom>
          </p:spPr>
        </p:pic>
        <p:pic>
          <p:nvPicPr>
            <p:cNvPr id="27" name="Graphic 26">
              <a:extLst>
                <a:ext uri="{FF2B5EF4-FFF2-40B4-BE49-F238E27FC236}">
                  <a16:creationId xmlns:a16="http://schemas.microsoft.com/office/drawing/2014/main" id="{606303D8-E2B1-D1F9-B06F-F69D4A0BCB69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p:blipFill>
          <p:spPr>
            <a:xfrm>
              <a:off x="9377159" y="4800057"/>
              <a:ext cx="1625600" cy="16256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365977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41B56BA-01D1-1009-BF96-F220680013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Pulse disturbance/stress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B98CB48-1235-35D8-9E94-DAE72787F35E}"/>
              </a:ext>
            </a:extLst>
          </p:cNvPr>
          <p:cNvSpPr/>
          <p:nvPr/>
        </p:nvSpPr>
        <p:spPr>
          <a:xfrm>
            <a:off x="6096000" y="1492624"/>
            <a:ext cx="5177118" cy="3442447"/>
          </a:xfrm>
          <a:prstGeom prst="rect">
            <a:avLst/>
          </a:prstGeom>
          <a:noFill/>
          <a:ln w="38100">
            <a:solidFill>
              <a:srgbClr val="445F5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F735311-320C-FC15-0973-66FE660DC888}"/>
              </a:ext>
            </a:extLst>
          </p:cNvPr>
          <p:cNvSpPr txBox="1"/>
          <p:nvPr/>
        </p:nvSpPr>
        <p:spPr>
          <a:xfrm rot="16200000">
            <a:off x="4780704" y="2916699"/>
            <a:ext cx="21689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445F51"/>
                </a:solidFill>
              </a:rPr>
              <a:t>Ecosystem state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C5EE9D2-C58A-6F59-6885-97865B389319}"/>
              </a:ext>
            </a:extLst>
          </p:cNvPr>
          <p:cNvSpPr txBox="1"/>
          <p:nvPr/>
        </p:nvSpPr>
        <p:spPr>
          <a:xfrm>
            <a:off x="8282044" y="4935071"/>
            <a:ext cx="8050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445F51"/>
                </a:solidFill>
              </a:rPr>
              <a:t>Time</a:t>
            </a:r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38A0FB5E-4BC3-B154-BC13-AC60C6F64089}"/>
              </a:ext>
            </a:extLst>
          </p:cNvPr>
          <p:cNvSpPr/>
          <p:nvPr/>
        </p:nvSpPr>
        <p:spPr>
          <a:xfrm>
            <a:off x="6118412" y="2783541"/>
            <a:ext cx="1680882" cy="147918"/>
          </a:xfrm>
          <a:custGeom>
            <a:avLst/>
            <a:gdLst>
              <a:gd name="connsiteX0" fmla="*/ 0 w 1680882"/>
              <a:gd name="connsiteY0" fmla="*/ 53788 h 147918"/>
              <a:gd name="connsiteX1" fmla="*/ 94129 w 1680882"/>
              <a:gd name="connsiteY1" fmla="*/ 13447 h 147918"/>
              <a:gd name="connsiteX2" fmla="*/ 134470 w 1680882"/>
              <a:gd name="connsiteY2" fmla="*/ 0 h 147918"/>
              <a:gd name="connsiteX3" fmla="*/ 309282 w 1680882"/>
              <a:gd name="connsiteY3" fmla="*/ 13447 h 147918"/>
              <a:gd name="connsiteX4" fmla="*/ 389964 w 1680882"/>
              <a:gd name="connsiteY4" fmla="*/ 53788 h 147918"/>
              <a:gd name="connsiteX5" fmla="*/ 430306 w 1680882"/>
              <a:gd name="connsiteY5" fmla="*/ 80683 h 147918"/>
              <a:gd name="connsiteX6" fmla="*/ 510988 w 1680882"/>
              <a:gd name="connsiteY6" fmla="*/ 107577 h 147918"/>
              <a:gd name="connsiteX7" fmla="*/ 551329 w 1680882"/>
              <a:gd name="connsiteY7" fmla="*/ 121024 h 147918"/>
              <a:gd name="connsiteX8" fmla="*/ 591670 w 1680882"/>
              <a:gd name="connsiteY8" fmla="*/ 134471 h 147918"/>
              <a:gd name="connsiteX9" fmla="*/ 645459 w 1680882"/>
              <a:gd name="connsiteY9" fmla="*/ 147918 h 147918"/>
              <a:gd name="connsiteX10" fmla="*/ 887506 w 1680882"/>
              <a:gd name="connsiteY10" fmla="*/ 134471 h 147918"/>
              <a:gd name="connsiteX11" fmla="*/ 968188 w 1680882"/>
              <a:gd name="connsiteY11" fmla="*/ 107577 h 147918"/>
              <a:gd name="connsiteX12" fmla="*/ 1008529 w 1680882"/>
              <a:gd name="connsiteY12" fmla="*/ 94130 h 147918"/>
              <a:gd name="connsiteX13" fmla="*/ 1129553 w 1680882"/>
              <a:gd name="connsiteY13" fmla="*/ 53788 h 147918"/>
              <a:gd name="connsiteX14" fmla="*/ 1169894 w 1680882"/>
              <a:gd name="connsiteY14" fmla="*/ 40341 h 147918"/>
              <a:gd name="connsiteX15" fmla="*/ 1210235 w 1680882"/>
              <a:gd name="connsiteY15" fmla="*/ 26894 h 147918"/>
              <a:gd name="connsiteX16" fmla="*/ 1492623 w 1680882"/>
              <a:gd name="connsiteY16" fmla="*/ 40341 h 147918"/>
              <a:gd name="connsiteX17" fmla="*/ 1573306 w 1680882"/>
              <a:gd name="connsiteY17" fmla="*/ 67235 h 147918"/>
              <a:gd name="connsiteX18" fmla="*/ 1627094 w 1680882"/>
              <a:gd name="connsiteY18" fmla="*/ 80683 h 147918"/>
              <a:gd name="connsiteX19" fmla="*/ 1680882 w 1680882"/>
              <a:gd name="connsiteY19" fmla="*/ 94130 h 1479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680882" h="147918">
                <a:moveTo>
                  <a:pt x="0" y="53788"/>
                </a:moveTo>
                <a:cubicBezTo>
                  <a:pt x="31376" y="40341"/>
                  <a:pt x="62434" y="26125"/>
                  <a:pt x="94129" y="13447"/>
                </a:cubicBezTo>
                <a:cubicBezTo>
                  <a:pt x="107290" y="8183"/>
                  <a:pt x="120296" y="0"/>
                  <a:pt x="134470" y="0"/>
                </a:cubicBezTo>
                <a:cubicBezTo>
                  <a:pt x="192913" y="0"/>
                  <a:pt x="251011" y="8965"/>
                  <a:pt x="309282" y="13447"/>
                </a:cubicBezTo>
                <a:cubicBezTo>
                  <a:pt x="424898" y="90525"/>
                  <a:pt x="278614" y="-1888"/>
                  <a:pt x="389964" y="53788"/>
                </a:cubicBezTo>
                <a:cubicBezTo>
                  <a:pt x="404419" y="61016"/>
                  <a:pt x="415537" y="74119"/>
                  <a:pt x="430306" y="80683"/>
                </a:cubicBezTo>
                <a:cubicBezTo>
                  <a:pt x="456211" y="92197"/>
                  <a:pt x="484094" y="98612"/>
                  <a:pt x="510988" y="107577"/>
                </a:cubicBezTo>
                <a:lnTo>
                  <a:pt x="551329" y="121024"/>
                </a:lnTo>
                <a:cubicBezTo>
                  <a:pt x="564776" y="125506"/>
                  <a:pt x="577919" y="131033"/>
                  <a:pt x="591670" y="134471"/>
                </a:cubicBezTo>
                <a:lnTo>
                  <a:pt x="645459" y="147918"/>
                </a:lnTo>
                <a:cubicBezTo>
                  <a:pt x="726141" y="143436"/>
                  <a:pt x="807323" y="144494"/>
                  <a:pt x="887506" y="134471"/>
                </a:cubicBezTo>
                <a:cubicBezTo>
                  <a:pt x="915636" y="130955"/>
                  <a:pt x="941294" y="116542"/>
                  <a:pt x="968188" y="107577"/>
                </a:cubicBezTo>
                <a:lnTo>
                  <a:pt x="1008529" y="94130"/>
                </a:lnTo>
                <a:lnTo>
                  <a:pt x="1129553" y="53788"/>
                </a:lnTo>
                <a:lnTo>
                  <a:pt x="1169894" y="40341"/>
                </a:lnTo>
                <a:lnTo>
                  <a:pt x="1210235" y="26894"/>
                </a:lnTo>
                <a:cubicBezTo>
                  <a:pt x="1304364" y="31376"/>
                  <a:pt x="1398963" y="29934"/>
                  <a:pt x="1492623" y="40341"/>
                </a:cubicBezTo>
                <a:cubicBezTo>
                  <a:pt x="1520799" y="43472"/>
                  <a:pt x="1545803" y="60359"/>
                  <a:pt x="1573306" y="67235"/>
                </a:cubicBezTo>
                <a:cubicBezTo>
                  <a:pt x="1591235" y="71718"/>
                  <a:pt x="1609324" y="75606"/>
                  <a:pt x="1627094" y="80683"/>
                </a:cubicBezTo>
                <a:cubicBezTo>
                  <a:pt x="1679118" y="95547"/>
                  <a:pt x="1650911" y="94130"/>
                  <a:pt x="1680882" y="94130"/>
                </a:cubicBezTo>
              </a:path>
            </a:pathLst>
          </a:custGeom>
          <a:noFill/>
          <a:ln w="57150">
            <a:solidFill>
              <a:srgbClr val="55796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2FB1C674-6EC8-DA88-CB94-97074BEE70B8}"/>
              </a:ext>
            </a:extLst>
          </p:cNvPr>
          <p:cNvCxnSpPr>
            <a:cxnSpLocks/>
          </p:cNvCxnSpPr>
          <p:nvPr/>
        </p:nvCxnSpPr>
        <p:spPr>
          <a:xfrm>
            <a:off x="7799294" y="1882588"/>
            <a:ext cx="0" cy="779930"/>
          </a:xfrm>
          <a:prstGeom prst="straightConnector1">
            <a:avLst/>
          </a:prstGeom>
          <a:ln w="60325">
            <a:solidFill>
              <a:srgbClr val="6EA494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471EE982-7927-1B9E-1A38-BDA381ADB5E6}"/>
              </a:ext>
            </a:extLst>
          </p:cNvPr>
          <p:cNvCxnSpPr/>
          <p:nvPr/>
        </p:nvCxnSpPr>
        <p:spPr>
          <a:xfrm>
            <a:off x="7799294" y="2930455"/>
            <a:ext cx="309282" cy="1301540"/>
          </a:xfrm>
          <a:prstGeom prst="line">
            <a:avLst/>
          </a:prstGeom>
          <a:ln w="57150">
            <a:solidFill>
              <a:srgbClr val="5579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9F172862-154B-4651-4B65-E242935D944F}"/>
              </a:ext>
            </a:extLst>
          </p:cNvPr>
          <p:cNvCxnSpPr>
            <a:cxnSpLocks/>
          </p:cNvCxnSpPr>
          <p:nvPr/>
        </p:nvCxnSpPr>
        <p:spPr>
          <a:xfrm flipH="1">
            <a:off x="8108576" y="2930455"/>
            <a:ext cx="458380" cy="1301540"/>
          </a:xfrm>
          <a:prstGeom prst="line">
            <a:avLst/>
          </a:prstGeom>
          <a:ln w="57150">
            <a:solidFill>
              <a:srgbClr val="5579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Freeform 13">
            <a:extLst>
              <a:ext uri="{FF2B5EF4-FFF2-40B4-BE49-F238E27FC236}">
                <a16:creationId xmlns:a16="http://schemas.microsoft.com/office/drawing/2014/main" id="{8918946A-AED3-6DDB-A7C1-281BEDE60357}"/>
              </a:ext>
            </a:extLst>
          </p:cNvPr>
          <p:cNvSpPr/>
          <p:nvPr/>
        </p:nvSpPr>
        <p:spPr>
          <a:xfrm>
            <a:off x="8566956" y="2810435"/>
            <a:ext cx="2706162" cy="147918"/>
          </a:xfrm>
          <a:custGeom>
            <a:avLst/>
            <a:gdLst>
              <a:gd name="connsiteX0" fmla="*/ 0 w 1680882"/>
              <a:gd name="connsiteY0" fmla="*/ 53788 h 147918"/>
              <a:gd name="connsiteX1" fmla="*/ 94129 w 1680882"/>
              <a:gd name="connsiteY1" fmla="*/ 13447 h 147918"/>
              <a:gd name="connsiteX2" fmla="*/ 134470 w 1680882"/>
              <a:gd name="connsiteY2" fmla="*/ 0 h 147918"/>
              <a:gd name="connsiteX3" fmla="*/ 309282 w 1680882"/>
              <a:gd name="connsiteY3" fmla="*/ 13447 h 147918"/>
              <a:gd name="connsiteX4" fmla="*/ 389964 w 1680882"/>
              <a:gd name="connsiteY4" fmla="*/ 53788 h 147918"/>
              <a:gd name="connsiteX5" fmla="*/ 430306 w 1680882"/>
              <a:gd name="connsiteY5" fmla="*/ 80683 h 147918"/>
              <a:gd name="connsiteX6" fmla="*/ 510988 w 1680882"/>
              <a:gd name="connsiteY6" fmla="*/ 107577 h 147918"/>
              <a:gd name="connsiteX7" fmla="*/ 551329 w 1680882"/>
              <a:gd name="connsiteY7" fmla="*/ 121024 h 147918"/>
              <a:gd name="connsiteX8" fmla="*/ 591670 w 1680882"/>
              <a:gd name="connsiteY8" fmla="*/ 134471 h 147918"/>
              <a:gd name="connsiteX9" fmla="*/ 645459 w 1680882"/>
              <a:gd name="connsiteY9" fmla="*/ 147918 h 147918"/>
              <a:gd name="connsiteX10" fmla="*/ 887506 w 1680882"/>
              <a:gd name="connsiteY10" fmla="*/ 134471 h 147918"/>
              <a:gd name="connsiteX11" fmla="*/ 968188 w 1680882"/>
              <a:gd name="connsiteY11" fmla="*/ 107577 h 147918"/>
              <a:gd name="connsiteX12" fmla="*/ 1008529 w 1680882"/>
              <a:gd name="connsiteY12" fmla="*/ 94130 h 147918"/>
              <a:gd name="connsiteX13" fmla="*/ 1129553 w 1680882"/>
              <a:gd name="connsiteY13" fmla="*/ 53788 h 147918"/>
              <a:gd name="connsiteX14" fmla="*/ 1169894 w 1680882"/>
              <a:gd name="connsiteY14" fmla="*/ 40341 h 147918"/>
              <a:gd name="connsiteX15" fmla="*/ 1210235 w 1680882"/>
              <a:gd name="connsiteY15" fmla="*/ 26894 h 147918"/>
              <a:gd name="connsiteX16" fmla="*/ 1492623 w 1680882"/>
              <a:gd name="connsiteY16" fmla="*/ 40341 h 147918"/>
              <a:gd name="connsiteX17" fmla="*/ 1573306 w 1680882"/>
              <a:gd name="connsiteY17" fmla="*/ 67235 h 147918"/>
              <a:gd name="connsiteX18" fmla="*/ 1627094 w 1680882"/>
              <a:gd name="connsiteY18" fmla="*/ 80683 h 147918"/>
              <a:gd name="connsiteX19" fmla="*/ 1680882 w 1680882"/>
              <a:gd name="connsiteY19" fmla="*/ 94130 h 1479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680882" h="147918">
                <a:moveTo>
                  <a:pt x="0" y="53788"/>
                </a:moveTo>
                <a:cubicBezTo>
                  <a:pt x="31376" y="40341"/>
                  <a:pt x="62434" y="26125"/>
                  <a:pt x="94129" y="13447"/>
                </a:cubicBezTo>
                <a:cubicBezTo>
                  <a:pt x="107290" y="8183"/>
                  <a:pt x="120296" y="0"/>
                  <a:pt x="134470" y="0"/>
                </a:cubicBezTo>
                <a:cubicBezTo>
                  <a:pt x="192913" y="0"/>
                  <a:pt x="251011" y="8965"/>
                  <a:pt x="309282" y="13447"/>
                </a:cubicBezTo>
                <a:cubicBezTo>
                  <a:pt x="424898" y="90525"/>
                  <a:pt x="278614" y="-1888"/>
                  <a:pt x="389964" y="53788"/>
                </a:cubicBezTo>
                <a:cubicBezTo>
                  <a:pt x="404419" y="61016"/>
                  <a:pt x="415537" y="74119"/>
                  <a:pt x="430306" y="80683"/>
                </a:cubicBezTo>
                <a:cubicBezTo>
                  <a:pt x="456211" y="92197"/>
                  <a:pt x="484094" y="98612"/>
                  <a:pt x="510988" y="107577"/>
                </a:cubicBezTo>
                <a:lnTo>
                  <a:pt x="551329" y="121024"/>
                </a:lnTo>
                <a:cubicBezTo>
                  <a:pt x="564776" y="125506"/>
                  <a:pt x="577919" y="131033"/>
                  <a:pt x="591670" y="134471"/>
                </a:cubicBezTo>
                <a:lnTo>
                  <a:pt x="645459" y="147918"/>
                </a:lnTo>
                <a:cubicBezTo>
                  <a:pt x="726141" y="143436"/>
                  <a:pt x="807323" y="144494"/>
                  <a:pt x="887506" y="134471"/>
                </a:cubicBezTo>
                <a:cubicBezTo>
                  <a:pt x="915636" y="130955"/>
                  <a:pt x="941294" y="116542"/>
                  <a:pt x="968188" y="107577"/>
                </a:cubicBezTo>
                <a:lnTo>
                  <a:pt x="1008529" y="94130"/>
                </a:lnTo>
                <a:lnTo>
                  <a:pt x="1129553" y="53788"/>
                </a:lnTo>
                <a:lnTo>
                  <a:pt x="1169894" y="40341"/>
                </a:lnTo>
                <a:lnTo>
                  <a:pt x="1210235" y="26894"/>
                </a:lnTo>
                <a:cubicBezTo>
                  <a:pt x="1304364" y="31376"/>
                  <a:pt x="1398963" y="29934"/>
                  <a:pt x="1492623" y="40341"/>
                </a:cubicBezTo>
                <a:cubicBezTo>
                  <a:pt x="1520799" y="43472"/>
                  <a:pt x="1545803" y="60359"/>
                  <a:pt x="1573306" y="67235"/>
                </a:cubicBezTo>
                <a:cubicBezTo>
                  <a:pt x="1591235" y="71718"/>
                  <a:pt x="1609324" y="75606"/>
                  <a:pt x="1627094" y="80683"/>
                </a:cubicBezTo>
                <a:cubicBezTo>
                  <a:pt x="1679118" y="95547"/>
                  <a:pt x="1650911" y="94130"/>
                  <a:pt x="1680882" y="94130"/>
                </a:cubicBezTo>
              </a:path>
            </a:pathLst>
          </a:custGeom>
          <a:noFill/>
          <a:ln w="57150">
            <a:solidFill>
              <a:srgbClr val="55796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136900B-A90B-1FB6-0D0F-A5D194A384C5}"/>
              </a:ext>
            </a:extLst>
          </p:cNvPr>
          <p:cNvSpPr txBox="1"/>
          <p:nvPr/>
        </p:nvSpPr>
        <p:spPr>
          <a:xfrm>
            <a:off x="7105202" y="1492624"/>
            <a:ext cx="8499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6EA494"/>
                </a:solidFill>
              </a:rPr>
              <a:t>Pulse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57FF9ED-45B7-7AEE-A091-1B07816191B4}"/>
              </a:ext>
            </a:extLst>
          </p:cNvPr>
          <p:cNvSpPr txBox="1"/>
          <p:nvPr/>
        </p:nvSpPr>
        <p:spPr>
          <a:xfrm>
            <a:off x="7260693" y="2802708"/>
            <a:ext cx="538930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dirty="0">
                <a:solidFill>
                  <a:srgbClr val="6EA494"/>
                </a:solidFill>
              </a:rPr>
              <a:t>{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02396E2-788D-E120-993E-316BB40A0D7A}"/>
              </a:ext>
            </a:extLst>
          </p:cNvPr>
          <p:cNvSpPr txBox="1"/>
          <p:nvPr/>
        </p:nvSpPr>
        <p:spPr>
          <a:xfrm rot="5400000">
            <a:off x="8020268" y="2084259"/>
            <a:ext cx="47481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dirty="0">
                <a:solidFill>
                  <a:srgbClr val="6EA494"/>
                </a:solidFill>
              </a:rPr>
              <a:t>{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B18C1C4-2CD8-6D23-0DC7-E731DC167F6E}"/>
              </a:ext>
            </a:extLst>
          </p:cNvPr>
          <p:cNvSpPr txBox="1"/>
          <p:nvPr/>
        </p:nvSpPr>
        <p:spPr>
          <a:xfrm>
            <a:off x="6118412" y="3429000"/>
            <a:ext cx="11707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6EA494"/>
                </a:solidFill>
              </a:rPr>
              <a:t>Resistance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03031C3-37FE-4452-7BA2-407ECB9B84DD}"/>
              </a:ext>
            </a:extLst>
          </p:cNvPr>
          <p:cNvSpPr txBox="1"/>
          <p:nvPr/>
        </p:nvSpPr>
        <p:spPr>
          <a:xfrm rot="10800000">
            <a:off x="8503437" y="2958353"/>
            <a:ext cx="538930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dirty="0">
                <a:solidFill>
                  <a:srgbClr val="6EA494"/>
                </a:solidFill>
              </a:rPr>
              <a:t>{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6CBCC9E-0585-DE03-72B1-7293B75D3F47}"/>
              </a:ext>
            </a:extLst>
          </p:cNvPr>
          <p:cNvSpPr txBox="1"/>
          <p:nvPr/>
        </p:nvSpPr>
        <p:spPr>
          <a:xfrm>
            <a:off x="9059550" y="3392714"/>
            <a:ext cx="10406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6EA494"/>
                </a:solidFill>
              </a:rPr>
              <a:t>Recovery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14E7902-21AA-0F64-BE5D-B8E3A3F85781}"/>
              </a:ext>
            </a:extLst>
          </p:cNvPr>
          <p:cNvSpPr txBox="1"/>
          <p:nvPr/>
        </p:nvSpPr>
        <p:spPr>
          <a:xfrm>
            <a:off x="7953569" y="2171469"/>
            <a:ext cx="11151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6EA494"/>
                </a:solidFill>
              </a:rPr>
              <a:t>Resilience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DCDA257-88CD-16EA-0EBA-D1D65041DA58}"/>
              </a:ext>
            </a:extLst>
          </p:cNvPr>
          <p:cNvSpPr txBox="1"/>
          <p:nvPr/>
        </p:nvSpPr>
        <p:spPr>
          <a:xfrm>
            <a:off x="5562640" y="514435"/>
            <a:ext cx="62842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Direct impacts are acute and of short duration and ecosystem is assumed to be able to recover</a:t>
            </a:r>
          </a:p>
        </p:txBody>
      </p:sp>
    </p:spTree>
    <p:extLst>
      <p:ext uri="{BB962C8B-B14F-4D97-AF65-F5344CB8AC3E}">
        <p14:creationId xmlns:p14="http://schemas.microsoft.com/office/powerpoint/2010/main" val="19559447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D67E89C-990F-8D48-1529-CBA41FD8ED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7012659-435F-140D-BF86-6976A39CF9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Chronic stress (press)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CBF3A2F-0C03-9755-B87D-FD8D14F79C26}"/>
              </a:ext>
            </a:extLst>
          </p:cNvPr>
          <p:cNvSpPr/>
          <p:nvPr/>
        </p:nvSpPr>
        <p:spPr>
          <a:xfrm>
            <a:off x="6387290" y="1416291"/>
            <a:ext cx="5525037" cy="337426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0FDE0B4-D3C1-6709-082A-B9E178693CB2}"/>
              </a:ext>
            </a:extLst>
          </p:cNvPr>
          <p:cNvSpPr txBox="1"/>
          <p:nvPr/>
        </p:nvSpPr>
        <p:spPr>
          <a:xfrm rot="16200000">
            <a:off x="4808861" y="3095386"/>
            <a:ext cx="21689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400" dirty="0">
                <a:solidFill>
                  <a:srgbClr val="445F51"/>
                </a:solidFill>
              </a:rPr>
              <a:t>Ecosystem state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FC3BDF4C-AF37-4D85-8ADA-60F92C27BB2E}"/>
              </a:ext>
            </a:extLst>
          </p:cNvPr>
          <p:cNvGrpSpPr>
            <a:grpSpLocks noChangeAspect="1"/>
          </p:cNvGrpSpPr>
          <p:nvPr/>
        </p:nvGrpSpPr>
        <p:grpSpPr>
          <a:xfrm rot="16200000">
            <a:off x="5477518" y="1416291"/>
            <a:ext cx="792000" cy="738673"/>
            <a:chOff x="6140142" y="1313635"/>
            <a:chExt cx="1260000" cy="1260000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79D4B1ED-76BE-8D1E-0465-80EF078950F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213978" y="1430097"/>
              <a:ext cx="1112328" cy="1112328"/>
            </a:xfrm>
            <a:prstGeom prst="rect">
              <a:avLst/>
            </a:prstGeom>
          </p:spPr>
        </p:pic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8C661A4C-B3E4-97FE-4F10-7CDA2B2BA44E}"/>
                </a:ext>
              </a:extLst>
            </p:cNvPr>
            <p:cNvSpPr/>
            <p:nvPr/>
          </p:nvSpPr>
          <p:spPr>
            <a:xfrm>
              <a:off x="6140142" y="1313635"/>
              <a:ext cx="1260000" cy="1260000"/>
            </a:xfrm>
            <a:prstGeom prst="ellipse">
              <a:avLst/>
            </a:prstGeom>
            <a:noFill/>
            <a:ln w="38100">
              <a:solidFill>
                <a:srgbClr val="445F5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>
            <a:extLst>
              <a:ext uri="{FF2B5EF4-FFF2-40B4-BE49-F238E27FC236}">
                <a16:creationId xmlns:a16="http://schemas.microsoft.com/office/drawing/2014/main" id="{59A6375B-DAC5-C369-689B-1C65FBE2A42A}"/>
              </a:ext>
            </a:extLst>
          </p:cNvPr>
          <p:cNvSpPr/>
          <p:nvPr/>
        </p:nvSpPr>
        <p:spPr>
          <a:xfrm>
            <a:off x="6425927" y="2523875"/>
            <a:ext cx="1275008" cy="105557"/>
          </a:xfrm>
          <a:custGeom>
            <a:avLst/>
            <a:gdLst>
              <a:gd name="connsiteX0" fmla="*/ 0 w 1275008"/>
              <a:gd name="connsiteY0" fmla="*/ 64394 h 105557"/>
              <a:gd name="connsiteX1" fmla="*/ 115909 w 1275008"/>
              <a:gd name="connsiteY1" fmla="*/ 12878 h 105557"/>
              <a:gd name="connsiteX2" fmla="*/ 231819 w 1275008"/>
              <a:gd name="connsiteY2" fmla="*/ 25757 h 105557"/>
              <a:gd name="connsiteX3" fmla="*/ 347729 w 1275008"/>
              <a:gd name="connsiteY3" fmla="*/ 90152 h 105557"/>
              <a:gd name="connsiteX4" fmla="*/ 489397 w 1275008"/>
              <a:gd name="connsiteY4" fmla="*/ 103031 h 105557"/>
              <a:gd name="connsiteX5" fmla="*/ 618186 w 1275008"/>
              <a:gd name="connsiteY5" fmla="*/ 51515 h 105557"/>
              <a:gd name="connsiteX6" fmla="*/ 746974 w 1275008"/>
              <a:gd name="connsiteY6" fmla="*/ 0 h 105557"/>
              <a:gd name="connsiteX7" fmla="*/ 862884 w 1275008"/>
              <a:gd name="connsiteY7" fmla="*/ 51515 h 105557"/>
              <a:gd name="connsiteX8" fmla="*/ 1004552 w 1275008"/>
              <a:gd name="connsiteY8" fmla="*/ 103031 h 105557"/>
              <a:gd name="connsiteX9" fmla="*/ 1133340 w 1275008"/>
              <a:gd name="connsiteY9" fmla="*/ 51515 h 105557"/>
              <a:gd name="connsiteX10" fmla="*/ 1275008 w 1275008"/>
              <a:gd name="connsiteY10" fmla="*/ 38636 h 1055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75008" h="105557">
                <a:moveTo>
                  <a:pt x="0" y="64394"/>
                </a:moveTo>
                <a:cubicBezTo>
                  <a:pt x="38636" y="41855"/>
                  <a:pt x="77273" y="19317"/>
                  <a:pt x="115909" y="12878"/>
                </a:cubicBezTo>
                <a:cubicBezTo>
                  <a:pt x="154546" y="6438"/>
                  <a:pt x="193182" y="12878"/>
                  <a:pt x="231819" y="25757"/>
                </a:cubicBezTo>
                <a:cubicBezTo>
                  <a:pt x="270456" y="38636"/>
                  <a:pt x="304799" y="77273"/>
                  <a:pt x="347729" y="90152"/>
                </a:cubicBezTo>
                <a:cubicBezTo>
                  <a:pt x="390659" y="103031"/>
                  <a:pt x="444321" y="109471"/>
                  <a:pt x="489397" y="103031"/>
                </a:cubicBezTo>
                <a:cubicBezTo>
                  <a:pt x="534473" y="96591"/>
                  <a:pt x="618186" y="51515"/>
                  <a:pt x="618186" y="51515"/>
                </a:cubicBezTo>
                <a:cubicBezTo>
                  <a:pt x="661116" y="34343"/>
                  <a:pt x="706191" y="0"/>
                  <a:pt x="746974" y="0"/>
                </a:cubicBezTo>
                <a:cubicBezTo>
                  <a:pt x="787757" y="0"/>
                  <a:pt x="819954" y="34343"/>
                  <a:pt x="862884" y="51515"/>
                </a:cubicBezTo>
                <a:cubicBezTo>
                  <a:pt x="905814" y="68687"/>
                  <a:pt x="959476" y="103031"/>
                  <a:pt x="1004552" y="103031"/>
                </a:cubicBezTo>
                <a:cubicBezTo>
                  <a:pt x="1049628" y="103031"/>
                  <a:pt x="1088264" y="62247"/>
                  <a:pt x="1133340" y="51515"/>
                </a:cubicBezTo>
                <a:cubicBezTo>
                  <a:pt x="1178416" y="40782"/>
                  <a:pt x="1226712" y="39709"/>
                  <a:pt x="1275008" y="38636"/>
                </a:cubicBezTo>
              </a:path>
            </a:pathLst>
          </a:custGeom>
          <a:noFill/>
          <a:ln w="57150">
            <a:solidFill>
              <a:srgbClr val="445F51"/>
            </a:solidFill>
            <a:headEnd type="none" w="med" len="med"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42D605E-3F30-DC7F-A75F-FE7DC58A61D1}"/>
              </a:ext>
            </a:extLst>
          </p:cNvPr>
          <p:cNvSpPr txBox="1"/>
          <p:nvPr/>
        </p:nvSpPr>
        <p:spPr>
          <a:xfrm>
            <a:off x="8613842" y="4989882"/>
            <a:ext cx="8050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400" dirty="0">
                <a:solidFill>
                  <a:srgbClr val="445F51"/>
                </a:solidFill>
              </a:rPr>
              <a:t>Time</a:t>
            </a:r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17A27152-DDAF-0B9C-5ACB-B6B27CD2E625}"/>
              </a:ext>
            </a:extLst>
          </p:cNvPr>
          <p:cNvSpPr/>
          <p:nvPr/>
        </p:nvSpPr>
        <p:spPr>
          <a:xfrm>
            <a:off x="7765330" y="2567704"/>
            <a:ext cx="3606085" cy="1692432"/>
          </a:xfrm>
          <a:custGeom>
            <a:avLst/>
            <a:gdLst>
              <a:gd name="connsiteX0" fmla="*/ 0 w 3606085"/>
              <a:gd name="connsiteY0" fmla="*/ 7685 h 1692432"/>
              <a:gd name="connsiteX1" fmla="*/ 386367 w 3606085"/>
              <a:gd name="connsiteY1" fmla="*/ 59201 h 1692432"/>
              <a:gd name="connsiteX2" fmla="*/ 656823 w 3606085"/>
              <a:gd name="connsiteY2" fmla="*/ 445567 h 1692432"/>
              <a:gd name="connsiteX3" fmla="*/ 824248 w 3606085"/>
              <a:gd name="connsiteY3" fmla="*/ 1128147 h 1692432"/>
              <a:gd name="connsiteX4" fmla="*/ 1017431 w 3606085"/>
              <a:gd name="connsiteY4" fmla="*/ 1540271 h 1692432"/>
              <a:gd name="connsiteX5" fmla="*/ 1506829 w 3606085"/>
              <a:gd name="connsiteY5" fmla="*/ 1681939 h 1692432"/>
              <a:gd name="connsiteX6" fmla="*/ 3606085 w 3606085"/>
              <a:gd name="connsiteY6" fmla="*/ 1681939 h 1692432"/>
              <a:gd name="connsiteX7" fmla="*/ 3606085 w 3606085"/>
              <a:gd name="connsiteY7" fmla="*/ 1681939 h 1692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606085" h="1692432">
                <a:moveTo>
                  <a:pt x="0" y="7685"/>
                </a:moveTo>
                <a:cubicBezTo>
                  <a:pt x="138448" y="-3047"/>
                  <a:pt x="276897" y="-13779"/>
                  <a:pt x="386367" y="59201"/>
                </a:cubicBezTo>
                <a:cubicBezTo>
                  <a:pt x="495838" y="132181"/>
                  <a:pt x="583843" y="267409"/>
                  <a:pt x="656823" y="445567"/>
                </a:cubicBezTo>
                <a:cubicBezTo>
                  <a:pt x="729803" y="623725"/>
                  <a:pt x="764147" y="945696"/>
                  <a:pt x="824248" y="1128147"/>
                </a:cubicBezTo>
                <a:cubicBezTo>
                  <a:pt x="884349" y="1310598"/>
                  <a:pt x="903668" y="1447972"/>
                  <a:pt x="1017431" y="1540271"/>
                </a:cubicBezTo>
                <a:cubicBezTo>
                  <a:pt x="1131194" y="1632570"/>
                  <a:pt x="1075387" y="1658328"/>
                  <a:pt x="1506829" y="1681939"/>
                </a:cubicBezTo>
                <a:cubicBezTo>
                  <a:pt x="1938271" y="1705550"/>
                  <a:pt x="3606085" y="1681939"/>
                  <a:pt x="3606085" y="1681939"/>
                </a:cubicBezTo>
                <a:lnTo>
                  <a:pt x="3606085" y="1681939"/>
                </a:lnTo>
              </a:path>
            </a:pathLst>
          </a:custGeom>
          <a:noFill/>
          <a:ln w="57150">
            <a:solidFill>
              <a:srgbClr val="445F51"/>
            </a:solidFill>
            <a:tailEnd type="stealth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4C8AF84A-5CBB-2C72-B6D1-CDBEB8CEF763}"/>
              </a:ext>
            </a:extLst>
          </p:cNvPr>
          <p:cNvGrpSpPr/>
          <p:nvPr/>
        </p:nvGrpSpPr>
        <p:grpSpPr>
          <a:xfrm>
            <a:off x="7678423" y="1538803"/>
            <a:ext cx="792000" cy="738673"/>
            <a:chOff x="8631458" y="5438290"/>
            <a:chExt cx="792000" cy="738673"/>
          </a:xfrm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12AF9D92-9B28-AC59-C5EC-E8ADFF512A1E}"/>
                </a:ext>
              </a:extLst>
            </p:cNvPr>
            <p:cNvSpPr/>
            <p:nvPr/>
          </p:nvSpPr>
          <p:spPr>
            <a:xfrm>
              <a:off x="8631458" y="5438290"/>
              <a:ext cx="792000" cy="738673"/>
            </a:xfrm>
            <a:prstGeom prst="ellipse">
              <a:avLst/>
            </a:prstGeom>
            <a:noFill/>
            <a:ln w="38100">
              <a:solidFill>
                <a:srgbClr val="445F5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CDB719EE-A536-4E7C-9C22-B7FD753B7BC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duotone>
                <a:schemeClr val="accent6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8722837" y="5493915"/>
              <a:ext cx="635000" cy="635000"/>
            </a:xfrm>
            <a:prstGeom prst="rect">
              <a:avLst/>
            </a:prstGeom>
          </p:spPr>
        </p:pic>
      </p:grpSp>
      <p:sp>
        <p:nvSpPr>
          <p:cNvPr id="16" name="Freeform 15">
            <a:extLst>
              <a:ext uri="{FF2B5EF4-FFF2-40B4-BE49-F238E27FC236}">
                <a16:creationId xmlns:a16="http://schemas.microsoft.com/office/drawing/2014/main" id="{59AAB6EB-218A-0631-7CBE-52E195F64C0C}"/>
              </a:ext>
            </a:extLst>
          </p:cNvPr>
          <p:cNvSpPr/>
          <p:nvPr/>
        </p:nvSpPr>
        <p:spPr>
          <a:xfrm>
            <a:off x="7839357" y="2426421"/>
            <a:ext cx="3606085" cy="1692432"/>
          </a:xfrm>
          <a:custGeom>
            <a:avLst/>
            <a:gdLst>
              <a:gd name="connsiteX0" fmla="*/ 0 w 3606085"/>
              <a:gd name="connsiteY0" fmla="*/ 7685 h 1692432"/>
              <a:gd name="connsiteX1" fmla="*/ 386367 w 3606085"/>
              <a:gd name="connsiteY1" fmla="*/ 59201 h 1692432"/>
              <a:gd name="connsiteX2" fmla="*/ 656823 w 3606085"/>
              <a:gd name="connsiteY2" fmla="*/ 445567 h 1692432"/>
              <a:gd name="connsiteX3" fmla="*/ 824248 w 3606085"/>
              <a:gd name="connsiteY3" fmla="*/ 1128147 h 1692432"/>
              <a:gd name="connsiteX4" fmla="*/ 1017431 w 3606085"/>
              <a:gd name="connsiteY4" fmla="*/ 1540271 h 1692432"/>
              <a:gd name="connsiteX5" fmla="*/ 1506829 w 3606085"/>
              <a:gd name="connsiteY5" fmla="*/ 1681939 h 1692432"/>
              <a:gd name="connsiteX6" fmla="*/ 3606085 w 3606085"/>
              <a:gd name="connsiteY6" fmla="*/ 1681939 h 1692432"/>
              <a:gd name="connsiteX7" fmla="*/ 3606085 w 3606085"/>
              <a:gd name="connsiteY7" fmla="*/ 1681939 h 1692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606085" h="1692432">
                <a:moveTo>
                  <a:pt x="0" y="7685"/>
                </a:moveTo>
                <a:cubicBezTo>
                  <a:pt x="138448" y="-3047"/>
                  <a:pt x="276897" y="-13779"/>
                  <a:pt x="386367" y="59201"/>
                </a:cubicBezTo>
                <a:cubicBezTo>
                  <a:pt x="495838" y="132181"/>
                  <a:pt x="583843" y="267409"/>
                  <a:pt x="656823" y="445567"/>
                </a:cubicBezTo>
                <a:cubicBezTo>
                  <a:pt x="729803" y="623725"/>
                  <a:pt x="764147" y="945696"/>
                  <a:pt x="824248" y="1128147"/>
                </a:cubicBezTo>
                <a:cubicBezTo>
                  <a:pt x="884349" y="1310598"/>
                  <a:pt x="903668" y="1447972"/>
                  <a:pt x="1017431" y="1540271"/>
                </a:cubicBezTo>
                <a:cubicBezTo>
                  <a:pt x="1131194" y="1632570"/>
                  <a:pt x="1075387" y="1658328"/>
                  <a:pt x="1506829" y="1681939"/>
                </a:cubicBezTo>
                <a:cubicBezTo>
                  <a:pt x="1938271" y="1705550"/>
                  <a:pt x="3606085" y="1681939"/>
                  <a:pt x="3606085" y="1681939"/>
                </a:cubicBezTo>
                <a:lnTo>
                  <a:pt x="3606085" y="1681939"/>
                </a:lnTo>
              </a:path>
            </a:pathLst>
          </a:custGeom>
          <a:noFill/>
          <a:ln w="38100">
            <a:solidFill>
              <a:schemeClr val="accent6">
                <a:lumMod val="75000"/>
              </a:schemeClr>
            </a:solidFill>
            <a:headEnd type="stealth" w="lg" len="lg"/>
            <a:tailEnd type="non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7" name="Freeform 16">
            <a:extLst>
              <a:ext uri="{FF2B5EF4-FFF2-40B4-BE49-F238E27FC236}">
                <a16:creationId xmlns:a16="http://schemas.microsoft.com/office/drawing/2014/main" id="{76EAC213-04DA-3ADA-C6A2-76D489EA70FE}"/>
              </a:ext>
            </a:extLst>
          </p:cNvPr>
          <p:cNvSpPr/>
          <p:nvPr/>
        </p:nvSpPr>
        <p:spPr>
          <a:xfrm>
            <a:off x="6606231" y="2658381"/>
            <a:ext cx="4903604" cy="1479735"/>
          </a:xfrm>
          <a:custGeom>
            <a:avLst/>
            <a:gdLst>
              <a:gd name="connsiteX0" fmla="*/ 0 w 3606085"/>
              <a:gd name="connsiteY0" fmla="*/ 7685 h 1692432"/>
              <a:gd name="connsiteX1" fmla="*/ 386367 w 3606085"/>
              <a:gd name="connsiteY1" fmla="*/ 59201 h 1692432"/>
              <a:gd name="connsiteX2" fmla="*/ 656823 w 3606085"/>
              <a:gd name="connsiteY2" fmla="*/ 445567 h 1692432"/>
              <a:gd name="connsiteX3" fmla="*/ 824248 w 3606085"/>
              <a:gd name="connsiteY3" fmla="*/ 1128147 h 1692432"/>
              <a:gd name="connsiteX4" fmla="*/ 1017431 w 3606085"/>
              <a:gd name="connsiteY4" fmla="*/ 1540271 h 1692432"/>
              <a:gd name="connsiteX5" fmla="*/ 1506829 w 3606085"/>
              <a:gd name="connsiteY5" fmla="*/ 1681939 h 1692432"/>
              <a:gd name="connsiteX6" fmla="*/ 3606085 w 3606085"/>
              <a:gd name="connsiteY6" fmla="*/ 1681939 h 1692432"/>
              <a:gd name="connsiteX7" fmla="*/ 3606085 w 3606085"/>
              <a:gd name="connsiteY7" fmla="*/ 1681939 h 1692432"/>
              <a:gd name="connsiteX0" fmla="*/ 0 w 3606085"/>
              <a:gd name="connsiteY0" fmla="*/ 25867 h 1710614"/>
              <a:gd name="connsiteX1" fmla="*/ 386367 w 3606085"/>
              <a:gd name="connsiteY1" fmla="*/ 77383 h 1710614"/>
              <a:gd name="connsiteX2" fmla="*/ 637831 w 3606085"/>
              <a:gd name="connsiteY2" fmla="*/ 785721 h 1710614"/>
              <a:gd name="connsiteX3" fmla="*/ 824248 w 3606085"/>
              <a:gd name="connsiteY3" fmla="*/ 1146329 h 1710614"/>
              <a:gd name="connsiteX4" fmla="*/ 1017431 w 3606085"/>
              <a:gd name="connsiteY4" fmla="*/ 1558453 h 1710614"/>
              <a:gd name="connsiteX5" fmla="*/ 1506829 w 3606085"/>
              <a:gd name="connsiteY5" fmla="*/ 1700121 h 1710614"/>
              <a:gd name="connsiteX6" fmla="*/ 3606085 w 3606085"/>
              <a:gd name="connsiteY6" fmla="*/ 1700121 h 1710614"/>
              <a:gd name="connsiteX7" fmla="*/ 3606085 w 3606085"/>
              <a:gd name="connsiteY7" fmla="*/ 1700121 h 1710614"/>
              <a:gd name="connsiteX0" fmla="*/ 0 w 3606085"/>
              <a:gd name="connsiteY0" fmla="*/ 342 h 1685089"/>
              <a:gd name="connsiteX1" fmla="*/ 376871 w 3606085"/>
              <a:gd name="connsiteY1" fmla="*/ 360951 h 1685089"/>
              <a:gd name="connsiteX2" fmla="*/ 637831 w 3606085"/>
              <a:gd name="connsiteY2" fmla="*/ 760196 h 1685089"/>
              <a:gd name="connsiteX3" fmla="*/ 824248 w 3606085"/>
              <a:gd name="connsiteY3" fmla="*/ 1120804 h 1685089"/>
              <a:gd name="connsiteX4" fmla="*/ 1017431 w 3606085"/>
              <a:gd name="connsiteY4" fmla="*/ 1532928 h 1685089"/>
              <a:gd name="connsiteX5" fmla="*/ 1506829 w 3606085"/>
              <a:gd name="connsiteY5" fmla="*/ 1674596 h 1685089"/>
              <a:gd name="connsiteX6" fmla="*/ 3606085 w 3606085"/>
              <a:gd name="connsiteY6" fmla="*/ 1674596 h 1685089"/>
              <a:gd name="connsiteX7" fmla="*/ 3606085 w 3606085"/>
              <a:gd name="connsiteY7" fmla="*/ 1674596 h 1685089"/>
              <a:gd name="connsiteX0" fmla="*/ 0 w 3615581"/>
              <a:gd name="connsiteY0" fmla="*/ 1050 h 1479735"/>
              <a:gd name="connsiteX1" fmla="*/ 386367 w 3615581"/>
              <a:gd name="connsiteY1" fmla="*/ 155597 h 1479735"/>
              <a:gd name="connsiteX2" fmla="*/ 647327 w 3615581"/>
              <a:gd name="connsiteY2" fmla="*/ 554842 h 1479735"/>
              <a:gd name="connsiteX3" fmla="*/ 833744 w 3615581"/>
              <a:gd name="connsiteY3" fmla="*/ 915450 h 1479735"/>
              <a:gd name="connsiteX4" fmla="*/ 1026927 w 3615581"/>
              <a:gd name="connsiteY4" fmla="*/ 1327574 h 1479735"/>
              <a:gd name="connsiteX5" fmla="*/ 1516325 w 3615581"/>
              <a:gd name="connsiteY5" fmla="*/ 1469242 h 1479735"/>
              <a:gd name="connsiteX6" fmla="*/ 3615581 w 3615581"/>
              <a:gd name="connsiteY6" fmla="*/ 1469242 h 1479735"/>
              <a:gd name="connsiteX7" fmla="*/ 3615581 w 3615581"/>
              <a:gd name="connsiteY7" fmla="*/ 1469242 h 1479735"/>
              <a:gd name="connsiteX0" fmla="*/ 0 w 3615581"/>
              <a:gd name="connsiteY0" fmla="*/ 1050 h 1479735"/>
              <a:gd name="connsiteX1" fmla="*/ 386367 w 3615581"/>
              <a:gd name="connsiteY1" fmla="*/ 155597 h 1479735"/>
              <a:gd name="connsiteX2" fmla="*/ 647327 w 3615581"/>
              <a:gd name="connsiteY2" fmla="*/ 554842 h 1479735"/>
              <a:gd name="connsiteX3" fmla="*/ 776768 w 3615581"/>
              <a:gd name="connsiteY3" fmla="*/ 1044239 h 1479735"/>
              <a:gd name="connsiteX4" fmla="*/ 1026927 w 3615581"/>
              <a:gd name="connsiteY4" fmla="*/ 1327574 h 1479735"/>
              <a:gd name="connsiteX5" fmla="*/ 1516325 w 3615581"/>
              <a:gd name="connsiteY5" fmla="*/ 1469242 h 1479735"/>
              <a:gd name="connsiteX6" fmla="*/ 3615581 w 3615581"/>
              <a:gd name="connsiteY6" fmla="*/ 1469242 h 1479735"/>
              <a:gd name="connsiteX7" fmla="*/ 3615581 w 3615581"/>
              <a:gd name="connsiteY7" fmla="*/ 1469242 h 14797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615581" h="1479735">
                <a:moveTo>
                  <a:pt x="0" y="1050"/>
                </a:moveTo>
                <a:cubicBezTo>
                  <a:pt x="138448" y="-9682"/>
                  <a:pt x="278479" y="63298"/>
                  <a:pt x="386367" y="155597"/>
                </a:cubicBezTo>
                <a:cubicBezTo>
                  <a:pt x="494255" y="247896"/>
                  <a:pt x="582260" y="406735"/>
                  <a:pt x="647327" y="554842"/>
                </a:cubicBezTo>
                <a:cubicBezTo>
                  <a:pt x="712394" y="702949"/>
                  <a:pt x="713501" y="915450"/>
                  <a:pt x="776768" y="1044239"/>
                </a:cubicBezTo>
                <a:cubicBezTo>
                  <a:pt x="840035" y="1173028"/>
                  <a:pt x="903667" y="1256740"/>
                  <a:pt x="1026927" y="1327574"/>
                </a:cubicBezTo>
                <a:cubicBezTo>
                  <a:pt x="1150187" y="1398408"/>
                  <a:pt x="1084883" y="1445631"/>
                  <a:pt x="1516325" y="1469242"/>
                </a:cubicBezTo>
                <a:cubicBezTo>
                  <a:pt x="1947767" y="1492853"/>
                  <a:pt x="3615581" y="1469242"/>
                  <a:pt x="3615581" y="1469242"/>
                </a:cubicBezTo>
                <a:lnTo>
                  <a:pt x="3615581" y="1469242"/>
                </a:lnTo>
              </a:path>
            </a:pathLst>
          </a:custGeom>
          <a:noFill/>
          <a:ln w="38100">
            <a:solidFill>
              <a:schemeClr val="accent6">
                <a:lumMod val="75000"/>
              </a:schemeClr>
            </a:solidFill>
            <a:headEnd type="stealth" w="lg" len="lg"/>
            <a:tailEnd type="non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345F98F5-9C84-F478-1658-35F5CA863230}"/>
              </a:ext>
            </a:extLst>
          </p:cNvPr>
          <p:cNvCxnSpPr/>
          <p:nvPr/>
        </p:nvCxnSpPr>
        <p:spPr>
          <a:xfrm>
            <a:off x="7700935" y="3425395"/>
            <a:ext cx="730078" cy="0"/>
          </a:xfrm>
          <a:prstGeom prst="straightConnector1">
            <a:avLst/>
          </a:prstGeom>
          <a:ln w="38100">
            <a:solidFill>
              <a:schemeClr val="accent2">
                <a:lumMod val="7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Freeform 18">
            <a:extLst>
              <a:ext uri="{FF2B5EF4-FFF2-40B4-BE49-F238E27FC236}">
                <a16:creationId xmlns:a16="http://schemas.microsoft.com/office/drawing/2014/main" id="{125BCE9F-407C-9AD5-89BB-37FD68E7501F}"/>
              </a:ext>
            </a:extLst>
          </p:cNvPr>
          <p:cNvSpPr/>
          <p:nvPr/>
        </p:nvSpPr>
        <p:spPr>
          <a:xfrm>
            <a:off x="8074423" y="2433722"/>
            <a:ext cx="1365161" cy="1004553"/>
          </a:xfrm>
          <a:custGeom>
            <a:avLst/>
            <a:gdLst>
              <a:gd name="connsiteX0" fmla="*/ 0 w 1365161"/>
              <a:gd name="connsiteY0" fmla="*/ 1004553 h 1004553"/>
              <a:gd name="connsiteX1" fmla="*/ 77274 w 1365161"/>
              <a:gd name="connsiteY1" fmla="*/ 656823 h 1004553"/>
              <a:gd name="connsiteX2" fmla="*/ 309093 w 1365161"/>
              <a:gd name="connsiteY2" fmla="*/ 373488 h 1004553"/>
              <a:gd name="connsiteX3" fmla="*/ 798491 w 1365161"/>
              <a:gd name="connsiteY3" fmla="*/ 103031 h 1004553"/>
              <a:gd name="connsiteX4" fmla="*/ 1365161 w 1365161"/>
              <a:gd name="connsiteY4" fmla="*/ 0 h 1004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65161" h="1004553">
                <a:moveTo>
                  <a:pt x="0" y="1004553"/>
                </a:moveTo>
                <a:cubicBezTo>
                  <a:pt x="12879" y="883276"/>
                  <a:pt x="25759" y="762000"/>
                  <a:pt x="77274" y="656823"/>
                </a:cubicBezTo>
                <a:cubicBezTo>
                  <a:pt x="128789" y="551646"/>
                  <a:pt x="188890" y="465787"/>
                  <a:pt x="309093" y="373488"/>
                </a:cubicBezTo>
                <a:cubicBezTo>
                  <a:pt x="429296" y="281189"/>
                  <a:pt x="622480" y="165279"/>
                  <a:pt x="798491" y="103031"/>
                </a:cubicBezTo>
                <a:cubicBezTo>
                  <a:pt x="974502" y="40783"/>
                  <a:pt x="1169831" y="20391"/>
                  <a:pt x="1365161" y="0"/>
                </a:cubicBezTo>
              </a:path>
            </a:pathLst>
          </a:custGeom>
          <a:noFill/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1D61CF6-D0F4-EDD2-1568-F83856B8516B}"/>
              </a:ext>
            </a:extLst>
          </p:cNvPr>
          <p:cNvSpPr txBox="1"/>
          <p:nvPr/>
        </p:nvSpPr>
        <p:spPr>
          <a:xfrm>
            <a:off x="9423459" y="2241755"/>
            <a:ext cx="1133067" cy="369332"/>
          </a:xfrm>
          <a:prstGeom prst="rect">
            <a:avLst/>
          </a:prstGeom>
          <a:noFill/>
          <a:ln w="28575">
            <a:solidFill>
              <a:schemeClr val="accent2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CA" dirty="0"/>
              <a:t>Hysteresis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9586FF1B-3894-4658-4C55-56405D25F7A0}"/>
              </a:ext>
            </a:extLst>
          </p:cNvPr>
          <p:cNvCxnSpPr>
            <a:cxnSpLocks/>
          </p:cNvCxnSpPr>
          <p:nvPr/>
        </p:nvCxnSpPr>
        <p:spPr>
          <a:xfrm>
            <a:off x="8470423" y="1930605"/>
            <a:ext cx="2300671" cy="0"/>
          </a:xfrm>
          <a:prstGeom prst="straightConnector1">
            <a:avLst/>
          </a:prstGeom>
          <a:ln w="60325">
            <a:solidFill>
              <a:srgbClr val="6EA494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510435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20EC9AC-466C-F072-6E14-E138AC13EB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Discussion group activity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0842F57-7B01-6AF1-4A6D-325434DB50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Most will read and discuss the following paper, other will read a different paper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561924A-7A7A-2657-EEB3-F350B7DA80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4911" y="2432324"/>
            <a:ext cx="4711557" cy="1993351"/>
          </a:xfrm>
          <a:prstGeom prst="rect">
            <a:avLst/>
          </a:prstGeom>
          <a:ln w="38100">
            <a:solidFill>
              <a:srgbClr val="445F51"/>
            </a:solidFill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B686F3B-E939-29D6-56E4-97AC5AE126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9846" y="4425675"/>
            <a:ext cx="4156753" cy="1478963"/>
          </a:xfrm>
          <a:prstGeom prst="rect">
            <a:avLst/>
          </a:prstGeom>
          <a:ln w="38100">
            <a:solidFill>
              <a:srgbClr val="445F51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D3510B0-DC4D-3B25-C6F9-B0138AF878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95332" y="5177188"/>
            <a:ext cx="4544514" cy="1613544"/>
          </a:xfrm>
          <a:prstGeom prst="rect">
            <a:avLst/>
          </a:prstGeom>
          <a:ln w="38100">
            <a:solidFill>
              <a:srgbClr val="445F51"/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6622D31-A962-6472-D334-82C34CC43B5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181" y="2862270"/>
            <a:ext cx="5497819" cy="2483349"/>
          </a:xfrm>
          <a:prstGeom prst="rect">
            <a:avLst/>
          </a:prstGeom>
          <a:ln w="38100">
            <a:solidFill>
              <a:srgbClr val="445F51"/>
            </a:solidFill>
          </a:ln>
        </p:spPr>
      </p:pic>
    </p:spTree>
    <p:extLst>
      <p:ext uri="{BB962C8B-B14F-4D97-AF65-F5344CB8AC3E}">
        <p14:creationId xmlns:p14="http://schemas.microsoft.com/office/powerpoint/2010/main" val="31958201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20EC9AC-466C-F072-6E14-E138AC13EB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Discussion group activity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0842F57-7B01-6AF1-4A6D-325434DB50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07560"/>
            <a:ext cx="10515600" cy="4769403"/>
          </a:xfrm>
        </p:spPr>
        <p:txBody>
          <a:bodyPr/>
          <a:lstStyle/>
          <a:p>
            <a:r>
              <a:rPr lang="en-US" dirty="0"/>
              <a:t>Your group should give the whole paper a quick read, but each group will focus on one section:</a:t>
            </a:r>
          </a:p>
        </p:txBody>
      </p:sp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id="{4A93FC6A-58E5-C8BE-FCF2-743840B8AA0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3261552"/>
              </p:ext>
            </p:extLst>
          </p:nvPr>
        </p:nvGraphicFramePr>
        <p:xfrm>
          <a:off x="236837" y="2667549"/>
          <a:ext cx="2107514" cy="40792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053757">
                  <a:extLst>
                    <a:ext uri="{9D8B030D-6E8A-4147-A177-3AD203B41FA5}">
                      <a16:colId xmlns:a16="http://schemas.microsoft.com/office/drawing/2014/main" val="1317749713"/>
                    </a:ext>
                  </a:extLst>
                </a:gridCol>
                <a:gridCol w="1053757">
                  <a:extLst>
                    <a:ext uri="{9D8B030D-6E8A-4147-A177-3AD203B41FA5}">
                      <a16:colId xmlns:a16="http://schemas.microsoft.com/office/drawing/2014/main" val="33291877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Group</a:t>
                      </a:r>
                    </a:p>
                  </a:txBody>
                  <a:tcPr>
                    <a:solidFill>
                      <a:srgbClr val="445F5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Section</a:t>
                      </a:r>
                    </a:p>
                  </a:txBody>
                  <a:tcPr>
                    <a:solidFill>
                      <a:srgbClr val="445F5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51125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445F51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445F51"/>
                          </a:solidFill>
                        </a:rPr>
                        <a:t>2.1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96079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445F51"/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445F51"/>
                          </a:solidFill>
                        </a:rPr>
                        <a:t>2.2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28955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445F51"/>
                          </a:solidFill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445F51"/>
                          </a:solidFill>
                        </a:rPr>
                        <a:t>2.3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9740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445F51"/>
                          </a:solidFill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445F51"/>
                          </a:solidFill>
                        </a:rPr>
                        <a:t>2.4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77604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445F51"/>
                          </a:solidFill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445F51"/>
                          </a:solidFill>
                        </a:rPr>
                        <a:t>3.1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46150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445F51"/>
                          </a:solidFill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445F51"/>
                          </a:solidFill>
                        </a:rPr>
                        <a:t>3.2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37836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445F51"/>
                          </a:solidFill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445F51"/>
                          </a:solidFill>
                        </a:rPr>
                        <a:t>3.3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57040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445F51"/>
                          </a:solidFill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445F51"/>
                          </a:solidFill>
                        </a:rPr>
                        <a:t>4.1 &amp; 4.2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51233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445F51"/>
                          </a:solidFill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445F51"/>
                          </a:solidFill>
                        </a:rPr>
                        <a:t>4.3 &amp; 4.4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88113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445F51"/>
                          </a:solidFill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445F51"/>
                          </a:solidFill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0865404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91F5A53F-7153-431D-F90F-ED298D31C67C}"/>
              </a:ext>
            </a:extLst>
          </p:cNvPr>
          <p:cNvSpPr txBox="1"/>
          <p:nvPr/>
        </p:nvSpPr>
        <p:spPr>
          <a:xfrm>
            <a:off x="5311738" y="2845121"/>
            <a:ext cx="5589667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400" dirty="0">
                <a:solidFill>
                  <a:srgbClr val="445F51"/>
                </a:solidFill>
              </a:rPr>
              <a:t>Your group will put together 1 slide:</a:t>
            </a:r>
          </a:p>
          <a:p>
            <a:pPr>
              <a:spcAft>
                <a:spcPts val="600"/>
              </a:spcAft>
            </a:pPr>
            <a:r>
              <a:rPr lang="en-US" sz="2400" dirty="0">
                <a:solidFill>
                  <a:srgbClr val="445F51"/>
                </a:solidFill>
              </a:rPr>
              <a:t>1-Summarize the section you read (what were the main takeaway points)</a:t>
            </a:r>
          </a:p>
          <a:p>
            <a:pPr>
              <a:spcAft>
                <a:spcPts val="600"/>
              </a:spcAft>
            </a:pPr>
            <a:r>
              <a:rPr lang="en-US" sz="2400" dirty="0">
                <a:solidFill>
                  <a:srgbClr val="445F51"/>
                </a:solidFill>
              </a:rPr>
              <a:t>2-What does the information from your section tell you about how stressors can impact biodiversity and ecosystem function/services?</a:t>
            </a:r>
          </a:p>
          <a:p>
            <a:pPr>
              <a:spcAft>
                <a:spcPts val="600"/>
              </a:spcAft>
            </a:pPr>
            <a:r>
              <a:rPr lang="en-US" sz="2400" dirty="0">
                <a:solidFill>
                  <a:srgbClr val="445F51"/>
                </a:solidFill>
              </a:rPr>
              <a:t>3-How confident are you in the information? What else would you want data for?</a:t>
            </a:r>
          </a:p>
          <a:p>
            <a:pPr>
              <a:spcAft>
                <a:spcPts val="600"/>
              </a:spcAft>
            </a:pPr>
            <a:endParaRPr lang="en-US" sz="2400" dirty="0">
              <a:solidFill>
                <a:srgbClr val="445F5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6C91735-A9DF-B354-4BEC-4C65046628AD}"/>
              </a:ext>
            </a:extLst>
          </p:cNvPr>
          <p:cNvSpPr txBox="1"/>
          <p:nvPr/>
        </p:nvSpPr>
        <p:spPr>
          <a:xfrm>
            <a:off x="534256" y="2295843"/>
            <a:ext cx="1048172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445F51"/>
                </a:solidFill>
              </a:rPr>
              <a:t>Weiskopf</a:t>
            </a:r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43902F88-7BEC-881A-9807-04A0F594DD4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287233"/>
              </p:ext>
            </p:extLst>
          </p:nvPr>
        </p:nvGraphicFramePr>
        <p:xfrm>
          <a:off x="2648295" y="3057525"/>
          <a:ext cx="2408196" cy="175260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204098">
                  <a:extLst>
                    <a:ext uri="{9D8B030D-6E8A-4147-A177-3AD203B41FA5}">
                      <a16:colId xmlns:a16="http://schemas.microsoft.com/office/drawing/2014/main" val="1327552222"/>
                    </a:ext>
                  </a:extLst>
                </a:gridCol>
                <a:gridCol w="1204098">
                  <a:extLst>
                    <a:ext uri="{9D8B030D-6E8A-4147-A177-3AD203B41FA5}">
                      <a16:colId xmlns:a16="http://schemas.microsoft.com/office/drawing/2014/main" val="1020876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Group</a:t>
                      </a:r>
                    </a:p>
                  </a:txBody>
                  <a:tcPr>
                    <a:solidFill>
                      <a:srgbClr val="445F5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Paper</a:t>
                      </a:r>
                    </a:p>
                  </a:txBody>
                  <a:tcPr>
                    <a:solidFill>
                      <a:srgbClr val="445F5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95152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445F51"/>
                          </a:solidFill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445F51"/>
                          </a:solidFill>
                        </a:rPr>
                        <a:t>Hong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98202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445F51"/>
                          </a:solidFill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445F51"/>
                          </a:solidFill>
                        </a:rPr>
                        <a:t>Jackson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61018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445F51"/>
                          </a:solidFill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>
                          <a:solidFill>
                            <a:srgbClr val="445F51"/>
                          </a:solidFill>
                        </a:rPr>
                        <a:t>Berlinches</a:t>
                      </a:r>
                      <a:r>
                        <a:rPr lang="en-US" dirty="0">
                          <a:solidFill>
                            <a:srgbClr val="445F51"/>
                          </a:solidFill>
                        </a:rPr>
                        <a:t> de Gea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67840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203417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EBES_green space equality" id="{4FC93AC9-FD58-E843-BE15-B9D7F7684D9A}" vid="{332FECA9-A67A-634D-9861-4368D82F952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58</TotalTime>
  <Words>223</Words>
  <Application>Microsoft Macintosh PowerPoint</Application>
  <PresentationFormat>Widescreen</PresentationFormat>
  <Paragraphs>70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Poppins</vt:lpstr>
      <vt:lpstr>Office Theme</vt:lpstr>
      <vt:lpstr>Biodiversity &amp; Ecosystem functioning under anthropogenic stressors </vt:lpstr>
      <vt:lpstr>Biodiversity is changing</vt:lpstr>
      <vt:lpstr>The four external drivers of change</vt:lpstr>
      <vt:lpstr>Pulse disturbance/stress</vt:lpstr>
      <vt:lpstr>Chronic stress (press)</vt:lpstr>
      <vt:lpstr>Discussion group activity</vt:lpstr>
      <vt:lpstr>Discussion group activity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Biodiversity &amp; Ecosystem functioning under anthropogenic stressors </dc:title>
  <dc:creator>Marc Cadotte</dc:creator>
  <cp:lastModifiedBy>Marc Cadotte</cp:lastModifiedBy>
  <cp:revision>5</cp:revision>
  <dcterms:created xsi:type="dcterms:W3CDTF">2023-05-07T08:50:40Z</dcterms:created>
  <dcterms:modified xsi:type="dcterms:W3CDTF">2023-05-09T23:36:54Z</dcterms:modified>
</cp:coreProperties>
</file>