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619" r:id="rId2"/>
    <p:sldId id="268" r:id="rId3"/>
    <p:sldId id="294" r:id="rId4"/>
    <p:sldId id="322" r:id="rId5"/>
    <p:sldId id="628" r:id="rId6"/>
    <p:sldId id="434" r:id="rId7"/>
    <p:sldId id="366" r:id="rId8"/>
    <p:sldId id="377" r:id="rId9"/>
    <p:sldId id="370" r:id="rId10"/>
    <p:sldId id="381" r:id="rId11"/>
    <p:sldId id="380" r:id="rId12"/>
    <p:sldId id="630" r:id="rId13"/>
    <p:sldId id="587" r:id="rId14"/>
    <p:sldId id="588" r:id="rId15"/>
    <p:sldId id="386" r:id="rId16"/>
    <p:sldId id="589" r:id="rId17"/>
    <p:sldId id="622" r:id="rId18"/>
    <p:sldId id="633" r:id="rId19"/>
    <p:sldId id="305" r:id="rId20"/>
    <p:sldId id="591" r:id="rId21"/>
    <p:sldId id="592" r:id="rId22"/>
    <p:sldId id="593" r:id="rId23"/>
    <p:sldId id="347" r:id="rId24"/>
    <p:sldId id="634" r:id="rId25"/>
    <p:sldId id="489" r:id="rId26"/>
    <p:sldId id="490" r:id="rId27"/>
    <p:sldId id="491" r:id="rId28"/>
    <p:sldId id="492" r:id="rId29"/>
    <p:sldId id="269" r:id="rId30"/>
    <p:sldId id="635" r:id="rId31"/>
    <p:sldId id="293" r:id="rId32"/>
    <p:sldId id="331" r:id="rId33"/>
    <p:sldId id="395" r:id="rId34"/>
    <p:sldId id="274" r:id="rId35"/>
    <p:sldId id="306" r:id="rId36"/>
    <p:sldId id="280" r:id="rId37"/>
    <p:sldId id="333" r:id="rId38"/>
    <p:sldId id="283" r:id="rId39"/>
    <p:sldId id="285" r:id="rId40"/>
    <p:sldId id="334" r:id="rId41"/>
    <p:sldId id="307" r:id="rId42"/>
    <p:sldId id="408" r:id="rId43"/>
    <p:sldId id="409" r:id="rId44"/>
    <p:sldId id="410" r:id="rId45"/>
    <p:sldId id="500" r:id="rId46"/>
    <p:sldId id="411" r:id="rId47"/>
    <p:sldId id="501" r:id="rId48"/>
    <p:sldId id="412" r:id="rId49"/>
    <p:sldId id="310" r:id="rId50"/>
    <p:sldId id="311" r:id="rId51"/>
    <p:sldId id="503" r:id="rId52"/>
    <p:sldId id="504" r:id="rId53"/>
    <p:sldId id="505" r:id="rId54"/>
    <p:sldId id="502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5F51"/>
    <a:srgbClr val="6EA494"/>
    <a:srgbClr val="5579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87"/>
    <p:restoredTop sz="96327"/>
  </p:normalViewPr>
  <p:slideViewPr>
    <p:cSldViewPr snapToGrid="0">
      <p:cViewPr varScale="1">
        <p:scale>
          <a:sx n="115" d="100"/>
          <a:sy n="115" d="100"/>
        </p:scale>
        <p:origin x="23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78375-C4FB-144C-9016-83C793967123}" type="datetimeFigureOut">
              <a:rPr lang="en-US" smtClean="0"/>
              <a:t>5/11/23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DCB06-7E9F-3E42-984E-BDFA4CFBF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802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repetitive</a:t>
            </a:r>
            <a:r>
              <a:rPr lang="en-US" baseline="0" dirty="0"/>
              <a:t> titles.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77F52-6263-A441-89DC-36241E7A4BF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86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#3 mismatch between single and multi. Also</a:t>
            </a:r>
            <a:r>
              <a:rPr lang="en-US" baseline="0" dirty="0"/>
              <a:t> use labels on bottom and use </a:t>
            </a:r>
            <a:r>
              <a:rPr lang="en-US" baseline="0" dirty="0" err="1"/>
              <a:t>evol</a:t>
            </a:r>
            <a:r>
              <a:rPr lang="en-US" baseline="0" dirty="0"/>
              <a:t> models as headers</a:t>
            </a:r>
          </a:p>
          <a:p>
            <a:r>
              <a:rPr lang="en-US" baseline="0" dirty="0"/>
              <a:t>Use panels on the four model slides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77F52-6263-A441-89DC-36241E7A4BF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396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2458C-38BA-ABEA-46D4-3F44E3F36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E01485-D3A5-13A0-C828-4E94BF49D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6C1CD-97EE-51A2-D78A-ED5A4E2C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E844F-1601-63A9-813E-3A55F3F5B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21853-B20D-D681-A6E7-9D44A5A41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8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87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4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504AF-AA30-4497-3475-485D8EEAAEE8}"/>
              </a:ext>
            </a:extLst>
          </p:cNvPr>
          <p:cNvSpPr/>
          <p:nvPr userDrawn="1"/>
        </p:nvSpPr>
        <p:spPr>
          <a:xfrm>
            <a:off x="0" y="0"/>
            <a:ext cx="838200" cy="6858000"/>
          </a:xfrm>
          <a:prstGeom prst="rect">
            <a:avLst/>
          </a:prstGeom>
          <a:solidFill>
            <a:srgbClr val="6EA494"/>
          </a:solidFill>
          <a:ln>
            <a:solidFill>
              <a:srgbClr val="6EA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E3086-9679-ABE0-D8EE-1173A5A0CA81}"/>
              </a:ext>
            </a:extLst>
          </p:cNvPr>
          <p:cNvSpPr/>
          <p:nvPr userDrawn="1"/>
        </p:nvSpPr>
        <p:spPr>
          <a:xfrm>
            <a:off x="11391900" y="0"/>
            <a:ext cx="838200" cy="6858000"/>
          </a:xfrm>
          <a:prstGeom prst="rect">
            <a:avLst/>
          </a:prstGeom>
          <a:solidFill>
            <a:srgbClr val="6EA494"/>
          </a:solidFill>
          <a:ln>
            <a:solidFill>
              <a:srgbClr val="6EA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504AF-AA30-4497-3475-485D8EEAAEE8}"/>
              </a:ext>
            </a:extLst>
          </p:cNvPr>
          <p:cNvSpPr/>
          <p:nvPr userDrawn="1"/>
        </p:nvSpPr>
        <p:spPr>
          <a:xfrm>
            <a:off x="0" y="0"/>
            <a:ext cx="838200" cy="6858000"/>
          </a:xfrm>
          <a:prstGeom prst="rect">
            <a:avLst/>
          </a:prstGeom>
          <a:solidFill>
            <a:srgbClr val="445F51"/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E3086-9679-ABE0-D8EE-1173A5A0CA81}"/>
              </a:ext>
            </a:extLst>
          </p:cNvPr>
          <p:cNvSpPr/>
          <p:nvPr userDrawn="1"/>
        </p:nvSpPr>
        <p:spPr>
          <a:xfrm>
            <a:off x="11391900" y="0"/>
            <a:ext cx="838200" cy="6858000"/>
          </a:xfrm>
          <a:prstGeom prst="rect">
            <a:avLst/>
          </a:prstGeom>
          <a:solidFill>
            <a:srgbClr val="445F51"/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52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975B2E5-012B-A706-02B6-6EF55A4FD294}"/>
              </a:ext>
            </a:extLst>
          </p:cNvPr>
          <p:cNvSpPr/>
          <p:nvPr userDrawn="1"/>
        </p:nvSpPr>
        <p:spPr>
          <a:xfrm>
            <a:off x="1" y="1690688"/>
            <a:ext cx="12192000" cy="5167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3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rgbClr val="445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78ED78-7E8E-DAC3-5878-CB0B452ED651}"/>
              </a:ext>
            </a:extLst>
          </p:cNvPr>
          <p:cNvSpPr/>
          <p:nvPr userDrawn="1"/>
        </p:nvSpPr>
        <p:spPr>
          <a:xfrm>
            <a:off x="3148149" y="0"/>
            <a:ext cx="904385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5645331" cy="5811838"/>
          </a:xfrm>
        </p:spPr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16567D-13F7-BD6F-DA71-0A51275B2E05}"/>
              </a:ext>
            </a:extLst>
          </p:cNvPr>
          <p:cNvSpPr>
            <a:spLocks noChangeAspect="1"/>
          </p:cNvSpPr>
          <p:nvPr userDrawn="1"/>
        </p:nvSpPr>
        <p:spPr>
          <a:xfrm>
            <a:off x="457192" y="1181237"/>
            <a:ext cx="4824000" cy="4824000"/>
          </a:xfrm>
          <a:prstGeom prst="ellipse">
            <a:avLst/>
          </a:prstGeom>
          <a:solidFill>
            <a:srgbClr val="6EA494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6" y="2930455"/>
            <a:ext cx="4609011" cy="1325563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686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78ED78-7E8E-DAC3-5878-CB0B452ED651}"/>
              </a:ext>
            </a:extLst>
          </p:cNvPr>
          <p:cNvSpPr/>
          <p:nvPr userDrawn="1"/>
        </p:nvSpPr>
        <p:spPr>
          <a:xfrm>
            <a:off x="3148149" y="0"/>
            <a:ext cx="904385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5645331" cy="5811838"/>
          </a:xfrm>
        </p:spPr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16567D-13F7-BD6F-DA71-0A51275B2E05}"/>
              </a:ext>
            </a:extLst>
          </p:cNvPr>
          <p:cNvSpPr>
            <a:spLocks noChangeAspect="1"/>
          </p:cNvSpPr>
          <p:nvPr userDrawn="1"/>
        </p:nvSpPr>
        <p:spPr>
          <a:xfrm>
            <a:off x="457192" y="1181237"/>
            <a:ext cx="4824000" cy="4824000"/>
          </a:xfrm>
          <a:prstGeom prst="ellipse">
            <a:avLst/>
          </a:prstGeom>
          <a:solidFill>
            <a:srgbClr val="445F5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6" y="2930455"/>
            <a:ext cx="4609011" cy="1325563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1169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017D3-5C02-F15F-278E-FD4C7694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01211-4C0E-0EBE-148F-9C179E548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AA0DC-228A-7545-17A6-A903869C7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215DE-5C80-8795-0A02-D8C34773D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DEE2B-6AFD-D7F0-5527-68780506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0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74FBB-6FCA-B578-628A-7AF0E61E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CC267-0481-B202-B834-048BE6C929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A2CD8-8CF5-2122-B042-5A987291D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9DC19-08B2-CE79-EE97-CDA359447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EDE81-B1D9-3896-C750-2667D03B1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9863E-C1CB-C803-B76F-7E4EF1B43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4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55A70-9C01-414F-355A-4A469CE7C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0AE55-675D-C409-B0EF-78544C7D4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B64C8F-BA64-3461-0DE4-42B50F084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D40CFC-4251-5870-606E-462777D4B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D002E7-3912-C0F9-9D39-70EF87AAEB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AD736E-F81C-31FA-6BD2-818351777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C2C5ED-492F-6099-BA0A-B6BEAB486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B31409-E782-DEA2-5C70-458BAED16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06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A1FDE-CC37-8C68-65D2-6E4820E4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94832-6DD1-7A79-D972-96E53390E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2E837-688E-A208-5349-93720285B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1C8FF6-56F0-7C07-E143-D1DD25F80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84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F9250-32D2-A812-5FED-1FE2D3E6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DB089-9BBF-55D8-380C-1F9D1988E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AE235-A464-8F6A-7CBB-8027BF112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47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8002-60D7-E1EB-BB8D-AD7F14360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02FE8-0B63-2E59-DC72-985E4F35F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A87E8-9140-A76A-F42A-FEB64E8A0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9BE6E-0C93-ECE1-67A6-A40D9AC2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3D6B20-4E39-B516-9E43-1E8A27A5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68BC0-A371-B680-3BDA-135C4D84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93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14BEE-CB80-B75C-4665-950544A9A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07269D-23F2-8399-0A89-3AE67602C1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860DA-D11F-72C8-4EC2-D47E9D908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9766D1-C07C-D243-46D3-F390D1832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40BB8-F6A0-74A3-C5C7-D7B7B7202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BC3C6-701D-5A7E-ACD4-0E6FB872E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38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F4A95-5761-6F06-E8CA-F5E87684F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430A97-443E-8B0A-C284-E5E51AFF7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D1F62-2329-E218-AD3F-10319E7AE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0EEC7-531E-4261-3BBF-57A69F9CC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5D323-677F-25BB-C921-E86814B27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30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9683F2-6E51-3207-7A36-8652F0293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B8A5E-00A9-8876-F3DA-47D42D76C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4EF73-9210-FE94-6B73-496CBFC7B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C96D-3BFE-5CBC-7A0F-38FD42CEC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466E4-3F5E-BED9-79AD-D853A60AD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71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09600" y="1392233"/>
            <a:ext cx="8400400" cy="1143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609600" y="2717800"/>
            <a:ext cx="6572400" cy="248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40648B2-89A0-5F41-B753-18E0EB7421E0}"/>
              </a:ext>
            </a:extLst>
          </p:cNvPr>
          <p:cNvSpPr>
            <a:spLocks noChangeAspect="1"/>
          </p:cNvSpPr>
          <p:nvPr userDrawn="1"/>
        </p:nvSpPr>
        <p:spPr>
          <a:xfrm>
            <a:off x="10819845" y="4975922"/>
            <a:ext cx="1056000" cy="79622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86383D2-782E-5F4F-9E77-F1CF2C1D64BD}"/>
              </a:ext>
            </a:extLst>
          </p:cNvPr>
          <p:cNvSpPr>
            <a:spLocks/>
          </p:cNvSpPr>
          <p:nvPr userDrawn="1"/>
        </p:nvSpPr>
        <p:spPr>
          <a:xfrm>
            <a:off x="11510048" y="148650"/>
            <a:ext cx="384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36CC3A3-565E-0C48-BC31-E0C5658C9ED5}"/>
              </a:ext>
            </a:extLst>
          </p:cNvPr>
          <p:cNvSpPr>
            <a:spLocks/>
          </p:cNvSpPr>
          <p:nvPr userDrawn="1"/>
        </p:nvSpPr>
        <p:spPr>
          <a:xfrm>
            <a:off x="11774048" y="706080"/>
            <a:ext cx="240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9EA55B-0407-334C-8729-363792A493E8}"/>
              </a:ext>
            </a:extLst>
          </p:cNvPr>
          <p:cNvSpPr>
            <a:spLocks noChangeAspect="1"/>
          </p:cNvSpPr>
          <p:nvPr userDrawn="1"/>
        </p:nvSpPr>
        <p:spPr>
          <a:xfrm>
            <a:off x="10627845" y="4388723"/>
            <a:ext cx="384000" cy="2895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06AB5BA-A1A9-994B-AD0F-9FB8BB45EDF3}"/>
              </a:ext>
            </a:extLst>
          </p:cNvPr>
          <p:cNvSpPr>
            <a:spLocks noChangeAspect="1"/>
          </p:cNvSpPr>
          <p:nvPr userDrawn="1"/>
        </p:nvSpPr>
        <p:spPr>
          <a:xfrm>
            <a:off x="11390048" y="4256197"/>
            <a:ext cx="240000" cy="18096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5159BD-A595-A440-9B0C-C1E8F6185865}"/>
              </a:ext>
            </a:extLst>
          </p:cNvPr>
          <p:cNvSpPr>
            <a:spLocks/>
          </p:cNvSpPr>
          <p:nvPr userDrawn="1"/>
        </p:nvSpPr>
        <p:spPr>
          <a:xfrm>
            <a:off x="11011845" y="433464"/>
            <a:ext cx="336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6F3FB9D-B00D-9548-843B-2A75D9FBAD9B}"/>
              </a:ext>
            </a:extLst>
          </p:cNvPr>
          <p:cNvSpPr>
            <a:spLocks noChangeAspect="1"/>
          </p:cNvSpPr>
          <p:nvPr userDrawn="1"/>
        </p:nvSpPr>
        <p:spPr>
          <a:xfrm>
            <a:off x="10846565" y="6212103"/>
            <a:ext cx="336000" cy="25334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92B2F3-B86E-E747-A2F6-BA74E99492CC}"/>
              </a:ext>
            </a:extLst>
          </p:cNvPr>
          <p:cNvSpPr>
            <a:spLocks noChangeAspect="1"/>
          </p:cNvSpPr>
          <p:nvPr userDrawn="1"/>
        </p:nvSpPr>
        <p:spPr>
          <a:xfrm>
            <a:off x="25221" y="514079"/>
            <a:ext cx="384000" cy="384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44BC7E5-A51D-F346-8A6C-BF969E2A4544}"/>
              </a:ext>
            </a:extLst>
          </p:cNvPr>
          <p:cNvSpPr>
            <a:spLocks noChangeAspect="1"/>
          </p:cNvSpPr>
          <p:nvPr userDrawn="1"/>
        </p:nvSpPr>
        <p:spPr>
          <a:xfrm>
            <a:off x="217221" y="148649"/>
            <a:ext cx="240000" cy="24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31763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90"/>
          </a:xfrm>
          <a:ln>
            <a:noFill/>
          </a:ln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779753-0377-A14D-82F5-9468172D77E8}"/>
              </a:ext>
            </a:extLst>
          </p:cNvPr>
          <p:cNvSpPr/>
          <p:nvPr userDrawn="1"/>
        </p:nvSpPr>
        <p:spPr>
          <a:xfrm>
            <a:off x="131805" y="98855"/>
            <a:ext cx="11944865" cy="148281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322239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7A6FC-FE63-760B-C597-67199F4B5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70896-ECA4-4667-5C19-8410FA448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6EF65-BB8C-3A62-E2EE-E14CA4503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2FF9A-659B-8780-A9DC-465DD88E1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D2B3C-2C4D-323E-54F7-05007BCE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02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67" r:id="rId5"/>
    <p:sldLayoutId id="2147483662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1" r:id="rId18"/>
    <p:sldLayoutId id="214748366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svg"/><Relationship Id="rId9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6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17.svg"/><Relationship Id="rId18" Type="http://schemas.openxmlformats.org/officeDocument/2006/relationships/image" Target="../media/image22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16.png"/><Relationship Id="rId17" Type="http://schemas.openxmlformats.org/officeDocument/2006/relationships/image" Target="../media/image21.svg"/><Relationship Id="rId2" Type="http://schemas.openxmlformats.org/officeDocument/2006/relationships/image" Target="../media/image47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19.svg"/><Relationship Id="rId10" Type="http://schemas.openxmlformats.org/officeDocument/2006/relationships/image" Target="../media/image55.png"/><Relationship Id="rId19" Type="http://schemas.openxmlformats.org/officeDocument/2006/relationships/image" Target="../media/image23.sv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svg"/><Relationship Id="rId5" Type="http://schemas.openxmlformats.org/officeDocument/2006/relationships/image" Target="../media/image60.png"/><Relationship Id="rId10" Type="http://schemas.openxmlformats.org/officeDocument/2006/relationships/image" Target="../media/image65.svg"/><Relationship Id="rId4" Type="http://schemas.openxmlformats.org/officeDocument/2006/relationships/image" Target="../media/image59.svg"/><Relationship Id="rId9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11" Type="http://schemas.openxmlformats.org/officeDocument/2006/relationships/image" Target="../media/image57.png"/><Relationship Id="rId5" Type="http://schemas.openxmlformats.org/officeDocument/2006/relationships/image" Target="../media/image69.png"/><Relationship Id="rId10" Type="http://schemas.openxmlformats.org/officeDocument/2006/relationships/image" Target="../media/image73.png"/><Relationship Id="rId4" Type="http://schemas.openxmlformats.org/officeDocument/2006/relationships/image" Target="../media/image68.png"/><Relationship Id="rId9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tiff"/><Relationship Id="rId7" Type="http://schemas.microsoft.com/office/2007/relationships/hdphoto" Target="../media/hdphoto3.wdp"/><Relationship Id="rId2" Type="http://schemas.openxmlformats.org/officeDocument/2006/relationships/image" Target="../media/image74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png"/><Relationship Id="rId5" Type="http://schemas.microsoft.com/office/2007/relationships/hdphoto" Target="../media/hdphoto2.wdp"/><Relationship Id="rId4" Type="http://schemas.openxmlformats.org/officeDocument/2006/relationships/image" Target="../media/image7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2.png"/><Relationship Id="rId4" Type="http://schemas.openxmlformats.org/officeDocument/2006/relationships/image" Target="../media/image8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2.png"/><Relationship Id="rId4" Type="http://schemas.openxmlformats.org/officeDocument/2006/relationships/image" Target="../media/image8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2.png"/><Relationship Id="rId4" Type="http://schemas.openxmlformats.org/officeDocument/2006/relationships/image" Target="../media/image8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9.JP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6.emf"/><Relationship Id="rId5" Type="http://schemas.openxmlformats.org/officeDocument/2006/relationships/image" Target="../media/image105.emf"/><Relationship Id="rId4" Type="http://schemas.openxmlformats.org/officeDocument/2006/relationships/image" Target="../media/image10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A504C53-1927-AB0E-EAAE-9F6B54FBE1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l="20931" t="14973" r="15506" b="18105"/>
          <a:stretch/>
        </p:blipFill>
        <p:spPr>
          <a:xfrm rot="14746046">
            <a:off x="5102446" y="-267873"/>
            <a:ext cx="7515417" cy="7655239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802C996-CF88-72DD-504A-886A304DBCD8}"/>
              </a:ext>
            </a:extLst>
          </p:cNvPr>
          <p:cNvSpPr/>
          <p:nvPr/>
        </p:nvSpPr>
        <p:spPr>
          <a:xfrm>
            <a:off x="0" y="0"/>
            <a:ext cx="8595360" cy="6858000"/>
          </a:xfrm>
          <a:prstGeom prst="rect">
            <a:avLst/>
          </a:prstGeom>
          <a:solidFill>
            <a:srgbClr val="6EA494">
              <a:alpha val="80000"/>
            </a:srgbClr>
          </a:solidFill>
          <a:ln>
            <a:solidFill>
              <a:srgbClr val="6EA494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778C9A2-A150-549F-2BAE-BC7D6D91E311}"/>
              </a:ext>
            </a:extLst>
          </p:cNvPr>
          <p:cNvSpPr>
            <a:spLocks noChangeAspect="1"/>
          </p:cNvSpPr>
          <p:nvPr/>
        </p:nvSpPr>
        <p:spPr>
          <a:xfrm>
            <a:off x="5345026" y="11027"/>
            <a:ext cx="6846973" cy="6846973"/>
          </a:xfrm>
          <a:prstGeom prst="ellipse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9289CE2-3319-0906-B2A1-1A0514AE237E}"/>
              </a:ext>
            </a:extLst>
          </p:cNvPr>
          <p:cNvSpPr txBox="1">
            <a:spLocks/>
          </p:cNvSpPr>
          <p:nvPr/>
        </p:nvSpPr>
        <p:spPr>
          <a:xfrm>
            <a:off x="126275" y="1433286"/>
            <a:ext cx="5686696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/>
            <a:r>
              <a:rPr lang="en-US" sz="3600" dirty="0"/>
              <a:t>Biodiversity &amp; Ecosystem functioning under anthropogenic stressors 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2629C7A-0316-8DB5-708B-19B02CBADE6A}"/>
              </a:ext>
            </a:extLst>
          </p:cNvPr>
          <p:cNvSpPr txBox="1">
            <a:spLocks/>
          </p:cNvSpPr>
          <p:nvPr/>
        </p:nvSpPr>
        <p:spPr>
          <a:xfrm>
            <a:off x="126275" y="3912961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Marc W Cadotte</a:t>
            </a:r>
          </a:p>
          <a:p>
            <a:pPr algn="l"/>
            <a:r>
              <a:rPr lang="en-US"/>
              <a:t>University of Toronto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803089-E4A1-3283-23AA-D76A5FB48122}"/>
              </a:ext>
            </a:extLst>
          </p:cNvPr>
          <p:cNvSpPr txBox="1"/>
          <p:nvPr/>
        </p:nvSpPr>
        <p:spPr>
          <a:xfrm>
            <a:off x="54274" y="5797863"/>
            <a:ext cx="6754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Session 4.2: </a:t>
            </a:r>
            <a:r>
              <a:rPr lang="en-CA" sz="2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Thinking about functional and phylogenetic BEF</a:t>
            </a:r>
          </a:p>
        </p:txBody>
      </p:sp>
    </p:spTree>
    <p:extLst>
      <p:ext uri="{BB962C8B-B14F-4D97-AF65-F5344CB8AC3E}">
        <p14:creationId xmlns:p14="http://schemas.microsoft.com/office/powerpoint/2010/main" val="325273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992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Two methods have emerged</a:t>
            </a:r>
          </a:p>
        </p:txBody>
      </p:sp>
      <p:sp>
        <p:nvSpPr>
          <p:cNvPr id="45" name="Content Placeholder 44">
            <a:extLst>
              <a:ext uri="{FF2B5EF4-FFF2-40B4-BE49-F238E27FC236}">
                <a16:creationId xmlns:a16="http://schemas.microsoft.com/office/drawing/2014/main" id="{BB90FBCC-CAA1-B921-7734-08F6EF641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815021" y="3460639"/>
            <a:ext cx="4184905" cy="3107711"/>
          </a:xfrm>
          <a:prstGeom prst="rect">
            <a:avLst/>
          </a:prstGeom>
          <a:solidFill>
            <a:schemeClr val="bg1"/>
          </a:solidFill>
          <a:ln>
            <a:solidFill>
              <a:srgbClr val="3857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915688" y="3820635"/>
            <a:ext cx="3656144" cy="2492581"/>
            <a:chOff x="4915736" y="1905092"/>
            <a:chExt cx="3656144" cy="2492581"/>
          </a:xfrm>
        </p:grpSpPr>
        <p:sp>
          <p:nvSpPr>
            <p:cNvPr id="6" name="Rectangle 5"/>
            <p:cNvSpPr/>
            <p:nvPr/>
          </p:nvSpPr>
          <p:spPr>
            <a:xfrm>
              <a:off x="5423566" y="1905092"/>
              <a:ext cx="3148314" cy="212999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667017" y="4059119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1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4562498" y="2610713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2</a:t>
              </a: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5685457" y="2526894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5914721" y="2751292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5676515" y="2823290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6793043" y="310750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5604517" y="304133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6209349" y="260729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6353345" y="3035509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5837857" y="2679294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6067121" y="2903692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5828915" y="2975690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6046423" y="316143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5756917" y="319373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6361749" y="275969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6505745" y="3187909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7253414" y="2535298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7405814" y="2687698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7200583" y="286885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7325412" y="312557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6937039" y="2788955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7782612" y="2644959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7618168" y="232187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6937039" y="229900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383231" y="232187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7558214" y="2840098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7863014" y="3144898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7935012" y="2797359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7770568" y="247427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5516164" y="2443001"/>
              <a:ext cx="1538415" cy="943830"/>
            </a:xfrm>
            <a:custGeom>
              <a:avLst/>
              <a:gdLst>
                <a:gd name="connsiteX0" fmla="*/ 185195 w 1468331"/>
                <a:gd name="connsiteY0" fmla="*/ 0 h 899627"/>
                <a:gd name="connsiteX1" fmla="*/ 767236 w 1468331"/>
                <a:gd name="connsiteY1" fmla="*/ 92609 h 899627"/>
                <a:gd name="connsiteX2" fmla="*/ 1468331 w 1468331"/>
                <a:gd name="connsiteY2" fmla="*/ 714410 h 899627"/>
                <a:gd name="connsiteX3" fmla="*/ 1005344 w 1468331"/>
                <a:gd name="connsiteY3" fmla="*/ 886397 h 899627"/>
                <a:gd name="connsiteX4" fmla="*/ 251336 w 1468331"/>
                <a:gd name="connsiteY4" fmla="*/ 899627 h 899627"/>
                <a:gd name="connsiteX5" fmla="*/ 0 w 1468331"/>
                <a:gd name="connsiteY5" fmla="*/ 635031 h 899627"/>
                <a:gd name="connsiteX6" fmla="*/ 185195 w 1468331"/>
                <a:gd name="connsiteY6" fmla="*/ 0 h 899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8331" h="899627">
                  <a:moveTo>
                    <a:pt x="185195" y="0"/>
                  </a:moveTo>
                  <a:lnTo>
                    <a:pt x="767236" y="92609"/>
                  </a:lnTo>
                  <a:lnTo>
                    <a:pt x="1468331" y="714410"/>
                  </a:lnTo>
                  <a:lnTo>
                    <a:pt x="1005344" y="886397"/>
                  </a:lnTo>
                  <a:lnTo>
                    <a:pt x="251336" y="899627"/>
                  </a:lnTo>
                  <a:lnTo>
                    <a:pt x="0" y="635031"/>
                  </a:lnTo>
                  <a:lnTo>
                    <a:pt x="185195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33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6825756" y="2235837"/>
              <a:ext cx="1322821" cy="1098074"/>
            </a:xfrm>
            <a:custGeom>
              <a:avLst/>
              <a:gdLst>
                <a:gd name="connsiteX0" fmla="*/ 0 w 1322821"/>
                <a:gd name="connsiteY0" fmla="*/ 0 h 1098074"/>
                <a:gd name="connsiteX1" fmla="*/ 912747 w 1322821"/>
                <a:gd name="connsiteY1" fmla="*/ 39689 h 1098074"/>
                <a:gd name="connsiteX2" fmla="*/ 1164083 w 1322821"/>
                <a:gd name="connsiteY2" fmla="*/ 277826 h 1098074"/>
                <a:gd name="connsiteX3" fmla="*/ 1322821 w 1322821"/>
                <a:gd name="connsiteY3" fmla="*/ 701180 h 1098074"/>
                <a:gd name="connsiteX4" fmla="*/ 1177311 w 1322821"/>
                <a:gd name="connsiteY4" fmla="*/ 1098074 h 1098074"/>
                <a:gd name="connsiteX5" fmla="*/ 515900 w 1322821"/>
                <a:gd name="connsiteY5" fmla="*/ 1071614 h 1098074"/>
                <a:gd name="connsiteX6" fmla="*/ 52913 w 1322821"/>
                <a:gd name="connsiteY6" fmla="*/ 687950 h 1098074"/>
                <a:gd name="connsiteX7" fmla="*/ 0 w 1322821"/>
                <a:gd name="connsiteY7" fmla="*/ 0 h 109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821" h="1098074">
                  <a:moveTo>
                    <a:pt x="0" y="0"/>
                  </a:moveTo>
                  <a:lnTo>
                    <a:pt x="912747" y="39689"/>
                  </a:lnTo>
                  <a:lnTo>
                    <a:pt x="1164083" y="277826"/>
                  </a:lnTo>
                  <a:lnTo>
                    <a:pt x="1322821" y="701180"/>
                  </a:lnTo>
                  <a:lnTo>
                    <a:pt x="1177311" y="1098074"/>
                  </a:lnTo>
                  <a:lnTo>
                    <a:pt x="515900" y="1071614"/>
                  </a:lnTo>
                  <a:lnTo>
                    <a:pt x="52913" y="6879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38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991829" y="1920760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Late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676515" y="2066560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4">
                      <a:lumMod val="75000"/>
                    </a:schemeClr>
                  </a:solidFill>
                </a:rPr>
                <a:t>Early</a:t>
              </a:r>
            </a:p>
          </p:txBody>
        </p:sp>
      </p:grpSp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670" y="1658948"/>
            <a:ext cx="3796497" cy="1628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2" name="Rectangle 41"/>
          <p:cNvSpPr/>
          <p:nvPr/>
        </p:nvSpPr>
        <p:spPr>
          <a:xfrm>
            <a:off x="2244666" y="3034375"/>
            <a:ext cx="877101" cy="187937"/>
          </a:xfrm>
          <a:prstGeom prst="rect">
            <a:avLst/>
          </a:prstGeom>
          <a:solidFill>
            <a:srgbClr val="E09F34"/>
          </a:solidFill>
          <a:ln>
            <a:solidFill>
              <a:srgbClr val="E4A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597020" y="1147355"/>
            <a:ext cx="4637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n w="0">
                  <a:noFill/>
                </a:ln>
                <a:solidFill>
                  <a:srgbClr val="557967"/>
                </a:solidFill>
                <a:latin typeface="Poppins" pitchFamily="2" charset="77"/>
                <a:cs typeface="Poppins" pitchFamily="2" charset="77"/>
              </a:rPr>
              <a:t>1) Trait/functional approach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72410" y="1120656"/>
            <a:ext cx="4733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n w="1905">
                  <a:noFill/>
                </a:ln>
                <a:solidFill>
                  <a:srgbClr val="445F51"/>
                </a:solidFill>
                <a:latin typeface="Poppins" pitchFamily="2" charset="77"/>
                <a:cs typeface="Poppins" pitchFamily="2" charset="77"/>
              </a:rPr>
              <a:t>2) Evolutionary relationships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066" y="1698311"/>
            <a:ext cx="3873500" cy="1524000"/>
          </a:xfrm>
          <a:prstGeom prst="rect">
            <a:avLst/>
          </a:prstGeom>
        </p:spPr>
      </p:pic>
      <p:pic>
        <p:nvPicPr>
          <p:cNvPr id="3" name="Picture 2" descr="Screenshot 2015-03-04 12.44.3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97" y="3597279"/>
            <a:ext cx="3265462" cy="2875898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1619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9" name="Screen Shot 2014-11-26 at 1.00.23 PM.png" descr="Screen Shot 2014-11-26 at 1.00.23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966" y="2523276"/>
            <a:ext cx="6222156" cy="3969599"/>
          </a:xfrm>
          <a:prstGeom prst="rect">
            <a:avLst/>
          </a:prstGeom>
          <a:ln w="34925">
            <a:solidFill>
              <a:srgbClr val="445F51"/>
            </a:solidFill>
            <a:miter lim="400000"/>
          </a:ln>
          <a:effectLst/>
        </p:spPr>
      </p:pic>
      <p:sp>
        <p:nvSpPr>
          <p:cNvPr id="701" name="A relatively small number of statistical methods to quantify the multivariate volume, divergence or evenness of traits.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dirty="0"/>
              <a:t>A relatively small number of statistical methods to quantify the multivariate volume, divergence or evenness of traits.</a:t>
            </a:r>
          </a:p>
        </p:txBody>
      </p:sp>
      <p:sp>
        <p:nvSpPr>
          <p:cNvPr id="700" name="Functional diversity"/>
          <p:cNvSpPr txBox="1">
            <a:spLocks noGrp="1"/>
          </p:cNvSpPr>
          <p:nvPr>
            <p:ph type="title"/>
          </p:nvPr>
        </p:nvSpPr>
        <p:spPr>
          <a:xfrm>
            <a:off x="565240" y="2957576"/>
            <a:ext cx="4609011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3200" dirty="0"/>
              <a:t>Functional diversity</a:t>
            </a:r>
          </a:p>
        </p:txBody>
      </p:sp>
      <p:sp>
        <p:nvSpPr>
          <p:cNvPr id="702" name="Villeger et al. 2008 Ecology"/>
          <p:cNvSpPr txBox="1"/>
          <p:nvPr/>
        </p:nvSpPr>
        <p:spPr>
          <a:xfrm>
            <a:off x="8096974" y="6110570"/>
            <a:ext cx="2253179" cy="330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tIns="45719" rIns="45719" bIns="45719">
            <a:spAutoFit/>
          </a:bodyPr>
          <a:lstStyle>
            <a:lvl1pPr algn="l" defTabSz="650240">
              <a:defRPr sz="2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547"/>
              <a:t>Villeger et al. 2008 Ecology</a:t>
            </a:r>
          </a:p>
        </p:txBody>
      </p:sp>
      <p:grpSp>
        <p:nvGrpSpPr>
          <p:cNvPr id="707" name="Group"/>
          <p:cNvGrpSpPr/>
          <p:nvPr/>
        </p:nvGrpSpPr>
        <p:grpSpPr>
          <a:xfrm>
            <a:off x="5431581" y="3914872"/>
            <a:ext cx="1127267" cy="895797"/>
            <a:chOff x="0" y="0"/>
            <a:chExt cx="1603222" cy="1274020"/>
          </a:xfrm>
        </p:grpSpPr>
        <p:sp>
          <p:nvSpPr>
            <p:cNvPr id="703" name="Rectangle"/>
            <p:cNvSpPr/>
            <p:nvPr/>
          </p:nvSpPr>
          <p:spPr>
            <a:xfrm>
              <a:off x="-1" y="183362"/>
              <a:ext cx="1432212" cy="1090659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445F51"/>
              </a:solidFill>
              <a:prstDash val="solid"/>
              <a:round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173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1687"/>
            </a:p>
          </p:txBody>
        </p:sp>
        <p:pic>
          <p:nvPicPr>
            <p:cNvPr id="704" name="Screenshot 2015-03-04 13.18.49.png" descr="Screenshot 2015-03-04 13.18.49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105" y="263355"/>
              <a:ext cx="673354" cy="9357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05" name="Oval"/>
            <p:cNvSpPr/>
            <p:nvPr/>
          </p:nvSpPr>
          <p:spPr>
            <a:xfrm>
              <a:off x="1378770" y="-1"/>
              <a:ext cx="224453" cy="240070"/>
            </a:xfrm>
            <a:prstGeom prst="ellipse">
              <a:avLst/>
            </a:prstGeom>
            <a:solidFill>
              <a:srgbClr val="445F51"/>
            </a:solidFill>
            <a:ln w="12700" cap="flat">
              <a:noFill/>
              <a:miter lim="400000"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173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1687"/>
            </a:p>
          </p:txBody>
        </p:sp>
        <p:pic>
          <p:nvPicPr>
            <p:cNvPr id="706" name="image29.png" descr="image29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75" y="365300"/>
              <a:ext cx="758859" cy="5160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712" name="Group"/>
          <p:cNvGrpSpPr/>
          <p:nvPr/>
        </p:nvGrpSpPr>
        <p:grpSpPr>
          <a:xfrm>
            <a:off x="7431196" y="3048768"/>
            <a:ext cx="1541288" cy="1034903"/>
            <a:chOff x="0" y="0"/>
            <a:chExt cx="2192052" cy="1471860"/>
          </a:xfrm>
        </p:grpSpPr>
        <p:sp>
          <p:nvSpPr>
            <p:cNvPr id="708" name="Rectangle"/>
            <p:cNvSpPr/>
            <p:nvPr/>
          </p:nvSpPr>
          <p:spPr>
            <a:xfrm>
              <a:off x="107864" y="153992"/>
              <a:ext cx="2084189" cy="1317869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445F51"/>
              </a:solidFill>
              <a:prstDash val="solid"/>
              <a:round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173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1687"/>
            </a:p>
          </p:txBody>
        </p:sp>
        <p:sp>
          <p:nvSpPr>
            <p:cNvPr id="709" name="Oval"/>
            <p:cNvSpPr/>
            <p:nvPr/>
          </p:nvSpPr>
          <p:spPr>
            <a:xfrm>
              <a:off x="-1" y="0"/>
              <a:ext cx="224454" cy="240069"/>
            </a:xfrm>
            <a:prstGeom prst="ellipse">
              <a:avLst/>
            </a:prstGeom>
            <a:solidFill>
              <a:srgbClr val="445F51"/>
            </a:solidFill>
            <a:ln w="12700" cap="flat">
              <a:noFill/>
              <a:miter lim="400000"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173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1687"/>
            </a:p>
          </p:txBody>
        </p:sp>
        <p:pic>
          <p:nvPicPr>
            <p:cNvPr id="710" name="image30.png" descr="image30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377" y="255058"/>
              <a:ext cx="1047417" cy="10474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11" name="Screenshot 2015-03-04 13.29.46.png" descr="Screenshot 2015-03-04 13.29.46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6051" y="240066"/>
              <a:ext cx="678559" cy="11145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169398967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6" dur="500" fill="hold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xit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0" dur="500" fill="hold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" grpId="0" animBg="1" advAuto="0"/>
      <p:bldP spid="707" grpId="1" animBg="1" advAuto="0"/>
      <p:bldP spid="712" grpId="0" animBg="1" advAuto="0"/>
      <p:bldP spid="712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Other diversit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CA" dirty="0"/>
              <a:t>P</a:t>
            </a:r>
            <a:r>
              <a:rPr lang="en-US" dirty="0" err="1"/>
              <a:t>hylogenies</a:t>
            </a:r>
            <a:endParaRPr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01E6D9-C6F5-D42C-D75D-95B3EC0B8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4" name="Picture 7.png" descr="Picture 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36786"/>
            <a:ext cx="9144000" cy="38893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9CB361-09D2-C594-58C6-AF8FE9A53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6081750" cy="58118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‘Richness’ measures are summations quantifying total accumulated dissimilarity among species.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Divergence measures quantify the average distances separating species.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85A5AF-A262-5BC0-57E8-AC6ABD7C9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Many measures to quantify dissimilarity, but two broad classes are common.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5AFC00E-6989-7B64-EBA4-BF1F236663F2}"/>
              </a:ext>
            </a:extLst>
          </p:cNvPr>
          <p:cNvGrpSpPr/>
          <p:nvPr/>
        </p:nvGrpSpPr>
        <p:grpSpPr>
          <a:xfrm>
            <a:off x="4305131" y="3189843"/>
            <a:ext cx="4551504" cy="4216400"/>
            <a:chOff x="4485025" y="3171664"/>
            <a:chExt cx="4551504" cy="4216400"/>
          </a:xfrm>
        </p:grpSpPr>
        <p:pic>
          <p:nvPicPr>
            <p:cNvPr id="2" name="Picture 1" descr="small tree with labels.pdf">
              <a:extLst>
                <a:ext uri="{FF2B5EF4-FFF2-40B4-BE49-F238E27FC236}">
                  <a16:creationId xmlns:a16="http://schemas.microsoft.com/office/drawing/2014/main" id="{8B80F610-3CB2-5D57-D21F-0DA2BC2A6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5025" y="3171664"/>
              <a:ext cx="4267200" cy="4216400"/>
            </a:xfrm>
            <a:prstGeom prst="rect">
              <a:avLst/>
            </a:prstGeom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34DF541C-F538-535B-0AE6-AC91BCE9C30F}"/>
                </a:ext>
              </a:extLst>
            </p:cNvPr>
            <p:cNvSpPr/>
            <p:nvPr/>
          </p:nvSpPr>
          <p:spPr>
            <a:xfrm>
              <a:off x="8266802" y="3868753"/>
              <a:ext cx="239889" cy="2398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F5FBA563-1614-895C-1FA2-F47F9B8FF213}"/>
                </a:ext>
              </a:extLst>
            </p:cNvPr>
            <p:cNvSpPr/>
            <p:nvPr/>
          </p:nvSpPr>
          <p:spPr>
            <a:xfrm>
              <a:off x="8280913" y="4052198"/>
              <a:ext cx="283611" cy="564444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6B4F2CCC-EBC5-BDA6-96E6-1F573D44F25F}"/>
                </a:ext>
              </a:extLst>
            </p:cNvPr>
            <p:cNvSpPr/>
            <p:nvPr/>
          </p:nvSpPr>
          <p:spPr>
            <a:xfrm>
              <a:off x="8266803" y="4052198"/>
              <a:ext cx="308316" cy="1114778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AF219D28-1339-6168-6437-02CC69E26597}"/>
                </a:ext>
              </a:extLst>
            </p:cNvPr>
            <p:cNvSpPr/>
            <p:nvPr/>
          </p:nvSpPr>
          <p:spPr>
            <a:xfrm>
              <a:off x="8266802" y="4059252"/>
              <a:ext cx="322427" cy="1742723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E41098C8-4581-72FF-989C-BB614CD05A5F}"/>
                </a:ext>
              </a:extLst>
            </p:cNvPr>
            <p:cNvSpPr/>
            <p:nvPr/>
          </p:nvSpPr>
          <p:spPr>
            <a:xfrm>
              <a:off x="8266801" y="4108641"/>
              <a:ext cx="306559" cy="2271889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A8B05BD-92CF-06D6-A323-050A52A121AD}"/>
                </a:ext>
              </a:extLst>
            </p:cNvPr>
            <p:cNvSpPr/>
            <p:nvPr/>
          </p:nvSpPr>
          <p:spPr>
            <a:xfrm>
              <a:off x="8714102" y="4426143"/>
              <a:ext cx="239889" cy="2398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2850C4A5-69A0-24CE-CE38-986D3F0EB280}"/>
                </a:ext>
              </a:extLst>
            </p:cNvPr>
            <p:cNvSpPr/>
            <p:nvPr/>
          </p:nvSpPr>
          <p:spPr>
            <a:xfrm>
              <a:off x="8728213" y="4609588"/>
              <a:ext cx="283611" cy="564444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6EA83E6-3C69-D594-20BA-0B349AAF5490}"/>
                </a:ext>
              </a:extLst>
            </p:cNvPr>
            <p:cNvSpPr/>
            <p:nvPr/>
          </p:nvSpPr>
          <p:spPr>
            <a:xfrm>
              <a:off x="8714103" y="4609588"/>
              <a:ext cx="308316" cy="1114778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8147D445-9637-CA3C-0588-310B8FF899BB}"/>
                </a:ext>
              </a:extLst>
            </p:cNvPr>
            <p:cNvSpPr/>
            <p:nvPr/>
          </p:nvSpPr>
          <p:spPr>
            <a:xfrm>
              <a:off x="8714102" y="4616642"/>
              <a:ext cx="322427" cy="1742723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D9357E2-3AB1-AF0E-AFED-AC16CE383C55}"/>
              </a:ext>
            </a:extLst>
          </p:cNvPr>
          <p:cNvGrpSpPr/>
          <p:nvPr/>
        </p:nvGrpSpPr>
        <p:grpSpPr>
          <a:xfrm>
            <a:off x="8842524" y="3965372"/>
            <a:ext cx="3259702" cy="2392483"/>
            <a:chOff x="8842524" y="3965372"/>
            <a:chExt cx="3259702" cy="2392483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104261B-5068-C3F9-24CE-41FB02FA3470}"/>
                </a:ext>
              </a:extLst>
            </p:cNvPr>
            <p:cNvSpPr/>
            <p:nvPr/>
          </p:nvSpPr>
          <p:spPr>
            <a:xfrm>
              <a:off x="9295290" y="3965372"/>
              <a:ext cx="2806936" cy="204446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C0A7BEE-0B0B-A1FE-19F7-BA4EC5FC9EC1}"/>
                </a:ext>
              </a:extLst>
            </p:cNvPr>
            <p:cNvSpPr txBox="1"/>
            <p:nvPr/>
          </p:nvSpPr>
          <p:spPr>
            <a:xfrm>
              <a:off x="10403911" y="6032897"/>
              <a:ext cx="931714" cy="324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4BF30FA-9C96-18D3-54E5-B4B2D2705F6F}"/>
                </a:ext>
              </a:extLst>
            </p:cNvPr>
            <p:cNvSpPr txBox="1"/>
            <p:nvPr/>
          </p:nvSpPr>
          <p:spPr>
            <a:xfrm rot="16200000">
              <a:off x="8491915" y="4654214"/>
              <a:ext cx="1003062" cy="301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2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D823B1CB-A5E9-CD3E-6BAB-432563E7AF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10740" y="5168454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65E8530-DFCF-CAEC-22B4-D83E67104B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98758" y="5601088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EC750FED-8EC0-6C27-3055-7C4A79331A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81671" y="469025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BF232E89-DE4B-9A5E-E611-6B098082C7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98540" y="467552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64A4CE7-EC83-3321-9754-C96372F098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53289" y="422930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594751D3-5391-725E-47A9-690625F62D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77142" y="4442588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F95051D-4D8F-4BE2-A750-F0735FF21E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967681" y="5126049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BBB47090-A480-7AF8-A848-CB5067A552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18821" y="4338391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AFD5655-EFCB-2E37-6881-3FC6312C54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442459" y="513132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86FF2FF9-2A7B-1024-2CEF-4C19B8C8D9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80297" y="5506182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95E7738-D747-8A98-6A7B-536B8ED867B9}"/>
                </a:ext>
              </a:extLst>
            </p:cNvPr>
            <p:cNvSpPr txBox="1"/>
            <p:nvPr/>
          </p:nvSpPr>
          <p:spPr>
            <a:xfrm>
              <a:off x="10502181" y="4619332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6EA494"/>
                  </a:solidFill>
                </a:rPr>
                <a:t>+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F41B0AB7-FD6E-F79A-84C7-3944EF27B800}"/>
                </a:ext>
              </a:extLst>
            </p:cNvPr>
            <p:cNvCxnSpPr>
              <a:stCxn id="83" idx="3"/>
            </p:cNvCxnSpPr>
            <p:nvPr/>
          </p:nvCxnSpPr>
          <p:spPr>
            <a:xfrm flipH="1">
              <a:off x="10709129" y="4456363"/>
              <a:ext cx="328493" cy="486134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8010F0B-D3C7-4D8D-7220-C98059AE136C}"/>
                </a:ext>
              </a:extLst>
            </p:cNvPr>
            <p:cNvCxnSpPr>
              <a:cxnSpLocks/>
              <a:stCxn id="77" idx="3"/>
            </p:cNvCxnSpPr>
            <p:nvPr/>
          </p:nvCxnSpPr>
          <p:spPr>
            <a:xfrm flipH="1">
              <a:off x="10771905" y="4793499"/>
              <a:ext cx="645436" cy="206652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EB24CCA1-191A-7116-14E2-9A96D148E5C7}"/>
                </a:ext>
              </a:extLst>
            </p:cNvPr>
            <p:cNvCxnSpPr>
              <a:cxnSpLocks/>
              <a:stCxn id="82" idx="2"/>
            </p:cNvCxnSpPr>
            <p:nvPr/>
          </p:nvCxnSpPr>
          <p:spPr>
            <a:xfrm flipH="1" flipV="1">
              <a:off x="10709129" y="5032727"/>
              <a:ext cx="258552" cy="162429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753E809-8618-86D6-9DA6-A47B74FB7FBE}"/>
                </a:ext>
              </a:extLst>
            </p:cNvPr>
            <p:cNvCxnSpPr>
              <a:cxnSpLocks/>
              <a:stCxn id="78" idx="5"/>
            </p:cNvCxnSpPr>
            <p:nvPr/>
          </p:nvCxnSpPr>
          <p:spPr>
            <a:xfrm>
              <a:off x="10162870" y="4347279"/>
              <a:ext cx="519268" cy="628140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031F0A06-7956-9CF8-4D4F-6AE69EF94F9C}"/>
                </a:ext>
              </a:extLst>
            </p:cNvPr>
            <p:cNvCxnSpPr>
              <a:cxnSpLocks/>
              <a:stCxn id="76" idx="5"/>
            </p:cNvCxnSpPr>
            <p:nvPr/>
          </p:nvCxnSpPr>
          <p:spPr>
            <a:xfrm>
              <a:off x="10291252" y="4808229"/>
              <a:ext cx="403172" cy="157332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BB345BD3-0DB3-06F6-0AE4-1ADBF8A8AA31}"/>
                </a:ext>
              </a:extLst>
            </p:cNvPr>
            <p:cNvCxnSpPr>
              <a:cxnSpLocks/>
              <a:endCxn id="74" idx="6"/>
            </p:cNvCxnSpPr>
            <p:nvPr/>
          </p:nvCxnSpPr>
          <p:spPr>
            <a:xfrm flipH="1">
              <a:off x="10039122" y="4944785"/>
              <a:ext cx="670007" cy="292776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5FDF7F8-E99F-80C2-30C5-B18CB3642DF8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10711330" y="5017782"/>
              <a:ext cx="51619" cy="583306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4F4982ED-D0ED-BA02-02DD-2D25E02484AF}"/>
                </a:ext>
              </a:extLst>
            </p:cNvPr>
            <p:cNvCxnSpPr>
              <a:cxnSpLocks/>
            </p:cNvCxnSpPr>
            <p:nvPr/>
          </p:nvCxnSpPr>
          <p:spPr>
            <a:xfrm>
              <a:off x="10584107" y="4594296"/>
              <a:ext cx="103537" cy="348201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DCE63651-76BA-3F79-60B1-8205E48809B2}"/>
                </a:ext>
              </a:extLst>
            </p:cNvPr>
            <p:cNvCxnSpPr>
              <a:cxnSpLocks/>
              <a:stCxn id="84" idx="2"/>
            </p:cNvCxnSpPr>
            <p:nvPr/>
          </p:nvCxnSpPr>
          <p:spPr>
            <a:xfrm flipH="1" flipV="1">
              <a:off x="10709129" y="5000151"/>
              <a:ext cx="733330" cy="200283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30A6297-2013-B2ED-8026-CE45084EFD16}"/>
                </a:ext>
              </a:extLst>
            </p:cNvPr>
            <p:cNvCxnSpPr>
              <a:cxnSpLocks/>
              <a:endCxn id="89" idx="1"/>
            </p:cNvCxnSpPr>
            <p:nvPr/>
          </p:nvCxnSpPr>
          <p:spPr>
            <a:xfrm>
              <a:off x="10726242" y="5012767"/>
              <a:ext cx="472856" cy="513656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030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56953"/>
            <a:ext cx="3165643" cy="1414161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360000" tIns="180000" rIns="91440" bIns="45720" rtlCol="0" anchor="ctr" anchorCtr="0">
            <a:normAutofit/>
          </a:bodyPr>
          <a:lstStyle>
            <a:lvl1pPr defTabSz="420623">
              <a:defRPr sz="3588"/>
            </a:lvl1pPr>
          </a:lstStyle>
          <a:p>
            <a:r>
              <a:rPr lang="en-US" dirty="0"/>
              <a:t>Better insight from traits?</a:t>
            </a:r>
            <a:endParaRPr dirty="0"/>
          </a:p>
        </p:txBody>
      </p:sp>
      <p:pic>
        <p:nvPicPr>
          <p:cNvPr id="320" name="Picture 23" descr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21090" y="3800344"/>
            <a:ext cx="1742345" cy="231543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1075491" y="2997849"/>
            <a:ext cx="293625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Niche position </a:t>
            </a:r>
            <a:r>
              <a:rPr lang="en-US" dirty="0"/>
              <a:t>(</a:t>
            </a:r>
            <a:r>
              <a:rPr lang="en-US"/>
              <a:t>soil moisture)</a:t>
            </a:r>
          </a:p>
        </p:txBody>
      </p:sp>
      <p:sp>
        <p:nvSpPr>
          <p:cNvPr id="3" name="TextBox 2"/>
          <p:cNvSpPr txBox="1"/>
          <p:nvPr/>
        </p:nvSpPr>
        <p:spPr>
          <a:xfrm rot="16200000" flipH="1">
            <a:off x="248537" y="2269793"/>
            <a:ext cx="13228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Abundance</a:t>
            </a:r>
          </a:p>
        </p:txBody>
      </p:sp>
      <p:pic>
        <p:nvPicPr>
          <p:cNvPr id="1026" name="Picture 2" descr="Image result for seed diversity">
            <a:extLst>
              <a:ext uri="{FF2B5EF4-FFF2-40B4-BE49-F238E27FC236}">
                <a16:creationId xmlns:a16="http://schemas.microsoft.com/office/drawing/2014/main" id="{85DDE380-A70C-EF46-9DC0-22526C2D1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296" y="3840118"/>
            <a:ext cx="1309126" cy="130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log cross section">
            <a:extLst>
              <a:ext uri="{FF2B5EF4-FFF2-40B4-BE49-F238E27FC236}">
                <a16:creationId xmlns:a16="http://schemas.microsoft.com/office/drawing/2014/main" id="{BDCE9734-298F-0D4F-8C18-9D36491DE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599" y="5283777"/>
            <a:ext cx="1715976" cy="13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22C057B-2093-284E-82DD-7277CA5285A4}"/>
              </a:ext>
            </a:extLst>
          </p:cNvPr>
          <p:cNvGrpSpPr/>
          <p:nvPr/>
        </p:nvGrpSpPr>
        <p:grpSpPr>
          <a:xfrm>
            <a:off x="7824356" y="198860"/>
            <a:ext cx="2214995" cy="1305790"/>
            <a:chOff x="768925" y="3913909"/>
            <a:chExt cx="2214995" cy="1305790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1D17AF4-59B0-B044-88AE-8E3152A5A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8925" y="4017818"/>
              <a:ext cx="1039091" cy="1039091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EBC23E3D-4551-A74D-8454-57C2A1F2F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347353" y="4502728"/>
              <a:ext cx="561109" cy="561109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80A3E3E7-0565-894C-97A9-4438A23C8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221920" y="4457699"/>
              <a:ext cx="762000" cy="762000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AD4E037B-780F-5C4C-BB40-DDDEEDA84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660811" y="3913909"/>
              <a:ext cx="900546" cy="1149927"/>
            </a:xfrm>
            <a:prstGeom prst="rect">
              <a:avLst/>
            </a:prstGeom>
          </p:spPr>
        </p:pic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745C0F7-367C-C24C-921C-EAE6933C9C2C}"/>
                </a:ext>
              </a:extLst>
            </p:cNvPr>
            <p:cNvCxnSpPr/>
            <p:nvPr/>
          </p:nvCxnSpPr>
          <p:spPr>
            <a:xfrm>
              <a:off x="768925" y="5063836"/>
              <a:ext cx="2214995" cy="0"/>
            </a:xfrm>
            <a:prstGeom prst="line">
              <a:avLst/>
            </a:prstGeom>
            <a:ln w="28575">
              <a:solidFill>
                <a:srgbClr val="445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BF8C376F-0A8B-3841-9639-B5AE00CBA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68925" y="4551218"/>
              <a:ext cx="511751" cy="633844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8068DB0-CED8-294C-928B-C29183FACB54}"/>
              </a:ext>
            </a:extLst>
          </p:cNvPr>
          <p:cNvSpPr txBox="1"/>
          <p:nvPr/>
        </p:nvSpPr>
        <p:spPr>
          <a:xfrm>
            <a:off x="5388429" y="2569029"/>
            <a:ext cx="49223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>
                <a:solidFill>
                  <a:srgbClr val="445F51"/>
                </a:solidFill>
              </a:rPr>
              <a:t>Logically, traits should provide better prediction compared with PD. </a:t>
            </a:r>
          </a:p>
          <a:p>
            <a:endParaRPr lang="en-CA" sz="2800" dirty="0">
              <a:solidFill>
                <a:srgbClr val="445F51"/>
              </a:solidFill>
            </a:endParaRPr>
          </a:p>
          <a:p>
            <a:r>
              <a:rPr lang="en-CA" sz="2800" dirty="0">
                <a:solidFill>
                  <a:srgbClr val="445F51"/>
                </a:solidFill>
              </a:rPr>
              <a:t>Traits are how species actually experience the world.</a:t>
            </a:r>
          </a:p>
        </p:txBody>
      </p:sp>
    </p:spTree>
    <p:extLst>
      <p:ext uri="{BB962C8B-B14F-4D97-AF65-F5344CB8AC3E}">
        <p14:creationId xmlns:p14="http://schemas.microsoft.com/office/powerpoint/2010/main" val="3782306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expectations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5578A7-E3D7-CB39-7B19-A16E57AE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2">
            <a:lum bright="24000"/>
          </a:blip>
          <a:srcRect/>
          <a:stretch>
            <a:fillRect/>
          </a:stretch>
        </p:blipFill>
        <p:spPr bwMode="auto">
          <a:xfrm>
            <a:off x="1727201" y="1417638"/>
            <a:ext cx="2301875" cy="357701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4305300" y="1417638"/>
            <a:ext cx="5905500" cy="3716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73080">
            <a:prstTxWarp prst="textNoShape">
              <a:avLst/>
            </a:prstTxWarp>
          </a:bodyPr>
          <a:lstStyle/>
          <a:p>
            <a:pPr marL="327025" indent="-317500" defTabSz="457200">
              <a:lnSpc>
                <a:spcPct val="93000"/>
              </a:lnSpc>
              <a:spcBef>
                <a:spcPct val="20000"/>
              </a:spcBef>
              <a:spcAft>
                <a:spcPts val="725"/>
              </a:spcAft>
              <a:tabLst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GB" sz="2400" dirty="0">
                <a:solidFill>
                  <a:srgbClr val="595959"/>
                </a:solidFill>
                <a:latin typeface="Tekton Pro Bold"/>
                <a:cs typeface="Tekton Pro Bold"/>
              </a:rPr>
              <a:t>	“if a plot of bare ground be sown with one species of grass, and a similar plot be sown with several distinct genera of grasses, a greater number of plants and a greater weight of dry herbage can thus be raised.” (Darwin 1859, pg. 156)</a:t>
            </a:r>
          </a:p>
        </p:txBody>
      </p:sp>
    </p:spTree>
    <p:extLst>
      <p:ext uri="{BB962C8B-B14F-4D97-AF65-F5344CB8AC3E}">
        <p14:creationId xmlns:p14="http://schemas.microsoft.com/office/powerpoint/2010/main" val="4181263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expectations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E65480-92BB-3D46-0B02-47B1A6FF7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2">
            <a:lum bright="24000"/>
          </a:blip>
          <a:srcRect/>
          <a:stretch>
            <a:fillRect/>
          </a:stretch>
        </p:blipFill>
        <p:spPr bwMode="auto">
          <a:xfrm>
            <a:off x="1727201" y="1417638"/>
            <a:ext cx="2301875" cy="357701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4305300" y="1417638"/>
            <a:ext cx="5905500" cy="3716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73080">
            <a:prstTxWarp prst="textNoShape">
              <a:avLst/>
            </a:prstTxWarp>
          </a:bodyPr>
          <a:lstStyle/>
          <a:p>
            <a:pPr marL="327025" indent="-317500" defTabSz="457200">
              <a:lnSpc>
                <a:spcPct val="93000"/>
              </a:lnSpc>
              <a:spcBef>
                <a:spcPct val="20000"/>
              </a:spcBef>
              <a:spcAft>
                <a:spcPts val="725"/>
              </a:spcAft>
              <a:tabLst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GB" sz="2400" dirty="0">
                <a:solidFill>
                  <a:srgbClr val="595959"/>
                </a:solidFill>
                <a:latin typeface="Tekton Pro Bold"/>
                <a:cs typeface="Tekton Pro Bold"/>
              </a:rPr>
              <a:t>	“if a plot of bare ground be sown with one species of grass, and a similar plot be sown with several distinct genera of grasses, a greater number of plants and a greater weight of dry herbage can thus be raised.” (Darwin 1859, pg. 156)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44984" y="3567879"/>
            <a:ext cx="3881054" cy="2382833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55503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046584" y="6041621"/>
            <a:ext cx="28877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</a:schemeClr>
                </a:solidFill>
              </a:rPr>
              <a:t>e.g., </a:t>
            </a:r>
            <a:r>
              <a:rPr lang="en-US" sz="1400" dirty="0" err="1">
                <a:solidFill>
                  <a:schemeClr val="tx1">
                    <a:lumMod val="65000"/>
                  </a:schemeClr>
                </a:solidFill>
              </a:rPr>
              <a:t>Srivastava</a:t>
            </a:r>
            <a:r>
              <a:rPr lang="en-US" sz="1400" dirty="0">
                <a:solidFill>
                  <a:schemeClr val="tx1">
                    <a:lumMod val="65000"/>
                  </a:schemeClr>
                </a:solidFill>
              </a:rPr>
              <a:t> et al. 2012 Ecol. Letts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56183" y="3878060"/>
            <a:ext cx="2755900" cy="1612900"/>
          </a:xfrm>
          <a:prstGeom prst="rect">
            <a:avLst/>
          </a:prstGeom>
          <a:solidFill>
            <a:srgbClr val="F3F3F3"/>
          </a:solidFill>
          <a:ln w="28575" cmpd="sng">
            <a:solidFill>
              <a:srgbClr val="55503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049883" y="5490961"/>
            <a:ext cx="17818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6D6D6D"/>
                </a:solidFill>
              </a:rPr>
              <a:t>Phylogenetic diversity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4619017" y="4533210"/>
            <a:ext cx="1675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6D6D6D"/>
                </a:solidFill>
              </a:rPr>
              <a:t>Community biomass</a:t>
            </a:r>
          </a:p>
        </p:txBody>
      </p:sp>
      <p:sp>
        <p:nvSpPr>
          <p:cNvPr id="23" name="Freeform 22"/>
          <p:cNvSpPr/>
          <p:nvPr/>
        </p:nvSpPr>
        <p:spPr>
          <a:xfrm>
            <a:off x="5745083" y="3890760"/>
            <a:ext cx="2425700" cy="1524000"/>
          </a:xfrm>
          <a:custGeom>
            <a:avLst/>
            <a:gdLst>
              <a:gd name="connsiteX0" fmla="*/ 0 w 2425700"/>
              <a:gd name="connsiteY0" fmla="*/ 1384300 h 1524000"/>
              <a:gd name="connsiteX1" fmla="*/ 660400 w 2425700"/>
              <a:gd name="connsiteY1" fmla="*/ 787400 h 1524000"/>
              <a:gd name="connsiteX2" fmla="*/ 1397000 w 2425700"/>
              <a:gd name="connsiteY2" fmla="*/ 368300 h 1524000"/>
              <a:gd name="connsiteX3" fmla="*/ 2413000 w 2425700"/>
              <a:gd name="connsiteY3" fmla="*/ 0 h 1524000"/>
              <a:gd name="connsiteX4" fmla="*/ 2425700 w 2425700"/>
              <a:gd name="connsiteY4" fmla="*/ 558800 h 1524000"/>
              <a:gd name="connsiteX5" fmla="*/ 1854200 w 2425700"/>
              <a:gd name="connsiteY5" fmla="*/ 660400 h 1524000"/>
              <a:gd name="connsiteX6" fmla="*/ 1308100 w 2425700"/>
              <a:gd name="connsiteY6" fmla="*/ 800100 h 1524000"/>
              <a:gd name="connsiteX7" fmla="*/ 774700 w 2425700"/>
              <a:gd name="connsiteY7" fmla="*/ 1079500 h 1524000"/>
              <a:gd name="connsiteX8" fmla="*/ 165100 w 2425700"/>
              <a:gd name="connsiteY8" fmla="*/ 1524000 h 1524000"/>
              <a:gd name="connsiteX9" fmla="*/ 0 w 2425700"/>
              <a:gd name="connsiteY9" fmla="*/ 13843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25700" h="1524000">
                <a:moveTo>
                  <a:pt x="0" y="1384300"/>
                </a:moveTo>
                <a:lnTo>
                  <a:pt x="660400" y="787400"/>
                </a:lnTo>
                <a:lnTo>
                  <a:pt x="1397000" y="368300"/>
                </a:lnTo>
                <a:lnTo>
                  <a:pt x="2413000" y="0"/>
                </a:lnTo>
                <a:lnTo>
                  <a:pt x="2425700" y="558800"/>
                </a:lnTo>
                <a:lnTo>
                  <a:pt x="1854200" y="660400"/>
                </a:lnTo>
                <a:lnTo>
                  <a:pt x="1308100" y="800100"/>
                </a:lnTo>
                <a:lnTo>
                  <a:pt x="774700" y="1079500"/>
                </a:lnTo>
                <a:lnTo>
                  <a:pt x="165100" y="1524000"/>
                </a:lnTo>
                <a:lnTo>
                  <a:pt x="0" y="138430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5795883" y="4170160"/>
            <a:ext cx="2324100" cy="1206500"/>
          </a:xfrm>
          <a:custGeom>
            <a:avLst/>
            <a:gdLst>
              <a:gd name="connsiteX0" fmla="*/ 0 w 2324100"/>
              <a:gd name="connsiteY0" fmla="*/ 1206500 h 1206500"/>
              <a:gd name="connsiteX1" fmla="*/ 1079500 w 2324100"/>
              <a:gd name="connsiteY1" fmla="*/ 419100 h 1206500"/>
              <a:gd name="connsiteX2" fmla="*/ 2324100 w 2324100"/>
              <a:gd name="connsiteY2" fmla="*/ 0 h 120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24100" h="1206500">
                <a:moveTo>
                  <a:pt x="0" y="1206500"/>
                </a:moveTo>
                <a:cubicBezTo>
                  <a:pt x="346075" y="913341"/>
                  <a:pt x="692150" y="620183"/>
                  <a:pt x="1079500" y="419100"/>
                </a:cubicBezTo>
                <a:cubicBezTo>
                  <a:pt x="1466850" y="218017"/>
                  <a:pt x="2324100" y="0"/>
                  <a:pt x="2324100" y="0"/>
                </a:cubicBezTo>
              </a:path>
            </a:pathLst>
          </a:custGeom>
          <a:ln w="28575" cmpd="sng">
            <a:solidFill>
              <a:srgbClr val="5550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976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1235388_10155922540805624_4616965114866570440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67302"/>
            <a:ext cx="9144000" cy="370522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81200" y="452438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err="1"/>
              <a:t>Phylo</a:t>
            </a:r>
            <a:r>
              <a:rPr lang="en-US" sz="3600" dirty="0"/>
              <a:t>-diversity ecosystem function experiment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4507145" y="5695434"/>
            <a:ext cx="3177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Data collection Aug. 2012-2014.</a:t>
            </a:r>
          </a:p>
        </p:txBody>
      </p:sp>
      <p:pic>
        <p:nvPicPr>
          <p:cNvPr id="3" name="Picture 2" descr="Screenshot 2015-10-31 10.24.5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996" y="4619798"/>
            <a:ext cx="6066203" cy="2055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8133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Phylogenetic 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First data collection Aug. 2012.</a:t>
            </a:r>
          </a:p>
          <a:p>
            <a:r>
              <a:rPr lang="en-US" dirty="0">
                <a:solidFill>
                  <a:srgbClr val="000000"/>
                </a:solidFill>
              </a:rPr>
              <a:t>Aboveground biomass collected in 0.25 </a:t>
            </a:r>
            <a:r>
              <a:rPr lang="en-US" dirty="0" err="1">
                <a:solidFill>
                  <a:srgbClr val="000000"/>
                </a:solidFill>
              </a:rPr>
              <a:t>x</a:t>
            </a:r>
            <a:r>
              <a:rPr lang="en-US" dirty="0">
                <a:solidFill>
                  <a:srgbClr val="000000"/>
                </a:solidFill>
              </a:rPr>
              <a:t> 1 </a:t>
            </a:r>
            <a:r>
              <a:rPr lang="en-US" dirty="0" err="1">
                <a:solidFill>
                  <a:srgbClr val="000000"/>
                </a:solidFill>
              </a:rPr>
              <a:t>m</a:t>
            </a:r>
            <a:r>
              <a:rPr lang="en-US" dirty="0">
                <a:solidFill>
                  <a:srgbClr val="000000"/>
                </a:solidFill>
              </a:rPr>
              <a:t> strips.</a:t>
            </a:r>
          </a:p>
          <a:p>
            <a:r>
              <a:rPr lang="en-US" dirty="0">
                <a:solidFill>
                  <a:srgbClr val="000000"/>
                </a:solidFill>
              </a:rPr>
              <a:t>Dried and weighed.</a:t>
            </a:r>
          </a:p>
          <a:p>
            <a:r>
              <a:rPr lang="en-US" dirty="0">
                <a:solidFill>
                  <a:srgbClr val="000000"/>
                </a:solidFill>
              </a:rPr>
              <a:t>Predictors include several different diversity measures (next slide).</a:t>
            </a:r>
          </a:p>
          <a:p>
            <a:r>
              <a:rPr lang="en-US" dirty="0">
                <a:solidFill>
                  <a:srgbClr val="000000"/>
                </a:solidFill>
              </a:rPr>
              <a:t>Linear model and quadratic models compare using AIC.</a:t>
            </a:r>
          </a:p>
          <a:p>
            <a:r>
              <a:rPr lang="en-US" dirty="0">
                <a:solidFill>
                  <a:srgbClr val="000000"/>
                </a:solidFill>
              </a:rPr>
              <a:t>Calculated additive partitioning (</a:t>
            </a:r>
            <a:r>
              <a:rPr lang="en-US" dirty="0" err="1">
                <a:solidFill>
                  <a:srgbClr val="000000"/>
                </a:solidFill>
              </a:rPr>
              <a:t>Loreau</a:t>
            </a:r>
            <a:r>
              <a:rPr lang="en-US" dirty="0">
                <a:solidFill>
                  <a:srgbClr val="000000"/>
                </a:solidFill>
              </a:rPr>
              <a:t> &amp; Hector 2001 Nature).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05700" y="6488668"/>
            <a:ext cx="2981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F7F7F"/>
                </a:solidFill>
                <a:latin typeface="Tekton Pro Bold"/>
                <a:cs typeface="Tekton Pro Bold"/>
              </a:rPr>
              <a:t>Cadotte 2013 PNAS</a:t>
            </a:r>
          </a:p>
        </p:txBody>
      </p:sp>
    </p:spTree>
    <p:extLst>
      <p:ext uri="{BB962C8B-B14F-4D97-AF65-F5344CB8AC3E}">
        <p14:creationId xmlns:p14="http://schemas.microsoft.com/office/powerpoint/2010/main" val="3619756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Phylogenetic 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pic>
        <p:nvPicPr>
          <p:cNvPr id="12" name="Picture 11" descr="plo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901" y="1601788"/>
            <a:ext cx="3670779" cy="2741613"/>
          </a:xfrm>
          <a:prstGeom prst="rect">
            <a:avLst/>
          </a:prstGeom>
        </p:spPr>
      </p:pic>
      <p:pic>
        <p:nvPicPr>
          <p:cNvPr id="13" name="Picture 12" descr="plots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795" y="2044701"/>
            <a:ext cx="5405205" cy="4037013"/>
          </a:xfrm>
          <a:prstGeom prst="rect">
            <a:avLst/>
          </a:prstGeom>
        </p:spPr>
      </p:pic>
      <p:pic>
        <p:nvPicPr>
          <p:cNvPr id="11" name="Picture 10" descr="jak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4249540"/>
            <a:ext cx="3492500" cy="260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032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">
            <a:extLst>
              <a:ext uri="{FF2B5EF4-FFF2-40B4-BE49-F238E27FC236}">
                <a16:creationId xmlns:a16="http://schemas.microsoft.com/office/drawing/2014/main" id="{E840BEA0-8E90-E4D8-9A3F-7B68F1F6136F}"/>
              </a:ext>
            </a:extLst>
          </p:cNvPr>
          <p:cNvSpPr/>
          <p:nvPr/>
        </p:nvSpPr>
        <p:spPr>
          <a:xfrm>
            <a:off x="1524000" y="2386834"/>
            <a:ext cx="9105900" cy="447039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10" name="Picture 3" descr="Picture 3">
            <a:extLst>
              <a:ext uri="{FF2B5EF4-FFF2-40B4-BE49-F238E27FC236}">
                <a16:creationId xmlns:a16="http://schemas.microsoft.com/office/drawing/2014/main" id="{F8EBF914-F950-21C8-4671-B944CCCB58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778"/>
          <a:stretch/>
        </p:blipFill>
        <p:spPr>
          <a:xfrm>
            <a:off x="1504950" y="1"/>
            <a:ext cx="9144000" cy="2305449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719403-DB40-6141-B4CB-DE8AB282ED26}"/>
              </a:ext>
            </a:extLst>
          </p:cNvPr>
          <p:cNvSpPr txBox="1"/>
          <p:nvPr/>
        </p:nvSpPr>
        <p:spPr>
          <a:xfrm>
            <a:off x="1504950" y="6550224"/>
            <a:ext cx="253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1400" dirty="0">
                <a:solidFill>
                  <a:srgbClr val="445F51"/>
                </a:solidFill>
              </a:rPr>
              <a:t>Cadotte 2013 PNAS</a:t>
            </a:r>
            <a:endParaRPr lang="en-US" sz="1400" dirty="0">
              <a:solidFill>
                <a:srgbClr val="445F5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E71450C-E16D-FC99-A21C-4F9960CCE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122" y="365125"/>
            <a:ext cx="5093677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CA" dirty="0"/>
              <a:t>Phylogenetic diversity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A13DBC1-A0F6-46D5-506A-0CAF37A860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0626" t="42473"/>
          <a:stretch/>
        </p:blipFill>
        <p:spPr>
          <a:xfrm>
            <a:off x="5128861" y="283322"/>
            <a:ext cx="1131261" cy="1318060"/>
          </a:xfrm>
          <a:prstGeom prst="rect">
            <a:avLst/>
          </a:prstGeom>
        </p:spPr>
      </p:pic>
      <p:pic>
        <p:nvPicPr>
          <p:cNvPr id="3" name="Picture 14" descr="Picture 14">
            <a:extLst>
              <a:ext uri="{FF2B5EF4-FFF2-40B4-BE49-F238E27FC236}">
                <a16:creationId xmlns:a16="http://schemas.microsoft.com/office/drawing/2014/main" id="{50C151B8-CC17-E0B7-D4BC-C37A0DF097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786" y="2305869"/>
            <a:ext cx="6128433" cy="54388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2" descr="mage result for grass">
            <a:extLst>
              <a:ext uri="{FF2B5EF4-FFF2-40B4-BE49-F238E27FC236}">
                <a16:creationId xmlns:a16="http://schemas.microsoft.com/office/drawing/2014/main" id="{CF87DDAE-7F6F-87B2-809B-5150F2C54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6548" y="5744370"/>
            <a:ext cx="805218" cy="60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age result for golden rod">
            <a:extLst>
              <a:ext uri="{FF2B5EF4-FFF2-40B4-BE49-F238E27FC236}">
                <a16:creationId xmlns:a16="http://schemas.microsoft.com/office/drawing/2014/main" id="{9EAE84E3-0555-44FE-E332-39B8376B8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5747" y="2611716"/>
            <a:ext cx="858819" cy="92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mage result for mint">
            <a:extLst>
              <a:ext uri="{FF2B5EF4-FFF2-40B4-BE49-F238E27FC236}">
                <a16:creationId xmlns:a16="http://schemas.microsoft.com/office/drawing/2014/main" id="{8E875D52-6428-1B6E-B5CE-4DB25009C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9355" y="3914924"/>
            <a:ext cx="883246" cy="66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mage result for pea">
            <a:extLst>
              <a:ext uri="{FF2B5EF4-FFF2-40B4-BE49-F238E27FC236}">
                <a16:creationId xmlns:a16="http://schemas.microsoft.com/office/drawing/2014/main" id="{7CF8B591-BDE1-DDC4-5BFC-6E3B8AB3D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8256" y="5210613"/>
            <a:ext cx="859146" cy="57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EFD31F2-259B-AE63-71A3-DE248AAF1DD8}"/>
              </a:ext>
            </a:extLst>
          </p:cNvPr>
          <p:cNvGrpSpPr/>
          <p:nvPr/>
        </p:nvGrpSpPr>
        <p:grpSpPr>
          <a:xfrm>
            <a:off x="6673478" y="2534978"/>
            <a:ext cx="3881707" cy="2087055"/>
            <a:chOff x="4445000" y="855019"/>
            <a:chExt cx="3881707" cy="2087055"/>
          </a:xfrm>
        </p:grpSpPr>
        <p:sp>
          <p:nvSpPr>
            <p:cNvPr id="15" name="Parallelogram 15">
              <a:extLst>
                <a:ext uri="{FF2B5EF4-FFF2-40B4-BE49-F238E27FC236}">
                  <a16:creationId xmlns:a16="http://schemas.microsoft.com/office/drawing/2014/main" id="{190E3A71-F763-E6DA-F0F2-D15A8D9D85BD}"/>
                </a:ext>
              </a:extLst>
            </p:cNvPr>
            <p:cNvSpPr/>
            <p:nvPr/>
          </p:nvSpPr>
          <p:spPr>
            <a:xfrm>
              <a:off x="5092700" y="2283444"/>
              <a:ext cx="1879601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22" y="0"/>
                  </a:lnTo>
                  <a:lnTo>
                    <a:pt x="21600" y="0"/>
                  </a:lnTo>
                  <a:lnTo>
                    <a:pt x="20578" y="21600"/>
                  </a:lnTo>
                  <a:close/>
                </a:path>
              </a:pathLst>
            </a:custGeom>
            <a:solidFill>
              <a:srgbClr val="C4BD97"/>
            </a:solidFill>
            <a:ln>
              <a:solidFill>
                <a:srgbClr val="595959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D48EFB6A-771B-2B65-DBE7-33A5B1C7A720}"/>
                </a:ext>
              </a:extLst>
            </p:cNvPr>
            <p:cNvSpPr/>
            <p:nvPr/>
          </p:nvSpPr>
          <p:spPr>
            <a:xfrm>
              <a:off x="5257799" y="2571233"/>
              <a:ext cx="1317128" cy="37084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spAutoFit/>
            </a:bodyPr>
            <a:lstStyle/>
            <a:p>
              <a:r>
                <a:t>Monoculture</a:t>
              </a:r>
            </a:p>
          </p:txBody>
        </p:sp>
        <p:pic>
          <p:nvPicPr>
            <p:cNvPr id="17" name="Picture 17" descr="Picture 17">
              <a:extLst>
                <a:ext uri="{FF2B5EF4-FFF2-40B4-BE49-F238E27FC236}">
                  <a16:creationId xmlns:a16="http://schemas.microsoft.com/office/drawing/2014/main" id="{F2A1D085-C1DE-F0D4-0459-C974C34D5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45000" y="855019"/>
              <a:ext cx="1115046" cy="111504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8" name="Bent Arrow 18">
              <a:extLst>
                <a:ext uri="{FF2B5EF4-FFF2-40B4-BE49-F238E27FC236}">
                  <a16:creationId xmlns:a16="http://schemas.microsoft.com/office/drawing/2014/main" id="{EF31F5D8-EE0A-C42C-8429-D63A825F99B4}"/>
                </a:ext>
              </a:extLst>
            </p:cNvPr>
            <p:cNvSpPr/>
            <p:nvPr/>
          </p:nvSpPr>
          <p:spPr>
            <a:xfrm rot="5400000">
              <a:off x="5431766" y="1357623"/>
              <a:ext cx="876301" cy="619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4142"/>
                  </a:lnTo>
                  <a:cubicBezTo>
                    <a:pt x="0" y="8189"/>
                    <a:pt x="3413" y="3364"/>
                    <a:pt x="7622" y="3364"/>
                  </a:cubicBezTo>
                  <a:lnTo>
                    <a:pt x="17781" y="3364"/>
                  </a:lnTo>
                  <a:lnTo>
                    <a:pt x="17781" y="0"/>
                  </a:lnTo>
                  <a:lnTo>
                    <a:pt x="21600" y="5400"/>
                  </a:lnTo>
                  <a:lnTo>
                    <a:pt x="17781" y="10800"/>
                  </a:lnTo>
                  <a:lnTo>
                    <a:pt x="17781" y="7436"/>
                  </a:lnTo>
                  <a:lnTo>
                    <a:pt x="7622" y="7436"/>
                  </a:lnTo>
                  <a:cubicBezTo>
                    <a:pt x="5003" y="7436"/>
                    <a:pt x="2880" y="10438"/>
                    <a:pt x="2880" y="14142"/>
                  </a:cubicBezTo>
                  <a:lnTo>
                    <a:pt x="2880" y="21600"/>
                  </a:lnTo>
                  <a:close/>
                </a:path>
              </a:pathLst>
            </a:custGeom>
            <a:solidFill>
              <a:srgbClr val="DB8646"/>
            </a:solidFill>
            <a:ln>
              <a:solidFill>
                <a:srgbClr val="595959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/>
            <a:p>
              <a:pPr algn="ctr"/>
              <a:endParaRPr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C85BDA7E-70A4-2112-5278-C64C6EBFFA0D}"/>
                </a:ext>
              </a:extLst>
            </p:cNvPr>
            <p:cNvSpPr/>
            <p:nvPr/>
          </p:nvSpPr>
          <p:spPr>
            <a:xfrm>
              <a:off x="6179789" y="1447799"/>
              <a:ext cx="1493824" cy="37084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spAutoFit/>
            </a:bodyPr>
            <a:lstStyle/>
            <a:p>
              <a:r>
                <a:t>1000 seeds/m</a:t>
              </a:r>
              <a:r>
                <a:rPr baseline="30000"/>
                <a:t>2</a:t>
              </a:r>
            </a:p>
          </p:txBody>
        </p:sp>
        <p:sp>
          <p:nvSpPr>
            <p:cNvPr id="20" name="TextBox 22">
              <a:extLst>
                <a:ext uri="{FF2B5EF4-FFF2-40B4-BE49-F238E27FC236}">
                  <a16:creationId xmlns:a16="http://schemas.microsoft.com/office/drawing/2014/main" id="{CFF341B4-60AF-76EC-A4EE-1D6C99D5280D}"/>
                </a:ext>
              </a:extLst>
            </p:cNvPr>
            <p:cNvSpPr/>
            <p:nvPr/>
          </p:nvSpPr>
          <p:spPr>
            <a:xfrm>
              <a:off x="6972299" y="2232644"/>
              <a:ext cx="1354408" cy="61555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1700"/>
              </a:lvl1pPr>
            </a:lstStyle>
            <a:p>
              <a:r>
                <a:rPr dirty="0"/>
                <a:t>X 3 replicates/</a:t>
              </a:r>
              <a:endParaRPr lang="en-CA" dirty="0"/>
            </a:p>
            <a:p>
              <a:r>
                <a:rPr dirty="0"/>
                <a:t>species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976FA25-A356-6E4C-AED3-26C85334B141}"/>
              </a:ext>
            </a:extLst>
          </p:cNvPr>
          <p:cNvGrpSpPr/>
          <p:nvPr/>
        </p:nvGrpSpPr>
        <p:grpSpPr>
          <a:xfrm>
            <a:off x="7152964" y="5363379"/>
            <a:ext cx="3466767" cy="658631"/>
            <a:chOff x="5029200" y="3181557"/>
            <a:chExt cx="3466767" cy="658631"/>
          </a:xfrm>
        </p:grpSpPr>
        <p:sp>
          <p:nvSpPr>
            <p:cNvPr id="22" name="Parallelogram 23">
              <a:extLst>
                <a:ext uri="{FF2B5EF4-FFF2-40B4-BE49-F238E27FC236}">
                  <a16:creationId xmlns:a16="http://schemas.microsoft.com/office/drawing/2014/main" id="{1DA14574-5734-771E-DE43-8CEF6F722901}"/>
                </a:ext>
              </a:extLst>
            </p:cNvPr>
            <p:cNvSpPr/>
            <p:nvPr/>
          </p:nvSpPr>
          <p:spPr>
            <a:xfrm>
              <a:off x="5092700" y="3181557"/>
              <a:ext cx="1879601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22" y="0"/>
                  </a:lnTo>
                  <a:lnTo>
                    <a:pt x="21600" y="0"/>
                  </a:lnTo>
                  <a:lnTo>
                    <a:pt x="20578" y="21600"/>
                  </a:lnTo>
                  <a:close/>
                </a:path>
              </a:pathLst>
            </a:custGeom>
            <a:solidFill>
              <a:srgbClr val="C4BD97"/>
            </a:solidFill>
            <a:ln>
              <a:solidFill>
                <a:srgbClr val="595959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TextBox 24">
              <a:extLst>
                <a:ext uri="{FF2B5EF4-FFF2-40B4-BE49-F238E27FC236}">
                  <a16:creationId xmlns:a16="http://schemas.microsoft.com/office/drawing/2014/main" id="{2D77E4AB-A286-1E29-29A6-5E597D6C9271}"/>
                </a:ext>
              </a:extLst>
            </p:cNvPr>
            <p:cNvSpPr/>
            <p:nvPr/>
          </p:nvSpPr>
          <p:spPr>
            <a:xfrm>
              <a:off x="5029200" y="3469347"/>
              <a:ext cx="1887287" cy="37084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spAutoFit/>
            </a:bodyPr>
            <a:lstStyle/>
            <a:p>
              <a:r>
                <a:t>Richness = 2, 3 or 4</a:t>
              </a:r>
            </a:p>
          </p:txBody>
        </p:sp>
        <p:sp>
          <p:nvSpPr>
            <p:cNvPr id="24" name="TextBox 12">
              <a:extLst>
                <a:ext uri="{FF2B5EF4-FFF2-40B4-BE49-F238E27FC236}">
                  <a16:creationId xmlns:a16="http://schemas.microsoft.com/office/drawing/2014/main" id="{980D51ED-2189-2AC0-A280-6BFB947B3A9F}"/>
                </a:ext>
              </a:extLst>
            </p:cNvPr>
            <p:cNvSpPr/>
            <p:nvPr/>
          </p:nvSpPr>
          <p:spPr>
            <a:xfrm>
              <a:off x="6963626" y="3181557"/>
              <a:ext cx="1532341" cy="61555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1700"/>
              </a:lvl1pPr>
            </a:lstStyle>
            <a:p>
              <a:r>
                <a:rPr dirty="0"/>
                <a:t>X 7-9 replicates/</a:t>
              </a:r>
              <a:endParaRPr lang="en-CA" dirty="0"/>
            </a:p>
            <a:p>
              <a:r>
                <a:rPr dirty="0"/>
                <a:t>species</a:t>
              </a:r>
            </a:p>
          </p:txBody>
        </p:sp>
      </p:grp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E35F592-5531-EFE5-651F-5405DBCED963}"/>
              </a:ext>
            </a:extLst>
          </p:cNvPr>
          <p:cNvSpPr/>
          <p:nvPr/>
        </p:nvSpPr>
        <p:spPr>
          <a:xfrm>
            <a:off x="4359396" y="3092588"/>
            <a:ext cx="1496280" cy="490696"/>
          </a:xfrm>
          <a:prstGeom prst="roundRect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A21C7D6-70B3-80B0-3A14-074FD0DE7ECE}"/>
              </a:ext>
            </a:extLst>
          </p:cNvPr>
          <p:cNvCxnSpPr>
            <a:cxnSpLocks/>
          </p:cNvCxnSpPr>
          <p:nvPr/>
        </p:nvCxnSpPr>
        <p:spPr>
          <a:xfrm>
            <a:off x="5855676" y="3429000"/>
            <a:ext cx="2391509" cy="186763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9D0EFC9-6BA8-09E4-E07A-A6CDCF024D0D}"/>
              </a:ext>
            </a:extLst>
          </p:cNvPr>
          <p:cNvSpPr txBox="1"/>
          <p:nvPr/>
        </p:nvSpPr>
        <p:spPr>
          <a:xfrm>
            <a:off x="8096607" y="4872617"/>
            <a:ext cx="1563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Closely related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31D027D-AB40-C141-0E8E-417122B5FED7}"/>
              </a:ext>
            </a:extLst>
          </p:cNvPr>
          <p:cNvSpPr/>
          <p:nvPr/>
        </p:nvSpPr>
        <p:spPr>
          <a:xfrm>
            <a:off x="4364429" y="3610598"/>
            <a:ext cx="1496280" cy="245348"/>
          </a:xfrm>
          <a:prstGeom prst="roundRect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EC17F8E-16B1-BD06-CFF8-403F54DB43F4}"/>
              </a:ext>
            </a:extLst>
          </p:cNvPr>
          <p:cNvCxnSpPr>
            <a:cxnSpLocks/>
          </p:cNvCxnSpPr>
          <p:nvPr/>
        </p:nvCxnSpPr>
        <p:spPr>
          <a:xfrm>
            <a:off x="6386636" y="4130896"/>
            <a:ext cx="1066806" cy="1215407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6091CAA2-67AA-E9B6-5CD4-A955F7693BFC}"/>
              </a:ext>
            </a:extLst>
          </p:cNvPr>
          <p:cNvSpPr/>
          <p:nvPr/>
        </p:nvSpPr>
        <p:spPr>
          <a:xfrm>
            <a:off x="4359396" y="3904339"/>
            <a:ext cx="2008190" cy="245348"/>
          </a:xfrm>
          <a:prstGeom prst="roundRect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593EB24-01B1-F076-DB96-FB348C354C97}"/>
              </a:ext>
            </a:extLst>
          </p:cNvPr>
          <p:cNvSpPr/>
          <p:nvPr/>
        </p:nvSpPr>
        <p:spPr>
          <a:xfrm>
            <a:off x="7063185" y="4632796"/>
            <a:ext cx="2008190" cy="245348"/>
          </a:xfrm>
          <a:prstGeom prst="roundRect">
            <a:avLst/>
          </a:prstGeom>
          <a:solidFill>
            <a:schemeClr val="bg1"/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Moderately related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B7AA764-3F48-C92F-8CE3-0D35C519A7EC}"/>
              </a:ext>
            </a:extLst>
          </p:cNvPr>
          <p:cNvCxnSpPr>
            <a:cxnSpLocks/>
            <a:stCxn id="42" idx="3"/>
          </p:cNvCxnSpPr>
          <p:nvPr/>
        </p:nvCxnSpPr>
        <p:spPr>
          <a:xfrm>
            <a:off x="6349927" y="5320836"/>
            <a:ext cx="907765" cy="16093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0F5C594E-2522-82C6-E8B5-D74BDC1D08E9}"/>
              </a:ext>
            </a:extLst>
          </p:cNvPr>
          <p:cNvSpPr/>
          <p:nvPr/>
        </p:nvSpPr>
        <p:spPr>
          <a:xfrm>
            <a:off x="4341737" y="5198162"/>
            <a:ext cx="2008190" cy="245348"/>
          </a:xfrm>
          <a:prstGeom prst="roundRect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8CFEDA0-9729-32C1-33B0-24B39B5BD76D}"/>
              </a:ext>
            </a:extLst>
          </p:cNvPr>
          <p:cNvSpPr/>
          <p:nvPr/>
        </p:nvSpPr>
        <p:spPr>
          <a:xfrm>
            <a:off x="6482182" y="6273997"/>
            <a:ext cx="2008190" cy="245348"/>
          </a:xfrm>
          <a:prstGeom prst="roundRect">
            <a:avLst/>
          </a:prstGeom>
          <a:solidFill>
            <a:schemeClr val="bg1"/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Distantly related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394FFC3-8492-F1AF-B021-FA8CA7068F43}"/>
              </a:ext>
            </a:extLst>
          </p:cNvPr>
          <p:cNvSpPr/>
          <p:nvPr/>
        </p:nvSpPr>
        <p:spPr>
          <a:xfrm>
            <a:off x="4394566" y="6527738"/>
            <a:ext cx="2008190" cy="245348"/>
          </a:xfrm>
          <a:prstGeom prst="roundRect">
            <a:avLst/>
          </a:prstGeom>
          <a:noFill/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0BE7507-AF30-D495-F159-7213D02F6AE0}"/>
              </a:ext>
            </a:extLst>
          </p:cNvPr>
          <p:cNvCxnSpPr>
            <a:cxnSpLocks/>
          </p:cNvCxnSpPr>
          <p:nvPr/>
        </p:nvCxnSpPr>
        <p:spPr>
          <a:xfrm flipV="1">
            <a:off x="6402756" y="5592869"/>
            <a:ext cx="773628" cy="957355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97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/>
      <p:bldP spid="31" grpId="0" animBg="1"/>
      <p:bldP spid="35" grpId="0" animBg="1"/>
      <p:bldP spid="38" grpId="0" animBg="1"/>
      <p:bldP spid="42" grpId="0" animBg="1"/>
      <p:bldP spid="43" grpId="0" animBg="1"/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Picture 3">
            <a:extLst>
              <a:ext uri="{FF2B5EF4-FFF2-40B4-BE49-F238E27FC236}">
                <a16:creationId xmlns:a16="http://schemas.microsoft.com/office/drawing/2014/main" id="{F8EBF914-F950-21C8-4671-B944CCCB58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778"/>
          <a:stretch/>
        </p:blipFill>
        <p:spPr>
          <a:xfrm>
            <a:off x="1504950" y="1"/>
            <a:ext cx="9144000" cy="2305449"/>
          </a:xfrm>
          <a:prstGeom prst="rect">
            <a:avLst/>
          </a:prstGeom>
          <a:ln w="12700">
            <a:miter lim="400000"/>
          </a:ln>
        </p:spPr>
      </p:pic>
      <p:pic>
        <p:nvPicPr>
          <p:cNvPr id="460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387253"/>
            <a:ext cx="9105900" cy="447040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80C3518E-A678-014A-9365-20D1E9C12504}"/>
              </a:ext>
            </a:extLst>
          </p:cNvPr>
          <p:cNvSpPr/>
          <p:nvPr/>
        </p:nvSpPr>
        <p:spPr>
          <a:xfrm>
            <a:off x="6407084" y="2566363"/>
            <a:ext cx="3957089" cy="412195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719403-DB40-6141-B4CB-DE8AB282ED26}"/>
              </a:ext>
            </a:extLst>
          </p:cNvPr>
          <p:cNvSpPr txBox="1"/>
          <p:nvPr/>
        </p:nvSpPr>
        <p:spPr>
          <a:xfrm>
            <a:off x="1504950" y="6550224"/>
            <a:ext cx="253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1400" dirty="0">
                <a:solidFill>
                  <a:srgbClr val="445F51"/>
                </a:solidFill>
              </a:rPr>
              <a:t>Cadotte 2013 PNAS</a:t>
            </a:r>
            <a:endParaRPr lang="en-US" sz="1400" dirty="0">
              <a:solidFill>
                <a:srgbClr val="445F5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E71450C-E16D-FC99-A21C-4F9960CCE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122" y="365125"/>
            <a:ext cx="5093677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CA" dirty="0"/>
              <a:t>Phylogenetic diversity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A13DBC1-A0F6-46D5-506A-0CAF37A860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0626" t="42473"/>
          <a:stretch/>
        </p:blipFill>
        <p:spPr>
          <a:xfrm>
            <a:off x="5128861" y="283322"/>
            <a:ext cx="1131261" cy="131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icture 4">
            <a:extLst>
              <a:ext uri="{FF2B5EF4-FFF2-40B4-BE49-F238E27FC236}">
                <a16:creationId xmlns:a16="http://schemas.microsoft.com/office/drawing/2014/main" id="{2847EF91-5679-3BD5-7633-027D0F72A2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5675" y="4280997"/>
            <a:ext cx="862584" cy="1191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11" descr="Picture 4">
            <a:extLst>
              <a:ext uri="{FF2B5EF4-FFF2-40B4-BE49-F238E27FC236}">
                <a16:creationId xmlns:a16="http://schemas.microsoft.com/office/drawing/2014/main" id="{709FC963-53D6-0F00-4370-6A7F493783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299" y="4224173"/>
            <a:ext cx="862584" cy="1191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12" descr="Picture 4">
            <a:extLst>
              <a:ext uri="{FF2B5EF4-FFF2-40B4-BE49-F238E27FC236}">
                <a16:creationId xmlns:a16="http://schemas.microsoft.com/office/drawing/2014/main" id="{AD73C238-798C-06B7-7FAE-F33209AA5B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4739" y="4296313"/>
            <a:ext cx="862584" cy="1191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463" name="Picture 55" descr="Picture 5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3765" y="4708390"/>
            <a:ext cx="586689" cy="682652"/>
          </a:xfrm>
          <a:prstGeom prst="rect">
            <a:avLst/>
          </a:prstGeom>
          <a:ln w="12700">
            <a:miter lim="400000"/>
          </a:ln>
        </p:spPr>
      </p:pic>
      <p:sp>
        <p:nvSpPr>
          <p:cNvPr id="465" name="Title 1"/>
          <p:cNvSpPr>
            <a:spLocks noGrp="1"/>
          </p:cNvSpPr>
          <p:nvPr>
            <p:ph type="title"/>
          </p:nvPr>
        </p:nvSpPr>
        <p:spPr>
          <a:xfrm>
            <a:off x="1882406" y="519511"/>
            <a:ext cx="8521831" cy="1068521"/>
          </a:xfrm>
          <a:prstGeom prst="rect">
            <a:avLst/>
          </a:prstGeom>
        </p:spPr>
        <p:txBody>
          <a:bodyPr/>
          <a:lstStyle/>
          <a:p>
            <a:r>
              <a:rPr dirty="0"/>
              <a:t>Selection vs. complementarity </a:t>
            </a:r>
          </a:p>
        </p:txBody>
      </p:sp>
      <p:pic>
        <p:nvPicPr>
          <p:cNvPr id="466" name="Picture 3" descr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2148784"/>
            <a:ext cx="819830" cy="953929"/>
          </a:xfrm>
          <a:prstGeom prst="rect">
            <a:avLst/>
          </a:prstGeom>
          <a:ln w="12700">
            <a:miter lim="400000"/>
          </a:ln>
        </p:spPr>
      </p:pic>
      <p:pic>
        <p:nvPicPr>
          <p:cNvPr id="467" name="Picture 4" descr="Picture 4"/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7233" y="1646438"/>
            <a:ext cx="1054343" cy="1456274"/>
          </a:xfrm>
          <a:prstGeom prst="rect">
            <a:avLst/>
          </a:prstGeom>
          <a:ln w="12700">
            <a:miter lim="400000"/>
          </a:ln>
        </p:spPr>
      </p:pic>
      <p:pic>
        <p:nvPicPr>
          <p:cNvPr id="470" name="Picture 7" descr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2329" y="2174165"/>
            <a:ext cx="819830" cy="953928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TextBox 9"/>
          <p:cNvSpPr/>
          <p:nvPr/>
        </p:nvSpPr>
        <p:spPr>
          <a:xfrm>
            <a:off x="1933923" y="3165844"/>
            <a:ext cx="2457787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sz="2000" dirty="0">
                <a:solidFill>
                  <a:srgbClr val="D2CEB1"/>
                </a:solidFill>
              </a:rPr>
              <a:t>Polyculture = 2 species</a:t>
            </a:r>
          </a:p>
        </p:txBody>
      </p:sp>
      <p:sp>
        <p:nvSpPr>
          <p:cNvPr id="472" name="TextBox 10"/>
          <p:cNvSpPr/>
          <p:nvPr/>
        </p:nvSpPr>
        <p:spPr>
          <a:xfrm>
            <a:off x="4591647" y="1691929"/>
            <a:ext cx="3986402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000" dirty="0">
                <a:solidFill>
                  <a:srgbClr val="D2CEB1"/>
                </a:solidFill>
              </a:rPr>
              <a:t>Is this polyculture more productive with 2 species than what we expect from monocultures?</a:t>
            </a:r>
          </a:p>
        </p:txBody>
      </p:sp>
      <p:grpSp>
        <p:nvGrpSpPr>
          <p:cNvPr id="479" name="Group 21"/>
          <p:cNvGrpSpPr/>
          <p:nvPr/>
        </p:nvGrpSpPr>
        <p:grpSpPr>
          <a:xfrm>
            <a:off x="4722191" y="2625747"/>
            <a:ext cx="2240960" cy="1017062"/>
            <a:chOff x="0" y="0"/>
            <a:chExt cx="2240959" cy="1017061"/>
          </a:xfrm>
        </p:grpSpPr>
        <p:pic>
          <p:nvPicPr>
            <p:cNvPr id="474" name="Picture 12" descr="Picture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819830" cy="9539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75" name="Picture 13" descr="Picture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3202" y="25381"/>
              <a:ext cx="819830" cy="9539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76" name="Picture 14" descr="Picture 1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21129" y="25381"/>
              <a:ext cx="819831" cy="9539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77" name="Picture 17" descr="Picture 1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3116" y="63133"/>
              <a:ext cx="819830" cy="9539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78" name="Picture 18" descr="Picture 1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0854" y="25381"/>
              <a:ext cx="819830" cy="9539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86" name="TextBox 24"/>
          <p:cNvSpPr/>
          <p:nvPr/>
        </p:nvSpPr>
        <p:spPr>
          <a:xfrm>
            <a:off x="2930370" y="6121858"/>
            <a:ext cx="191795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>
                <a:solidFill>
                  <a:srgbClr val="D2CEB1"/>
                </a:solidFill>
              </a:rPr>
              <a:t>Number of species</a:t>
            </a:r>
          </a:p>
        </p:txBody>
      </p:sp>
      <p:sp>
        <p:nvSpPr>
          <p:cNvPr id="487" name="TextBox 25"/>
          <p:cNvSpPr/>
          <p:nvPr/>
        </p:nvSpPr>
        <p:spPr>
          <a:xfrm rot="16200000">
            <a:off x="1449379" y="4802576"/>
            <a:ext cx="190654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>
                <a:solidFill>
                  <a:srgbClr val="D2CEB1"/>
                </a:solidFill>
              </a:rPr>
              <a:t>Ecosystem function</a:t>
            </a:r>
          </a:p>
        </p:txBody>
      </p:sp>
      <p:sp>
        <p:nvSpPr>
          <p:cNvPr id="488" name="Oval 28"/>
          <p:cNvSpPr/>
          <p:nvPr/>
        </p:nvSpPr>
        <p:spPr>
          <a:xfrm>
            <a:off x="2930370" y="5270968"/>
            <a:ext cx="171453" cy="178085"/>
          </a:xfrm>
          <a:prstGeom prst="ellipse">
            <a:avLst/>
          </a:prstGeom>
          <a:solidFill>
            <a:srgbClr val="000000"/>
          </a:solidFill>
          <a:ln>
            <a:solidFill>
              <a:srgbClr val="26262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9" name="Straight Connector 30"/>
          <p:cNvSpPr/>
          <p:nvPr/>
        </p:nvSpPr>
        <p:spPr>
          <a:xfrm flipV="1">
            <a:off x="3005172" y="4700086"/>
            <a:ext cx="1524055" cy="310411"/>
          </a:xfrm>
          <a:prstGeom prst="line">
            <a:avLst/>
          </a:prstGeom>
          <a:ln w="25400">
            <a:solidFill>
              <a:srgbClr val="26262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0" name="Oval 31"/>
          <p:cNvSpPr/>
          <p:nvPr/>
        </p:nvSpPr>
        <p:spPr>
          <a:xfrm>
            <a:off x="2930370" y="4588929"/>
            <a:ext cx="171453" cy="178085"/>
          </a:xfrm>
          <a:prstGeom prst="ellipse">
            <a:avLst/>
          </a:prstGeom>
          <a:solidFill>
            <a:srgbClr val="CDF2E6"/>
          </a:solidFill>
          <a:ln>
            <a:solidFill>
              <a:srgbClr val="26262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1" name="TextBox 41"/>
          <p:cNvSpPr/>
          <p:nvPr/>
        </p:nvSpPr>
        <p:spPr>
          <a:xfrm>
            <a:off x="2883785" y="5752527"/>
            <a:ext cx="180754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>
                <a:solidFill>
                  <a:srgbClr val="D2CEB1"/>
                </a:solidFill>
              </a:rPr>
              <a:t>1                            2</a:t>
            </a:r>
          </a:p>
        </p:txBody>
      </p:sp>
      <p:sp>
        <p:nvSpPr>
          <p:cNvPr id="492" name="Straight Connector 43"/>
          <p:cNvSpPr/>
          <p:nvPr/>
        </p:nvSpPr>
        <p:spPr>
          <a:xfrm>
            <a:off x="3005172" y="5017905"/>
            <a:ext cx="1593603" cy="1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3" name="TextBox 45"/>
          <p:cNvSpPr/>
          <p:nvPr/>
        </p:nvSpPr>
        <p:spPr>
          <a:xfrm>
            <a:off x="5712106" y="3932268"/>
            <a:ext cx="1841464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sz="2000" b="1">
                <a:solidFill>
                  <a:srgbClr val="D2CEB1"/>
                </a:solidFill>
              </a:rPr>
              <a:t>Selection effect:</a:t>
            </a:r>
          </a:p>
        </p:txBody>
      </p:sp>
      <p:pic>
        <p:nvPicPr>
          <p:cNvPr id="494" name="Picture 46" descr="Picture 46"/>
          <p:cNvPicPr>
            <a:picLocks noChangeAspect="1"/>
          </p:cNvPicPr>
          <p:nvPr/>
        </p:nvPicPr>
        <p:blipFill>
          <a:blip r:embed="rId5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8054" y="4282360"/>
            <a:ext cx="664273" cy="917503"/>
          </a:xfrm>
          <a:prstGeom prst="rect">
            <a:avLst/>
          </a:prstGeom>
          <a:ln w="12700">
            <a:miter lim="400000"/>
          </a:ln>
        </p:spPr>
      </p:pic>
      <p:sp>
        <p:nvSpPr>
          <p:cNvPr id="495" name="TextBox 47"/>
          <p:cNvSpPr/>
          <p:nvPr/>
        </p:nvSpPr>
        <p:spPr>
          <a:xfrm>
            <a:off x="6320746" y="4530809"/>
            <a:ext cx="126136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/>
            </a:lvl1pPr>
          </a:lstStyle>
          <a:p>
            <a:r>
              <a:rPr sz="2000">
                <a:solidFill>
                  <a:srgbClr val="D2CEB1"/>
                </a:solidFill>
              </a:rPr>
              <a:t>Dominates</a:t>
            </a:r>
          </a:p>
        </p:txBody>
      </p:sp>
      <p:sp>
        <p:nvSpPr>
          <p:cNvPr id="496" name="TextBox 48"/>
          <p:cNvSpPr/>
          <p:nvPr/>
        </p:nvSpPr>
        <p:spPr>
          <a:xfrm>
            <a:off x="8499874" y="3932268"/>
            <a:ext cx="202548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sz="2000" b="1" dirty="0">
                <a:solidFill>
                  <a:srgbClr val="D2CEB1"/>
                </a:solidFill>
              </a:rPr>
              <a:t>Complementarity:</a:t>
            </a:r>
          </a:p>
        </p:txBody>
      </p:sp>
      <p:pic>
        <p:nvPicPr>
          <p:cNvPr id="497" name="Picture 49" descr="Picture 4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2306" y="4708390"/>
            <a:ext cx="586689" cy="682652"/>
          </a:xfrm>
          <a:prstGeom prst="rect">
            <a:avLst/>
          </a:prstGeom>
          <a:ln w="12700">
            <a:miter lim="400000"/>
          </a:ln>
        </p:spPr>
      </p:pic>
      <p:pic>
        <p:nvPicPr>
          <p:cNvPr id="501" name="Picture 53" descr="Picture 5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8050" y="4708390"/>
            <a:ext cx="586689" cy="682652"/>
          </a:xfrm>
          <a:prstGeom prst="rect">
            <a:avLst/>
          </a:prstGeom>
          <a:ln w="12700">
            <a:miter lim="400000"/>
          </a:ln>
        </p:spPr>
      </p:pic>
      <p:pic>
        <p:nvPicPr>
          <p:cNvPr id="502" name="Picture 54" descr="Picture 5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6509" y="4708390"/>
            <a:ext cx="586689" cy="682652"/>
          </a:xfrm>
          <a:prstGeom prst="rect">
            <a:avLst/>
          </a:prstGeom>
          <a:ln w="12700">
            <a:miter lim="400000"/>
          </a:ln>
        </p:spPr>
      </p:pic>
      <p:sp>
        <p:nvSpPr>
          <p:cNvPr id="503" name="TextBox 56"/>
          <p:cNvSpPr/>
          <p:nvPr/>
        </p:nvSpPr>
        <p:spPr>
          <a:xfrm>
            <a:off x="7787037" y="5485182"/>
            <a:ext cx="3165631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/>
            </a:pPr>
            <a:r>
              <a:rPr sz="2000" dirty="0">
                <a:solidFill>
                  <a:srgbClr val="D2CEB1"/>
                </a:solidFill>
              </a:rPr>
              <a:t>Each species produces more than expected from monoculture (50%)</a:t>
            </a:r>
          </a:p>
        </p:txBody>
      </p:sp>
      <p:sp>
        <p:nvSpPr>
          <p:cNvPr id="505" name="Oval 34"/>
          <p:cNvSpPr/>
          <p:nvPr/>
        </p:nvSpPr>
        <p:spPr>
          <a:xfrm>
            <a:off x="4529227" y="4921454"/>
            <a:ext cx="171453" cy="178085"/>
          </a:xfrm>
          <a:prstGeom prst="ellipse">
            <a:avLst/>
          </a:prstGeom>
          <a:solidFill>
            <a:srgbClr val="D9D9D9"/>
          </a:solidFill>
          <a:ln w="28575">
            <a:solidFill>
              <a:srgbClr val="26262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6" name="Oval 40"/>
          <p:cNvSpPr/>
          <p:nvPr/>
        </p:nvSpPr>
        <p:spPr>
          <a:xfrm>
            <a:off x="4529227" y="4588929"/>
            <a:ext cx="171453" cy="178085"/>
          </a:xfrm>
          <a:prstGeom prst="ellipse">
            <a:avLst/>
          </a:prstGeom>
          <a:gradFill>
            <a:gsLst>
              <a:gs pos="12000">
                <a:schemeClr val="tx1">
                  <a:lumMod val="85000"/>
                  <a:lumOff val="15000"/>
                </a:schemeClr>
              </a:gs>
              <a:gs pos="55000">
                <a:srgbClr val="CDF2E6"/>
              </a:gs>
            </a:gsLst>
            <a:lin ang="2280000"/>
          </a:gradFill>
          <a:ln>
            <a:solidFill>
              <a:srgbClr val="26262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TextBox 57"/>
          <p:cNvSpPr/>
          <p:nvPr/>
        </p:nvSpPr>
        <p:spPr>
          <a:xfrm>
            <a:off x="2787637" y="3778379"/>
            <a:ext cx="2169759" cy="33855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200"/>
            </a:pPr>
            <a:r>
              <a:rPr sz="1600" dirty="0">
                <a:solidFill>
                  <a:srgbClr val="D2CEB1"/>
                </a:solidFill>
                <a:latin typeface="Symbol"/>
                <a:ea typeface="Symbol"/>
                <a:cs typeface="Symbol"/>
                <a:sym typeface="Symbol"/>
              </a:rPr>
              <a:t>D</a:t>
            </a:r>
            <a:r>
              <a:rPr sz="1600" dirty="0">
                <a:solidFill>
                  <a:srgbClr val="D2CEB1"/>
                </a:solidFill>
              </a:rPr>
              <a:t>Y</a:t>
            </a:r>
            <a:r>
              <a:rPr lang="en-US" sz="1600" dirty="0">
                <a:solidFill>
                  <a:srgbClr val="D2CEB1"/>
                </a:solidFill>
              </a:rPr>
              <a:t> = ‘biodiversity effect’</a:t>
            </a:r>
            <a:endParaRPr sz="1600" dirty="0">
              <a:solidFill>
                <a:srgbClr val="D2CEB1"/>
              </a:solidFill>
            </a:endParaRPr>
          </a:p>
        </p:txBody>
      </p:sp>
      <p:pic>
        <p:nvPicPr>
          <p:cNvPr id="2" name="Picture 11" descr="Picture 11">
            <a:extLst>
              <a:ext uri="{FF2B5EF4-FFF2-40B4-BE49-F238E27FC236}">
                <a16:creationId xmlns:a16="http://schemas.microsoft.com/office/drawing/2014/main" id="{1F6E47C1-1C3A-FDAC-D83D-1BEA681CC29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84480" y="63250"/>
            <a:ext cx="2715491" cy="1628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03E81C-7032-FE48-345D-CF8A66378B38}"/>
              </a:ext>
            </a:extLst>
          </p:cNvPr>
          <p:cNvSpPr/>
          <p:nvPr/>
        </p:nvSpPr>
        <p:spPr>
          <a:xfrm>
            <a:off x="2744403" y="4116934"/>
            <a:ext cx="2130104" cy="170111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1825B9-1067-64A7-A91C-57C1B850CCB6}"/>
                  </a:ext>
                </a:extLst>
              </p:cNvPr>
              <p:cNvSpPr txBox="1"/>
              <p:nvPr/>
            </p:nvSpPr>
            <p:spPr>
              <a:xfrm>
                <a:off x="4718920" y="4590572"/>
                <a:ext cx="57176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CA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1825B9-1067-64A7-A91C-57C1B850C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920" y="4590572"/>
                <a:ext cx="571760" cy="369332"/>
              </a:xfrm>
              <a:prstGeom prst="rect">
                <a:avLst/>
              </a:prstGeom>
              <a:blipFill>
                <a:blip r:embed="rId7"/>
                <a:stretch>
                  <a:fillRect l="-17391" r="-8696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Picture 4">
            <a:extLst>
              <a:ext uri="{FF2B5EF4-FFF2-40B4-BE49-F238E27FC236}">
                <a16:creationId xmlns:a16="http://schemas.microsoft.com/office/drawing/2014/main" id="{1D43DC36-F4C8-F04D-77EC-6237550BC7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7481" y="1661345"/>
            <a:ext cx="1054343" cy="145627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4" descr="Picture 4">
            <a:extLst>
              <a:ext uri="{FF2B5EF4-FFF2-40B4-BE49-F238E27FC236}">
                <a16:creationId xmlns:a16="http://schemas.microsoft.com/office/drawing/2014/main" id="{CC1719DB-A7CB-74D3-1ECA-61DD865CD0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0768" y="1646438"/>
            <a:ext cx="1054343" cy="1456274"/>
          </a:xfrm>
          <a:prstGeom prst="rect">
            <a:avLst/>
          </a:prstGeom>
          <a:ln w="12700">
            <a:miter lim="400000"/>
          </a:ln>
        </p:spPr>
      </p:pic>
      <p:pic>
        <p:nvPicPr>
          <p:cNvPr id="468" name="Picture 5" descr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4403" y="2174165"/>
            <a:ext cx="819830" cy="95392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Picture 4">
            <a:extLst>
              <a:ext uri="{FF2B5EF4-FFF2-40B4-BE49-F238E27FC236}">
                <a16:creationId xmlns:a16="http://schemas.microsoft.com/office/drawing/2014/main" id="{AA661031-19AA-1169-7C42-DBF557C217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3228" y="2277842"/>
            <a:ext cx="1054343" cy="1456274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 descr="Picture 4">
            <a:extLst>
              <a:ext uri="{FF2B5EF4-FFF2-40B4-BE49-F238E27FC236}">
                <a16:creationId xmlns:a16="http://schemas.microsoft.com/office/drawing/2014/main" id="{10047976-00EF-F76C-60CD-76F01D0C7A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4564" y="2310950"/>
            <a:ext cx="1054343" cy="1456274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8" descr="Picture 4">
            <a:extLst>
              <a:ext uri="{FF2B5EF4-FFF2-40B4-BE49-F238E27FC236}">
                <a16:creationId xmlns:a16="http://schemas.microsoft.com/office/drawing/2014/main" id="{63076B6B-ADEF-BB8C-8842-F626CA21FA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7188" y="2254126"/>
            <a:ext cx="1054343" cy="14562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 descr="Picture 4">
            <a:extLst>
              <a:ext uri="{FF2B5EF4-FFF2-40B4-BE49-F238E27FC236}">
                <a16:creationId xmlns:a16="http://schemas.microsoft.com/office/drawing/2014/main" id="{BFAAEC7A-DCCB-A730-E66B-6B2F6B4E0F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3628" y="2326266"/>
            <a:ext cx="1054343" cy="145627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73296457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" grpId="0" animBg="1" advAuto="0"/>
      <p:bldP spid="488" grpId="0" animBg="1" advAuto="0"/>
      <p:bldP spid="489" grpId="0" animBg="1" advAuto="0"/>
      <p:bldP spid="490" grpId="0" animBg="1" advAuto="0"/>
      <p:bldP spid="491" grpId="0" animBg="1" advAuto="0"/>
      <p:bldP spid="492" grpId="0" animBg="1" advAuto="0"/>
      <p:bldP spid="493" grpId="0" animBg="1" advAuto="0"/>
      <p:bldP spid="494" grpId="0" animBg="1" advAuto="0"/>
      <p:bldP spid="495" grpId="0" animBg="1" advAuto="0"/>
      <p:bldP spid="496" grpId="0" animBg="1" advAuto="0"/>
      <p:bldP spid="497" grpId="0" animBg="1" advAuto="0"/>
      <p:bldP spid="501" grpId="0" animBg="1" advAuto="0"/>
      <p:bldP spid="502" grpId="0" animBg="1" advAuto="0"/>
      <p:bldP spid="503" grpId="0" animBg="1" advAuto="0"/>
      <p:bldP spid="505" grpId="0" animBg="1" advAuto="0"/>
      <p:bldP spid="506" grpId="0" animBg="1" advAuto="0"/>
      <p:bldP spid="46" grpId="0" animBg="1" advAuto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2654" y="964167"/>
            <a:ext cx="6291145" cy="5212795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The biodiversity effect (ΔY) quantifies how species contribute to the productivity of an assemblage, relative to other species and its own monocultures.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results -partitioning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0" y="6488668"/>
            <a:ext cx="3248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7F7F7F"/>
                </a:solidFill>
                <a:latin typeface="Tekton Pro Bold"/>
                <a:cs typeface="Tekton Pro Bold"/>
              </a:rPr>
              <a:t>Loreau</a:t>
            </a:r>
            <a:r>
              <a:rPr lang="en-US" dirty="0">
                <a:solidFill>
                  <a:srgbClr val="7F7F7F"/>
                </a:solidFill>
                <a:latin typeface="Tekton Pro Bold"/>
                <a:cs typeface="Tekton Pro Bold"/>
              </a:rPr>
              <a:t> &amp; Hector 2001 Nature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1629650"/>
              </p:ext>
            </p:extLst>
          </p:nvPr>
        </p:nvGraphicFramePr>
        <p:xfrm>
          <a:off x="5638555" y="4172982"/>
          <a:ext cx="376889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73300" imgH="241300" progId="Equation.3">
                  <p:embed/>
                </p:oleObj>
              </mc:Choice>
              <mc:Fallback>
                <p:oleObj name="Equation" r:id="rId2" imgW="2273300" imgH="2413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555" y="4172982"/>
                        <a:ext cx="3768892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721397" y="4204732"/>
            <a:ext cx="355600" cy="127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76797" y="4953000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F7F7F"/>
                </a:solidFill>
                <a:latin typeface="Tekton Pro Bold"/>
                <a:cs typeface="Tekton Pro Bold"/>
              </a:rPr>
              <a:t>Complementarity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70897" y="3429000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F7F7F"/>
                </a:solidFill>
                <a:latin typeface="Tekton Pro Bold"/>
                <a:cs typeface="Tekton Pro Bold"/>
              </a:rPr>
              <a:t>Selection effect</a:t>
            </a:r>
          </a:p>
        </p:txBody>
      </p:sp>
      <p:sp>
        <p:nvSpPr>
          <p:cNvPr id="11" name="Oval 10"/>
          <p:cNvSpPr/>
          <p:nvPr/>
        </p:nvSpPr>
        <p:spPr>
          <a:xfrm>
            <a:off x="6226097" y="4014232"/>
            <a:ext cx="1270000" cy="774700"/>
          </a:xfrm>
          <a:prstGeom prst="ellipse">
            <a:avLst/>
          </a:prstGeom>
          <a:noFill/>
          <a:ln w="1587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11" idx="4"/>
          </p:cNvCxnSpPr>
          <p:nvPr/>
        </p:nvCxnSpPr>
        <p:spPr>
          <a:xfrm rot="5400000">
            <a:off x="6448347" y="4617482"/>
            <a:ext cx="241300" cy="584200"/>
          </a:xfrm>
          <a:prstGeom prst="line">
            <a:avLst/>
          </a:prstGeom>
          <a:ln w="15875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699297" y="4001532"/>
            <a:ext cx="1803400" cy="774700"/>
          </a:xfrm>
          <a:prstGeom prst="ellipse">
            <a:avLst/>
          </a:prstGeom>
          <a:noFill/>
          <a:ln w="1587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endCxn id="14" idx="7"/>
          </p:cNvCxnSpPr>
          <p:nvPr/>
        </p:nvCxnSpPr>
        <p:spPr>
          <a:xfrm rot="10800000" flipV="1">
            <a:off x="9238595" y="3772932"/>
            <a:ext cx="594302" cy="342052"/>
          </a:xfrm>
          <a:prstGeom prst="line">
            <a:avLst/>
          </a:prstGeom>
          <a:ln w="15875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61097" y="55245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F7F7F"/>
                </a:solidFill>
                <a:latin typeface="Tekton Pro Bold"/>
                <a:cs typeface="Tekton Pro Bold"/>
              </a:rPr>
              <a:t>Additive partitioning</a:t>
            </a:r>
          </a:p>
        </p:txBody>
      </p:sp>
    </p:spTree>
    <p:extLst>
      <p:ext uri="{BB962C8B-B14F-4D97-AF65-F5344CB8AC3E}">
        <p14:creationId xmlns:p14="http://schemas.microsoft.com/office/powerpoint/2010/main" val="3548697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Title 1"/>
          <p:cNvSpPr>
            <a:spLocks noGrp="1"/>
          </p:cNvSpPr>
          <p:nvPr>
            <p:ph type="title"/>
          </p:nvPr>
        </p:nvSpPr>
        <p:spPr>
          <a:xfrm rot="16200000">
            <a:off x="-2709313" y="2720035"/>
            <a:ext cx="7009913" cy="95824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sz="4000" dirty="0"/>
              <a:t>Main results -partitioning</a:t>
            </a:r>
          </a:p>
        </p:txBody>
      </p:sp>
      <p:pic>
        <p:nvPicPr>
          <p:cNvPr id="509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886142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0" name="Rectangle 4"/>
          <p:cNvSpPr/>
          <p:nvPr/>
        </p:nvSpPr>
        <p:spPr>
          <a:xfrm>
            <a:off x="5608263" y="3378200"/>
            <a:ext cx="4635500" cy="3467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1" name="Rectangle 5"/>
          <p:cNvSpPr/>
          <p:nvPr/>
        </p:nvSpPr>
        <p:spPr>
          <a:xfrm>
            <a:off x="1524000" y="3479800"/>
            <a:ext cx="4838700" cy="3390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2" name="Straight Connector 7"/>
          <p:cNvSpPr/>
          <p:nvPr/>
        </p:nvSpPr>
        <p:spPr>
          <a:xfrm flipV="1">
            <a:off x="2519364" y="1904999"/>
            <a:ext cx="3073401" cy="38102"/>
          </a:xfrm>
          <a:prstGeom prst="line">
            <a:avLst/>
          </a:prstGeom>
          <a:ln w="25400">
            <a:solidFill>
              <a:srgbClr val="953735"/>
            </a:solidFill>
            <a:prstDash val="dash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13" name="Straight Connector 8"/>
          <p:cNvSpPr/>
          <p:nvPr/>
        </p:nvSpPr>
        <p:spPr>
          <a:xfrm flipV="1">
            <a:off x="6837364" y="1879599"/>
            <a:ext cx="3073401" cy="38102"/>
          </a:xfrm>
          <a:prstGeom prst="line">
            <a:avLst/>
          </a:prstGeom>
          <a:ln w="25400">
            <a:solidFill>
              <a:srgbClr val="953735"/>
            </a:solidFill>
            <a:prstDash val="dash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2572BD-CCB8-A028-8482-82F87886C97C}"/>
              </a:ext>
            </a:extLst>
          </p:cNvPr>
          <p:cNvSpPr txBox="1"/>
          <p:nvPr/>
        </p:nvSpPr>
        <p:spPr>
          <a:xfrm>
            <a:off x="1504950" y="6550224"/>
            <a:ext cx="253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1400" dirty="0">
                <a:solidFill>
                  <a:srgbClr val="445F51"/>
                </a:solidFill>
              </a:rPr>
              <a:t>Cadotte 2013 PNAS</a:t>
            </a:r>
            <a:endParaRPr lang="en-US" sz="1400" dirty="0">
              <a:solidFill>
                <a:srgbClr val="44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823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Title 1"/>
          <p:cNvSpPr>
            <a:spLocks noGrp="1"/>
          </p:cNvSpPr>
          <p:nvPr>
            <p:ph type="title"/>
          </p:nvPr>
        </p:nvSpPr>
        <p:spPr>
          <a:xfrm rot="16200000">
            <a:off x="-2709313" y="2720035"/>
            <a:ext cx="7009913" cy="95824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sz="4000" dirty="0"/>
              <a:t>Main results -partitioning</a:t>
            </a:r>
          </a:p>
        </p:txBody>
      </p:sp>
      <p:pic>
        <p:nvPicPr>
          <p:cNvPr id="509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886142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1" name="Rectangle 5"/>
          <p:cNvSpPr/>
          <p:nvPr/>
        </p:nvSpPr>
        <p:spPr>
          <a:xfrm>
            <a:off x="1524000" y="3479800"/>
            <a:ext cx="4838700" cy="3390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2" name="Straight Connector 7"/>
          <p:cNvSpPr/>
          <p:nvPr/>
        </p:nvSpPr>
        <p:spPr>
          <a:xfrm flipV="1">
            <a:off x="2519364" y="1904999"/>
            <a:ext cx="3073401" cy="38102"/>
          </a:xfrm>
          <a:prstGeom prst="line">
            <a:avLst/>
          </a:prstGeom>
          <a:ln w="25400">
            <a:solidFill>
              <a:srgbClr val="953735"/>
            </a:solidFill>
            <a:prstDash val="dash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13" name="Straight Connector 8"/>
          <p:cNvSpPr/>
          <p:nvPr/>
        </p:nvSpPr>
        <p:spPr>
          <a:xfrm flipV="1">
            <a:off x="6837364" y="1879599"/>
            <a:ext cx="3073401" cy="38102"/>
          </a:xfrm>
          <a:prstGeom prst="line">
            <a:avLst/>
          </a:prstGeom>
          <a:ln w="25400">
            <a:solidFill>
              <a:srgbClr val="953735"/>
            </a:solidFill>
            <a:prstDash val="dash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2572BD-CCB8-A028-8482-82F87886C97C}"/>
              </a:ext>
            </a:extLst>
          </p:cNvPr>
          <p:cNvSpPr txBox="1"/>
          <p:nvPr/>
        </p:nvSpPr>
        <p:spPr>
          <a:xfrm>
            <a:off x="1504950" y="6550224"/>
            <a:ext cx="253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1400" dirty="0">
                <a:solidFill>
                  <a:srgbClr val="445F51"/>
                </a:solidFill>
              </a:rPr>
              <a:t>Cadotte 2013 PNAS</a:t>
            </a:r>
            <a:endParaRPr lang="en-US" sz="1400" dirty="0">
              <a:solidFill>
                <a:srgbClr val="445F5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2634FD-43B8-A200-1841-883D3D8A68CD}"/>
              </a:ext>
            </a:extLst>
          </p:cNvPr>
          <p:cNvSpPr txBox="1"/>
          <p:nvPr/>
        </p:nvSpPr>
        <p:spPr>
          <a:xfrm>
            <a:off x="1560135" y="3479800"/>
            <a:ext cx="43945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Phylogenetic diversity is a good predictor of biomass production.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biodiversity benefit is driven mostly by complementarity.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selection effect is not explained by richness or PD.</a:t>
            </a:r>
          </a:p>
        </p:txBody>
      </p:sp>
    </p:spTree>
    <p:extLst>
      <p:ext uri="{BB962C8B-B14F-4D97-AF65-F5344CB8AC3E}">
        <p14:creationId xmlns:p14="http://schemas.microsoft.com/office/powerpoint/2010/main" val="232707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CE777A-EDD1-C1E5-6A08-8BA841C25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5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818" y="1662547"/>
            <a:ext cx="5411932" cy="5195453"/>
          </a:xfrm>
          <a:prstGeom prst="rect">
            <a:avLst/>
          </a:prstGeom>
          <a:ln w="12700">
            <a:miter lim="400000"/>
          </a:ln>
        </p:spPr>
      </p:pic>
      <p:sp>
        <p:nvSpPr>
          <p:cNvPr id="548" name="Rectangle 6"/>
          <p:cNvSpPr/>
          <p:nvPr/>
        </p:nvSpPr>
        <p:spPr>
          <a:xfrm>
            <a:off x="4443755" y="1722921"/>
            <a:ext cx="2056735" cy="27555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1EBF9B8-CDCA-661E-2E51-045850455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360000" tIns="180000" rIns="91440" bIns="45720" rtlCol="0" anchor="ctr" anchorCtr="0">
            <a:normAutofit/>
          </a:bodyPr>
          <a:lstStyle>
            <a:lvl1pPr defTabSz="420623">
              <a:defRPr sz="3588"/>
            </a:lvl1pPr>
          </a:lstStyle>
          <a:p>
            <a:r>
              <a:rPr lang="en-US" dirty="0"/>
              <a:t>Better insight from traits?</a:t>
            </a:r>
            <a:endParaRPr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896782-B942-5877-F31D-C272EAF67499}"/>
              </a:ext>
            </a:extLst>
          </p:cNvPr>
          <p:cNvGrpSpPr/>
          <p:nvPr/>
        </p:nvGrpSpPr>
        <p:grpSpPr>
          <a:xfrm>
            <a:off x="7824356" y="198860"/>
            <a:ext cx="2214995" cy="1305790"/>
            <a:chOff x="768925" y="3913909"/>
            <a:chExt cx="2214995" cy="1305790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F793C471-611F-ABBB-12D7-44BE8444B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8925" y="4017818"/>
              <a:ext cx="1039091" cy="1039091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948A5A4B-F697-C67E-B2C7-19B811EDB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47353" y="4502728"/>
              <a:ext cx="561109" cy="561109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6F1B8D07-A5FF-D5E9-0641-40C20F31F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221920" y="4457699"/>
              <a:ext cx="762000" cy="762000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95F6973-0A5C-4CDB-1499-21D815B41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660811" y="3913909"/>
              <a:ext cx="900546" cy="1149927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F5F267D-A1B5-B97C-1942-19F8897DE103}"/>
                </a:ext>
              </a:extLst>
            </p:cNvPr>
            <p:cNvCxnSpPr/>
            <p:nvPr/>
          </p:nvCxnSpPr>
          <p:spPr>
            <a:xfrm>
              <a:off x="768925" y="5063836"/>
              <a:ext cx="2214995" cy="0"/>
            </a:xfrm>
            <a:prstGeom prst="line">
              <a:avLst/>
            </a:prstGeom>
            <a:ln w="28575">
              <a:solidFill>
                <a:srgbClr val="445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7215DEBF-3951-7B6A-FB12-B34DDB1BC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68925" y="4551218"/>
              <a:ext cx="511751" cy="6338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5269111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1777173" y="2665438"/>
            <a:ext cx="6858350" cy="4000316"/>
            <a:chOff x="1262340" y="2307904"/>
            <a:chExt cx="6858350" cy="4000316"/>
          </a:xfrm>
        </p:grpSpPr>
        <p:sp>
          <p:nvSpPr>
            <p:cNvPr id="41" name="Oval 40"/>
            <p:cNvSpPr/>
            <p:nvPr/>
          </p:nvSpPr>
          <p:spPr>
            <a:xfrm>
              <a:off x="6526635" y="2493618"/>
              <a:ext cx="1321112" cy="1653166"/>
            </a:xfrm>
            <a:prstGeom prst="ellips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497863" y="2307904"/>
              <a:ext cx="758350" cy="2085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7451677" y="3261815"/>
              <a:ext cx="669013" cy="2606722"/>
            </a:xfrm>
            <a:custGeom>
              <a:avLst/>
              <a:gdLst>
                <a:gd name="connsiteX0" fmla="*/ 395785 w 669013"/>
                <a:gd name="connsiteY0" fmla="*/ 0 h 2606722"/>
                <a:gd name="connsiteX1" fmla="*/ 614149 w 669013"/>
                <a:gd name="connsiteY1" fmla="*/ 436728 h 2606722"/>
                <a:gd name="connsiteX2" fmla="*/ 668740 w 669013"/>
                <a:gd name="connsiteY2" fmla="*/ 900752 h 2606722"/>
                <a:gd name="connsiteX3" fmla="*/ 600502 w 669013"/>
                <a:gd name="connsiteY3" fmla="*/ 1665027 h 2606722"/>
                <a:gd name="connsiteX4" fmla="*/ 286603 w 669013"/>
                <a:gd name="connsiteY4" fmla="*/ 2333767 h 2606722"/>
                <a:gd name="connsiteX5" fmla="*/ 0 w 669013"/>
                <a:gd name="connsiteY5" fmla="*/ 2606722 h 2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13" h="2606722">
                  <a:moveTo>
                    <a:pt x="395785" y="0"/>
                  </a:moveTo>
                  <a:cubicBezTo>
                    <a:pt x="482221" y="143301"/>
                    <a:pt x="568657" y="286603"/>
                    <a:pt x="614149" y="436728"/>
                  </a:cubicBezTo>
                  <a:cubicBezTo>
                    <a:pt x="659641" y="586853"/>
                    <a:pt x="671015" y="696036"/>
                    <a:pt x="668740" y="900752"/>
                  </a:cubicBezTo>
                  <a:cubicBezTo>
                    <a:pt x="666466" y="1105469"/>
                    <a:pt x="664191" y="1426191"/>
                    <a:pt x="600502" y="1665027"/>
                  </a:cubicBezTo>
                  <a:cubicBezTo>
                    <a:pt x="536813" y="1903863"/>
                    <a:pt x="386687" y="2176818"/>
                    <a:pt x="286603" y="2333767"/>
                  </a:cubicBezTo>
                  <a:cubicBezTo>
                    <a:pt x="186519" y="2490716"/>
                    <a:pt x="0" y="2606722"/>
                    <a:pt x="0" y="2606722"/>
                  </a:cubicBezTo>
                </a:path>
              </a:pathLst>
            </a:cu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262340" y="5661889"/>
              <a:ext cx="6200719" cy="646331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Many very technical ways, commonly used: </a:t>
              </a:r>
              <a:r>
                <a:rPr lang="en-US" b="1" dirty="0"/>
                <a:t>F</a:t>
              </a:r>
              <a:r>
                <a:rPr lang="en-US" dirty="0"/>
                <a:t>unctional </a:t>
              </a:r>
              <a:r>
                <a:rPr lang="en-US" b="1" dirty="0"/>
                <a:t>Dis</a:t>
              </a:r>
              <a:r>
                <a:rPr lang="en-US" dirty="0"/>
                <a:t>persion (</a:t>
              </a:r>
              <a:r>
                <a:rPr lang="en-US" b="1" dirty="0" err="1"/>
                <a:t>FDis</a:t>
              </a:r>
              <a:r>
                <a:rPr lang="en-US" dirty="0"/>
                <a:t>)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248588" y="1941976"/>
            <a:ext cx="6431226" cy="3424286"/>
            <a:chOff x="733755" y="1584443"/>
            <a:chExt cx="6431226" cy="3424286"/>
          </a:xfrm>
        </p:grpSpPr>
        <p:sp>
          <p:nvSpPr>
            <p:cNvPr id="18" name="Oval 17"/>
            <p:cNvSpPr/>
            <p:nvPr/>
          </p:nvSpPr>
          <p:spPr>
            <a:xfrm>
              <a:off x="1214990" y="2734242"/>
              <a:ext cx="900752" cy="1932627"/>
            </a:xfrm>
            <a:prstGeom prst="ellipse">
              <a:avLst/>
            </a:pr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71330" y="2071189"/>
              <a:ext cx="790464" cy="293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733755" y="1937982"/>
              <a:ext cx="480896" cy="1692323"/>
            </a:xfrm>
            <a:custGeom>
              <a:avLst/>
              <a:gdLst>
                <a:gd name="connsiteX0" fmla="*/ 480896 w 480896"/>
                <a:gd name="connsiteY0" fmla="*/ 1692323 h 1692323"/>
                <a:gd name="connsiteX1" fmla="*/ 248884 w 480896"/>
                <a:gd name="connsiteY1" fmla="*/ 1528550 h 1692323"/>
                <a:gd name="connsiteX2" fmla="*/ 44167 w 480896"/>
                <a:gd name="connsiteY2" fmla="*/ 1132765 h 1692323"/>
                <a:gd name="connsiteX3" fmla="*/ 3224 w 480896"/>
                <a:gd name="connsiteY3" fmla="*/ 655093 h 1692323"/>
                <a:gd name="connsiteX4" fmla="*/ 98758 w 480896"/>
                <a:gd name="connsiteY4" fmla="*/ 204717 h 1692323"/>
                <a:gd name="connsiteX5" fmla="*/ 276179 w 480896"/>
                <a:gd name="connsiteY5" fmla="*/ 0 h 1692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0896" h="1692323">
                  <a:moveTo>
                    <a:pt x="480896" y="1692323"/>
                  </a:moveTo>
                  <a:cubicBezTo>
                    <a:pt x="401284" y="1657066"/>
                    <a:pt x="321672" y="1621810"/>
                    <a:pt x="248884" y="1528550"/>
                  </a:cubicBezTo>
                  <a:cubicBezTo>
                    <a:pt x="176096" y="1435290"/>
                    <a:pt x="85110" y="1278341"/>
                    <a:pt x="44167" y="1132765"/>
                  </a:cubicBezTo>
                  <a:cubicBezTo>
                    <a:pt x="3224" y="987189"/>
                    <a:pt x="-5875" y="809768"/>
                    <a:pt x="3224" y="655093"/>
                  </a:cubicBezTo>
                  <a:cubicBezTo>
                    <a:pt x="12323" y="500418"/>
                    <a:pt x="53266" y="313899"/>
                    <a:pt x="98758" y="204717"/>
                  </a:cubicBezTo>
                  <a:cubicBezTo>
                    <a:pt x="144250" y="95535"/>
                    <a:pt x="210214" y="47767"/>
                    <a:pt x="276179" y="0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76657" y="1584443"/>
              <a:ext cx="6188324" cy="369332"/>
            </a:xfrm>
            <a:prstGeom prst="rect">
              <a:avLst/>
            </a:pr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Technically measured as </a:t>
              </a:r>
              <a:r>
                <a:rPr lang="en-US" b="1" dirty="0"/>
                <a:t>C</a:t>
              </a:r>
              <a:r>
                <a:rPr lang="en-US" dirty="0"/>
                <a:t>ommunity </a:t>
              </a:r>
              <a:r>
                <a:rPr lang="en-US" b="1" dirty="0"/>
                <a:t>W</a:t>
              </a:r>
              <a:r>
                <a:rPr lang="en-US" dirty="0"/>
                <a:t>eighted </a:t>
              </a:r>
              <a:r>
                <a:rPr lang="en-US" b="1" dirty="0"/>
                <a:t>M</a:t>
              </a:r>
              <a:r>
                <a:rPr lang="en-US" dirty="0"/>
                <a:t>ean (</a:t>
              </a:r>
              <a:r>
                <a:rPr lang="en-US" b="1" dirty="0"/>
                <a:t>CWM</a:t>
              </a:r>
              <a:r>
                <a:rPr lang="en-US" dirty="0"/>
                <a:t>)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191406" y="4111129"/>
            <a:ext cx="3862203" cy="1615008"/>
            <a:chOff x="6772177" y="3521122"/>
            <a:chExt cx="3862203" cy="1615008"/>
          </a:xfrm>
        </p:grpSpPr>
        <p:pic>
          <p:nvPicPr>
            <p:cNvPr id="4" name="Picture 10" descr="Picture 10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2177" y="3739029"/>
              <a:ext cx="926105" cy="139073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" name="Picture 11" descr="Picture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03372" y="3739029"/>
              <a:ext cx="926105" cy="139073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" name="Picture 12" descr="Picture 12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06608" y="3739029"/>
              <a:ext cx="926104" cy="1390734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7" name="Freeform 13"/>
            <p:cNvSpPr/>
            <p:nvPr/>
          </p:nvSpPr>
          <p:spPr>
            <a:xfrm>
              <a:off x="7137497" y="5091137"/>
              <a:ext cx="3386949" cy="21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37" y="20400"/>
                    <a:pt x="476" y="20067"/>
                    <a:pt x="711" y="18000"/>
                  </a:cubicBezTo>
                  <a:cubicBezTo>
                    <a:pt x="887" y="16457"/>
                    <a:pt x="1053" y="12427"/>
                    <a:pt x="1229" y="10800"/>
                  </a:cubicBezTo>
                  <a:lnTo>
                    <a:pt x="1617" y="7200"/>
                  </a:lnTo>
                  <a:cubicBezTo>
                    <a:pt x="1768" y="8400"/>
                    <a:pt x="1921" y="8892"/>
                    <a:pt x="2069" y="10800"/>
                  </a:cubicBezTo>
                  <a:cubicBezTo>
                    <a:pt x="2202" y="12507"/>
                    <a:pt x="2457" y="18000"/>
                    <a:pt x="2457" y="18000"/>
                  </a:cubicBezTo>
                  <a:lnTo>
                    <a:pt x="7502" y="14400"/>
                  </a:lnTo>
                  <a:cubicBezTo>
                    <a:pt x="7714" y="14109"/>
                    <a:pt x="7722" y="8624"/>
                    <a:pt x="7825" y="0"/>
                  </a:cubicBezTo>
                  <a:cubicBezTo>
                    <a:pt x="7998" y="1200"/>
                    <a:pt x="8172" y="1869"/>
                    <a:pt x="8343" y="3600"/>
                  </a:cubicBezTo>
                  <a:cubicBezTo>
                    <a:pt x="8410" y="4279"/>
                    <a:pt x="8470" y="6280"/>
                    <a:pt x="8537" y="7200"/>
                  </a:cubicBezTo>
                  <a:cubicBezTo>
                    <a:pt x="8707" y="9570"/>
                    <a:pt x="9171" y="13949"/>
                    <a:pt x="9313" y="14400"/>
                  </a:cubicBezTo>
                  <a:cubicBezTo>
                    <a:pt x="9916" y="16318"/>
                    <a:pt x="10520" y="16800"/>
                    <a:pt x="11123" y="18000"/>
                  </a:cubicBezTo>
                  <a:lnTo>
                    <a:pt x="12223" y="14400"/>
                  </a:lnTo>
                  <a:cubicBezTo>
                    <a:pt x="12805" y="12928"/>
                    <a:pt x="13388" y="12957"/>
                    <a:pt x="13969" y="10800"/>
                  </a:cubicBezTo>
                  <a:cubicBezTo>
                    <a:pt x="14037" y="10548"/>
                    <a:pt x="14095" y="7777"/>
                    <a:pt x="14163" y="7200"/>
                  </a:cubicBezTo>
                  <a:cubicBezTo>
                    <a:pt x="14377" y="5366"/>
                    <a:pt x="14594" y="4800"/>
                    <a:pt x="14810" y="3600"/>
                  </a:cubicBezTo>
                  <a:cubicBezTo>
                    <a:pt x="16038" y="4800"/>
                    <a:pt x="17268" y="3946"/>
                    <a:pt x="18496" y="7200"/>
                  </a:cubicBezTo>
                  <a:cubicBezTo>
                    <a:pt x="18632" y="7561"/>
                    <a:pt x="18884" y="14400"/>
                    <a:pt x="18884" y="14400"/>
                  </a:cubicBezTo>
                  <a:cubicBezTo>
                    <a:pt x="19638" y="13200"/>
                    <a:pt x="20395" y="13866"/>
                    <a:pt x="21147" y="10800"/>
                  </a:cubicBezTo>
                  <a:cubicBezTo>
                    <a:pt x="21283" y="10246"/>
                    <a:pt x="21399" y="3600"/>
                    <a:pt x="21535" y="3600"/>
                  </a:cubicBezTo>
                  <a:lnTo>
                    <a:pt x="21600" y="3600"/>
                  </a:lnTo>
                </a:path>
              </a:pathLst>
            </a:custGeom>
            <a:ln w="25400">
              <a:solidFill>
                <a:srgbClr val="262626"/>
              </a:solidFill>
            </a:ln>
          </p:spPr>
          <p:txBody>
            <a:bodyPr lIns="45719" rIns="45719" anchor="ctr"/>
            <a:lstStyle/>
            <a:p>
              <a:pPr algn="ctr"/>
              <a:endParaRPr/>
            </a:p>
          </p:txBody>
        </p:sp>
        <p:pic>
          <p:nvPicPr>
            <p:cNvPr id="8" name="Picture 14" descr="Picture 14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47049" y="3722179"/>
              <a:ext cx="926104" cy="139073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Picture 16" descr="Picture 1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10842" y="3739028"/>
              <a:ext cx="1437268" cy="139073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0" name="Picture 19" descr="Picture 1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48741" y="3902915"/>
              <a:ext cx="585639" cy="1200957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1" name="Picture 20" descr="Picture 2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45269" y="4124089"/>
              <a:ext cx="493516" cy="101204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2" name="Picture 21" descr="Picture 2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18915" y="3521122"/>
              <a:ext cx="1191018" cy="159179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" name="Picture 23" descr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13532" y="4093603"/>
              <a:ext cx="489547" cy="100390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" name="Picture 24" descr="Picture 2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92473" y="4121624"/>
              <a:ext cx="493516" cy="101204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" name="Picture 18" descr="Picture 1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3566" y="3527488"/>
              <a:ext cx="1191018" cy="1591791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20" name="Group 19"/>
          <p:cNvGrpSpPr/>
          <p:nvPr/>
        </p:nvGrpSpPr>
        <p:grpSpPr>
          <a:xfrm>
            <a:off x="3191606" y="2341208"/>
            <a:ext cx="3862203" cy="1615007"/>
            <a:chOff x="668854" y="3205590"/>
            <a:chExt cx="7846496" cy="3390850"/>
          </a:xfrm>
        </p:grpSpPr>
        <p:pic>
          <p:nvPicPr>
            <p:cNvPr id="21" name="Picture 10" descr="Picture 10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8854" y="4393837"/>
              <a:ext cx="1881485" cy="218923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" name="Picture 11" descr="Picture 11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0680" y="4393837"/>
              <a:ext cx="1881485" cy="218923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" name="Picture 12" descr="Picture 1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5706" y="4393837"/>
              <a:ext cx="1881484" cy="218923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4" name="Freeform 13"/>
            <p:cNvSpPr/>
            <p:nvPr/>
          </p:nvSpPr>
          <p:spPr>
            <a:xfrm>
              <a:off x="1411043" y="6501976"/>
              <a:ext cx="6880965" cy="45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37" y="20400"/>
                    <a:pt x="476" y="20067"/>
                    <a:pt x="711" y="18000"/>
                  </a:cubicBezTo>
                  <a:cubicBezTo>
                    <a:pt x="887" y="16457"/>
                    <a:pt x="1053" y="12427"/>
                    <a:pt x="1229" y="10800"/>
                  </a:cubicBezTo>
                  <a:lnTo>
                    <a:pt x="1617" y="7200"/>
                  </a:lnTo>
                  <a:cubicBezTo>
                    <a:pt x="1768" y="8400"/>
                    <a:pt x="1921" y="8892"/>
                    <a:pt x="2069" y="10800"/>
                  </a:cubicBezTo>
                  <a:cubicBezTo>
                    <a:pt x="2202" y="12507"/>
                    <a:pt x="2457" y="18000"/>
                    <a:pt x="2457" y="18000"/>
                  </a:cubicBezTo>
                  <a:lnTo>
                    <a:pt x="7502" y="14400"/>
                  </a:lnTo>
                  <a:cubicBezTo>
                    <a:pt x="7714" y="14109"/>
                    <a:pt x="7722" y="8624"/>
                    <a:pt x="7825" y="0"/>
                  </a:cubicBezTo>
                  <a:cubicBezTo>
                    <a:pt x="7998" y="1200"/>
                    <a:pt x="8172" y="1869"/>
                    <a:pt x="8343" y="3600"/>
                  </a:cubicBezTo>
                  <a:cubicBezTo>
                    <a:pt x="8410" y="4279"/>
                    <a:pt x="8470" y="6280"/>
                    <a:pt x="8537" y="7200"/>
                  </a:cubicBezTo>
                  <a:cubicBezTo>
                    <a:pt x="8707" y="9570"/>
                    <a:pt x="9171" y="13949"/>
                    <a:pt x="9313" y="14400"/>
                  </a:cubicBezTo>
                  <a:cubicBezTo>
                    <a:pt x="9916" y="16318"/>
                    <a:pt x="10520" y="16800"/>
                    <a:pt x="11123" y="18000"/>
                  </a:cubicBezTo>
                  <a:lnTo>
                    <a:pt x="12223" y="14400"/>
                  </a:lnTo>
                  <a:cubicBezTo>
                    <a:pt x="12805" y="12928"/>
                    <a:pt x="13388" y="12957"/>
                    <a:pt x="13969" y="10800"/>
                  </a:cubicBezTo>
                  <a:cubicBezTo>
                    <a:pt x="14037" y="10548"/>
                    <a:pt x="14095" y="7777"/>
                    <a:pt x="14163" y="7200"/>
                  </a:cubicBezTo>
                  <a:cubicBezTo>
                    <a:pt x="14377" y="5366"/>
                    <a:pt x="14594" y="4800"/>
                    <a:pt x="14810" y="3600"/>
                  </a:cubicBezTo>
                  <a:cubicBezTo>
                    <a:pt x="16038" y="4800"/>
                    <a:pt x="17268" y="3946"/>
                    <a:pt x="18496" y="7200"/>
                  </a:cubicBezTo>
                  <a:cubicBezTo>
                    <a:pt x="18632" y="7561"/>
                    <a:pt x="18884" y="14400"/>
                    <a:pt x="18884" y="14400"/>
                  </a:cubicBezTo>
                  <a:cubicBezTo>
                    <a:pt x="19638" y="13200"/>
                    <a:pt x="20395" y="13866"/>
                    <a:pt x="21147" y="10800"/>
                  </a:cubicBezTo>
                  <a:cubicBezTo>
                    <a:pt x="21283" y="10246"/>
                    <a:pt x="21399" y="3600"/>
                    <a:pt x="21535" y="3600"/>
                  </a:cubicBezTo>
                  <a:lnTo>
                    <a:pt x="21600" y="3600"/>
                  </a:lnTo>
                </a:path>
              </a:pathLst>
            </a:custGeom>
            <a:ln w="25400">
              <a:solidFill>
                <a:srgbClr val="262626"/>
              </a:solidFill>
            </a:ln>
          </p:spPr>
          <p:txBody>
            <a:bodyPr lIns="45719" rIns="45719" anchor="ctr"/>
            <a:lstStyle/>
            <a:p>
              <a:pPr algn="ctr"/>
              <a:endParaRPr/>
            </a:p>
          </p:txBody>
        </p:sp>
        <p:pic>
          <p:nvPicPr>
            <p:cNvPr id="25" name="Picture 14" descr="Picture 14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6315" y="4358460"/>
              <a:ext cx="1881484" cy="218923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" name="Picture 16" descr="Picture 1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82178" y="3663102"/>
              <a:ext cx="2919970" cy="291997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" name="Picture 19" descr="Picture 19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25560" y="5338922"/>
              <a:ext cx="1189790" cy="118979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" name="Picture 20" descr="Picture 20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4249" y="5593808"/>
              <a:ext cx="1002632" cy="100263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" name="Picture 21" descr="Picture 2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33353" y="3205590"/>
              <a:ext cx="2419685" cy="334210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0" name="Picture 23" descr="Picture 23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97127" y="5520775"/>
              <a:ext cx="994569" cy="99456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1" name="Picture 24" descr="Picture 24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41700" y="5588634"/>
              <a:ext cx="1002632" cy="100263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2" name="Picture 18" descr="Picture 1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4953" y="3218957"/>
              <a:ext cx="2419685" cy="3342106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38" name="Group 37"/>
          <p:cNvGrpSpPr/>
          <p:nvPr/>
        </p:nvGrpSpPr>
        <p:grpSpPr>
          <a:xfrm>
            <a:off x="1915117" y="2887127"/>
            <a:ext cx="4887088" cy="646331"/>
            <a:chOff x="955774" y="3455619"/>
            <a:chExt cx="4887088" cy="646331"/>
          </a:xfrm>
        </p:grpSpPr>
        <p:cxnSp>
          <p:nvCxnSpPr>
            <p:cNvPr id="35" name="Straight Connector 34"/>
            <p:cNvCxnSpPr/>
            <p:nvPr/>
          </p:nvCxnSpPr>
          <p:spPr>
            <a:xfrm flipH="1">
              <a:off x="1780348" y="3911384"/>
              <a:ext cx="4062514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955774" y="3455619"/>
              <a:ext cx="9537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Average</a:t>
              </a:r>
            </a:p>
            <a:p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Height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123198" y="2415074"/>
            <a:ext cx="1794610" cy="1009706"/>
            <a:chOff x="5172501" y="2835282"/>
            <a:chExt cx="1794610" cy="1009706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5172501" y="2848930"/>
              <a:ext cx="1105469" cy="0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352196" y="3378009"/>
              <a:ext cx="925774" cy="16850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5725235" y="3844729"/>
              <a:ext cx="552735" cy="259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6183936" y="2835282"/>
              <a:ext cx="0" cy="559577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6183936" y="3413756"/>
              <a:ext cx="0" cy="430973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6277970" y="2899140"/>
              <a:ext cx="6414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325666" y="3424756"/>
              <a:ext cx="6414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934631" y="4527437"/>
            <a:ext cx="4826359" cy="646331"/>
            <a:chOff x="955774" y="3455619"/>
            <a:chExt cx="4826359" cy="646331"/>
          </a:xfrm>
        </p:grpSpPr>
        <p:cxnSp>
          <p:nvCxnSpPr>
            <p:cNvPr id="64" name="Straight Connector 63"/>
            <p:cNvCxnSpPr/>
            <p:nvPr/>
          </p:nvCxnSpPr>
          <p:spPr>
            <a:xfrm flipH="1">
              <a:off x="1719619" y="3818611"/>
              <a:ext cx="4062514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955774" y="3455619"/>
              <a:ext cx="9537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Average</a:t>
              </a:r>
            </a:p>
            <a:p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Height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087392" y="4132162"/>
            <a:ext cx="2071001" cy="632589"/>
            <a:chOff x="4709614" y="2994396"/>
            <a:chExt cx="2071001" cy="632589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4709614" y="3098052"/>
              <a:ext cx="1474322" cy="17018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5077364" y="3282400"/>
              <a:ext cx="1106572" cy="16850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5424428" y="3433854"/>
              <a:ext cx="753095" cy="0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39170" y="2994396"/>
              <a:ext cx="6414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139169" y="3226875"/>
              <a:ext cx="6414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</a:p>
          </p:txBody>
        </p:sp>
      </p:grpSp>
      <p:sp>
        <p:nvSpPr>
          <p:cNvPr id="51" name="Title 1">
            <a:extLst>
              <a:ext uri="{FF2B5EF4-FFF2-40B4-BE49-F238E27FC236}">
                <a16:creationId xmlns:a16="http://schemas.microsoft.com/office/drawing/2014/main" id="{68EA18B8-C866-2D53-EDEE-CCC659FD3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360000" tIns="180000" rIns="91440" bIns="45720" rtlCol="0" anchor="ctr" anchorCtr="0">
            <a:normAutofit/>
          </a:bodyPr>
          <a:lstStyle>
            <a:lvl1pPr defTabSz="420623">
              <a:defRPr sz="3588"/>
            </a:lvl1pPr>
          </a:lstStyle>
          <a:p>
            <a:r>
              <a:rPr lang="en-US" dirty="0"/>
              <a:t>Better insight from traits?</a:t>
            </a:r>
            <a:endParaRPr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DC52337-B11F-2792-0D7D-56A1B8D0A38A}"/>
              </a:ext>
            </a:extLst>
          </p:cNvPr>
          <p:cNvGrpSpPr/>
          <p:nvPr/>
        </p:nvGrpSpPr>
        <p:grpSpPr>
          <a:xfrm>
            <a:off x="7824356" y="198860"/>
            <a:ext cx="2214995" cy="1305790"/>
            <a:chOff x="768925" y="3913909"/>
            <a:chExt cx="2214995" cy="1305790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9839F070-A006-B2A5-E590-A5CB2BCA1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68925" y="4017818"/>
              <a:ext cx="1039091" cy="1039091"/>
            </a:xfrm>
            <a:prstGeom prst="rect">
              <a:avLst/>
            </a:prstGeom>
          </p:spPr>
        </p:pic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DBED3A8D-5BFD-4D6A-0196-1D2AED631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347353" y="4502728"/>
              <a:ext cx="561109" cy="561109"/>
            </a:xfrm>
            <a:prstGeom prst="rect">
              <a:avLst/>
            </a:prstGeom>
          </p:spPr>
        </p:pic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1CD52F99-C5F8-4D91-001F-14C0ABA21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221920" y="4457699"/>
              <a:ext cx="762000" cy="762000"/>
            </a:xfrm>
            <a:prstGeom prst="rect">
              <a:avLst/>
            </a:prstGeom>
          </p:spPr>
        </p:pic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D3B7E4A5-0946-4C06-2B04-8EF5D46AC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660811" y="3913909"/>
              <a:ext cx="900546" cy="1149927"/>
            </a:xfrm>
            <a:prstGeom prst="rect">
              <a:avLst/>
            </a:prstGeom>
          </p:spPr>
        </p:pic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A5324246-5640-38BB-5A25-1A19AB1BE072}"/>
                </a:ext>
              </a:extLst>
            </p:cNvPr>
            <p:cNvCxnSpPr/>
            <p:nvPr/>
          </p:nvCxnSpPr>
          <p:spPr>
            <a:xfrm>
              <a:off x="768925" y="5063836"/>
              <a:ext cx="2214995" cy="0"/>
            </a:xfrm>
            <a:prstGeom prst="line">
              <a:avLst/>
            </a:prstGeom>
            <a:ln w="28575">
              <a:solidFill>
                <a:srgbClr val="445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DDE9BFEE-6CBD-8956-33DD-5C3C82176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68925" y="4551218"/>
              <a:ext cx="511751" cy="633844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FA9038E-C95B-DD0C-EB50-6A4E662B403E}"/>
              </a:ext>
            </a:extLst>
          </p:cNvPr>
          <p:cNvGrpSpPr/>
          <p:nvPr/>
        </p:nvGrpSpPr>
        <p:grpSpPr>
          <a:xfrm>
            <a:off x="8842524" y="3965372"/>
            <a:ext cx="3259702" cy="2392483"/>
            <a:chOff x="8842524" y="3965372"/>
            <a:chExt cx="3259702" cy="2392483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090CE37-4957-1F25-2321-285C72E31422}"/>
                </a:ext>
              </a:extLst>
            </p:cNvPr>
            <p:cNvSpPr/>
            <p:nvPr/>
          </p:nvSpPr>
          <p:spPr>
            <a:xfrm>
              <a:off x="9295290" y="3965372"/>
              <a:ext cx="2806936" cy="204446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C14EBB4-3A64-2543-0231-801106042B51}"/>
                </a:ext>
              </a:extLst>
            </p:cNvPr>
            <p:cNvSpPr txBox="1"/>
            <p:nvPr/>
          </p:nvSpPr>
          <p:spPr>
            <a:xfrm>
              <a:off x="10403911" y="6032897"/>
              <a:ext cx="931714" cy="324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1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581570C-D12F-56EF-3C03-E82A65BE163C}"/>
                </a:ext>
              </a:extLst>
            </p:cNvPr>
            <p:cNvSpPr txBox="1"/>
            <p:nvPr/>
          </p:nvSpPr>
          <p:spPr>
            <a:xfrm rot="16200000">
              <a:off x="8491915" y="4654214"/>
              <a:ext cx="1003062" cy="301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2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2C615235-CD4C-C6D0-5735-9A5CE2087B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10740" y="5168454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B6C4896-A57D-BAF2-83AF-EAF572B16F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98758" y="5601088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6108D45C-3877-1152-C9AE-077D273337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81671" y="469025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2A6BC15-1137-F9D0-8CE5-62AC6ED103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98540" y="467552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E11CEAF1-E545-35CC-AACC-B7FA749F51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53289" y="422930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BB4AC31F-6AC0-25D7-49A4-B899362864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77142" y="4442588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2409A779-DD9A-CBA8-5218-A4A5A7743D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967681" y="5126049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1A87C2AA-2C95-6F06-0431-4AA494B973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18821" y="4338391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65B228F1-04DF-EEEB-8250-C8B228CC13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442459" y="513132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3AC36F9-6ED3-8AEA-5E13-E9A6002D21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80297" y="5506182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8A71DC6-C8CD-A602-23C0-1A152AABDAFD}"/>
                </a:ext>
              </a:extLst>
            </p:cNvPr>
            <p:cNvSpPr txBox="1"/>
            <p:nvPr/>
          </p:nvSpPr>
          <p:spPr>
            <a:xfrm>
              <a:off x="10502181" y="4619332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6EA494"/>
                  </a:solidFill>
                </a:rPr>
                <a:t>+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5E001A0-A772-494D-9D46-5B1CF973873E}"/>
                </a:ext>
              </a:extLst>
            </p:cNvPr>
            <p:cNvCxnSpPr>
              <a:stCxn id="90" idx="3"/>
            </p:cNvCxnSpPr>
            <p:nvPr/>
          </p:nvCxnSpPr>
          <p:spPr>
            <a:xfrm flipH="1">
              <a:off x="10709129" y="4456363"/>
              <a:ext cx="328493" cy="486134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E322A976-623E-3506-8311-B7A88B28B54E}"/>
                </a:ext>
              </a:extLst>
            </p:cNvPr>
            <p:cNvCxnSpPr>
              <a:cxnSpLocks/>
              <a:stCxn id="86" idx="3"/>
            </p:cNvCxnSpPr>
            <p:nvPr/>
          </p:nvCxnSpPr>
          <p:spPr>
            <a:xfrm flipH="1">
              <a:off x="10771905" y="4793499"/>
              <a:ext cx="645436" cy="206652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38CBEFB-35BD-FC21-2DB7-7D55ED51F58E}"/>
                </a:ext>
              </a:extLst>
            </p:cNvPr>
            <p:cNvCxnSpPr>
              <a:cxnSpLocks/>
              <a:stCxn id="89" idx="2"/>
            </p:cNvCxnSpPr>
            <p:nvPr/>
          </p:nvCxnSpPr>
          <p:spPr>
            <a:xfrm flipH="1" flipV="1">
              <a:off x="10709129" y="5032727"/>
              <a:ext cx="258552" cy="162429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E8B815B-B816-872E-AE72-BFDED4D7C0BC}"/>
                </a:ext>
              </a:extLst>
            </p:cNvPr>
            <p:cNvCxnSpPr>
              <a:cxnSpLocks/>
              <a:stCxn id="87" idx="5"/>
            </p:cNvCxnSpPr>
            <p:nvPr/>
          </p:nvCxnSpPr>
          <p:spPr>
            <a:xfrm>
              <a:off x="10162870" y="4347279"/>
              <a:ext cx="519268" cy="628140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61E11D3-12DC-C593-CE3B-B5384085EAE2}"/>
                </a:ext>
              </a:extLst>
            </p:cNvPr>
            <p:cNvCxnSpPr>
              <a:cxnSpLocks/>
              <a:stCxn id="85" idx="5"/>
            </p:cNvCxnSpPr>
            <p:nvPr/>
          </p:nvCxnSpPr>
          <p:spPr>
            <a:xfrm>
              <a:off x="10291252" y="4808229"/>
              <a:ext cx="403172" cy="157332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3EC22CF-151A-7200-D68D-BA4E51475D9C}"/>
                </a:ext>
              </a:extLst>
            </p:cNvPr>
            <p:cNvCxnSpPr>
              <a:cxnSpLocks/>
              <a:endCxn id="83" idx="6"/>
            </p:cNvCxnSpPr>
            <p:nvPr/>
          </p:nvCxnSpPr>
          <p:spPr>
            <a:xfrm flipH="1">
              <a:off x="10039122" y="4944785"/>
              <a:ext cx="670007" cy="292776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B575C3B-890D-8FDD-754D-D4BF27A23497}"/>
                </a:ext>
              </a:extLst>
            </p:cNvPr>
            <p:cNvCxnSpPr>
              <a:cxnSpLocks/>
              <a:endCxn id="84" idx="0"/>
            </p:cNvCxnSpPr>
            <p:nvPr/>
          </p:nvCxnSpPr>
          <p:spPr>
            <a:xfrm>
              <a:off x="10711330" y="5017782"/>
              <a:ext cx="51619" cy="583306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8971C50-B82F-E002-10A7-B36A998B1839}"/>
                </a:ext>
              </a:extLst>
            </p:cNvPr>
            <p:cNvCxnSpPr>
              <a:cxnSpLocks/>
            </p:cNvCxnSpPr>
            <p:nvPr/>
          </p:nvCxnSpPr>
          <p:spPr>
            <a:xfrm>
              <a:off x="10584107" y="4594296"/>
              <a:ext cx="103537" cy="348201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7073C615-5FC5-D0B3-106C-F4166806CC13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 flipH="1" flipV="1">
              <a:off x="10709129" y="5000151"/>
              <a:ext cx="733330" cy="200283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AFA69840-527B-3E28-E719-43B921927487}"/>
                </a:ext>
              </a:extLst>
            </p:cNvPr>
            <p:cNvCxnSpPr>
              <a:cxnSpLocks/>
              <a:endCxn id="92" idx="1"/>
            </p:cNvCxnSpPr>
            <p:nvPr/>
          </p:nvCxnSpPr>
          <p:spPr>
            <a:xfrm>
              <a:off x="10726242" y="5012767"/>
              <a:ext cx="472856" cy="513656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4034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6305" y="661945"/>
            <a:ext cx="6985695" cy="6109004"/>
          </a:xfrm>
          <a:prstGeom prst="rect">
            <a:avLst/>
          </a:prstGeom>
          <a:ln w="12700">
            <a:miter lim="400000"/>
          </a:ln>
        </p:spPr>
      </p:pic>
      <p:sp>
        <p:nvSpPr>
          <p:cNvPr id="565" name="Rectangle 7"/>
          <p:cNvSpPr/>
          <p:nvPr/>
        </p:nvSpPr>
        <p:spPr>
          <a:xfrm>
            <a:off x="8699151" y="3389226"/>
            <a:ext cx="3264406" cy="2629629"/>
          </a:xfrm>
          <a:prstGeom prst="rect">
            <a:avLst/>
          </a:prstGeom>
          <a:ln w="38100">
            <a:solidFill>
              <a:srgbClr val="D24725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Cadotte 2017 Eco. Letts">
            <a:extLst>
              <a:ext uri="{FF2B5EF4-FFF2-40B4-BE49-F238E27FC236}">
                <a16:creationId xmlns:a16="http://schemas.microsoft.com/office/drawing/2014/main" id="{C783E700-BDE2-6049-8015-D5CCF1C03E88}"/>
              </a:ext>
            </a:extLst>
          </p:cNvPr>
          <p:cNvSpPr/>
          <p:nvPr/>
        </p:nvSpPr>
        <p:spPr>
          <a:xfrm>
            <a:off x="3720363" y="6484116"/>
            <a:ext cx="2053637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Cadotte 2017 Eco. Letts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3A099C-8DA6-C086-B110-1B70B719C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85" y="2830081"/>
            <a:ext cx="4482820" cy="1485900"/>
          </a:xfrm>
        </p:spPr>
        <p:txBody>
          <a:bodyPr/>
          <a:lstStyle/>
          <a:p>
            <a:r>
              <a:rPr lang="en-US" dirty="0"/>
              <a:t>Functional (trait) diversity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29A6467-77F1-CC5E-960D-187C90258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72135" y="4332074"/>
            <a:ext cx="1731101" cy="74393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F75B8FE-5E07-C57C-1FA8-8D5FDA20D6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6620" y="4774703"/>
            <a:ext cx="555549" cy="55554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BE2BA91-FDA1-3C89-2DDB-2286C0E471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52987" y="4315981"/>
            <a:ext cx="854205" cy="85420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CABF3B-19F6-040C-BDF3-FBDDC56A22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2722707" y="4242850"/>
            <a:ext cx="443525" cy="4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763890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801" y="2336467"/>
            <a:ext cx="8361399" cy="440572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72" name="Group 10"/>
          <p:cNvGrpSpPr/>
          <p:nvPr/>
        </p:nvGrpSpPr>
        <p:grpSpPr>
          <a:xfrm>
            <a:off x="2706154" y="3078617"/>
            <a:ext cx="1195686" cy="1477929"/>
            <a:chOff x="0" y="0"/>
            <a:chExt cx="1599095" cy="1835856"/>
          </a:xfrm>
        </p:grpSpPr>
        <p:pic>
          <p:nvPicPr>
            <p:cNvPr id="570" name="Picture 7" descr="Picture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"/>
              <a:ext cx="1256715" cy="17357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71" name="Picture 8" descr="Picture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9776" y="44680"/>
              <a:ext cx="939320" cy="17911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75" name="Group 11"/>
          <p:cNvGrpSpPr/>
          <p:nvPr/>
        </p:nvGrpSpPr>
        <p:grpSpPr>
          <a:xfrm>
            <a:off x="4894591" y="3617379"/>
            <a:ext cx="1142007" cy="1494787"/>
            <a:chOff x="0" y="0"/>
            <a:chExt cx="1328992" cy="1869172"/>
          </a:xfrm>
        </p:grpSpPr>
        <p:pic>
          <p:nvPicPr>
            <p:cNvPr id="573" name="Picture 5" descr="Picture 5"/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2186" y="1112366"/>
              <a:ext cx="756807" cy="7568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74" name="Picture 9" descr="Picture 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56715" cy="17357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76" name="TextBox 12"/>
          <p:cNvSpPr/>
          <p:nvPr/>
        </p:nvSpPr>
        <p:spPr>
          <a:xfrm>
            <a:off x="3784447" y="3061068"/>
            <a:ext cx="2213735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>
                <a:solidFill>
                  <a:srgbClr val="445F51"/>
                </a:solidFill>
              </a:rPr>
              <a:t>Driven by height alone</a:t>
            </a:r>
          </a:p>
        </p:txBody>
      </p:sp>
      <p:sp>
        <p:nvSpPr>
          <p:cNvPr id="581" name="TextBox 17"/>
          <p:cNvSpPr/>
          <p:nvPr/>
        </p:nvSpPr>
        <p:spPr>
          <a:xfrm>
            <a:off x="7803287" y="212036"/>
            <a:ext cx="2899799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>
                <a:solidFill>
                  <a:srgbClr val="445F51"/>
                </a:solidFill>
              </a:rPr>
              <a:t>Driven by many different traits</a:t>
            </a:r>
          </a:p>
        </p:txBody>
      </p:sp>
      <p:sp>
        <p:nvSpPr>
          <p:cNvPr id="3" name="Cadotte 2017 Eco. Letts">
            <a:extLst>
              <a:ext uri="{FF2B5EF4-FFF2-40B4-BE49-F238E27FC236}">
                <a16:creationId xmlns:a16="http://schemas.microsoft.com/office/drawing/2014/main" id="{CDBE691F-14EE-4B47-B1E2-0DEE3006C0B9}"/>
              </a:ext>
            </a:extLst>
          </p:cNvPr>
          <p:cNvSpPr/>
          <p:nvPr/>
        </p:nvSpPr>
        <p:spPr>
          <a:xfrm>
            <a:off x="8418544" y="6519446"/>
            <a:ext cx="2053637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Cadotte 2017 Eco. Letts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15B2C6F-03EC-6193-2963-7365A521371F}"/>
              </a:ext>
            </a:extLst>
          </p:cNvPr>
          <p:cNvSpPr/>
          <p:nvPr/>
        </p:nvSpPr>
        <p:spPr>
          <a:xfrm>
            <a:off x="7285355" y="1045774"/>
            <a:ext cx="3200483" cy="2395620"/>
          </a:xfrm>
          <a:prstGeom prst="rect">
            <a:avLst/>
          </a:prstGeom>
          <a:solidFill>
            <a:srgbClr val="FFFFFF"/>
          </a:solidFill>
          <a:ln w="28575">
            <a:solidFill>
              <a:srgbClr val="445F51"/>
            </a:solidFill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DEA1688-7BD8-934D-962A-2288C5E1DA46}"/>
              </a:ext>
            </a:extLst>
          </p:cNvPr>
          <p:cNvGrpSpPr/>
          <p:nvPr/>
        </p:nvGrpSpPr>
        <p:grpSpPr>
          <a:xfrm>
            <a:off x="7347978" y="1106709"/>
            <a:ext cx="3041913" cy="2155296"/>
            <a:chOff x="5611364" y="1416526"/>
            <a:chExt cx="3041913" cy="2155296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DB760FE-205D-6E41-B406-3F863C8C8A33}"/>
                </a:ext>
              </a:extLst>
            </p:cNvPr>
            <p:cNvSpPr/>
            <p:nvPr/>
          </p:nvSpPr>
          <p:spPr>
            <a:xfrm>
              <a:off x="5806306" y="1543880"/>
              <a:ext cx="2686530" cy="17912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577" name="Picture 14" descr="Picture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7249" y="1567433"/>
              <a:ext cx="744681" cy="74468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2290" name="Picture 2" descr="Image result for branching stem">
              <a:extLst>
                <a:ext uri="{FF2B5EF4-FFF2-40B4-BE49-F238E27FC236}">
                  <a16:creationId xmlns:a16="http://schemas.microsoft.com/office/drawing/2014/main" id="{DCE64734-303F-BE43-A96C-DD19596233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3622" y="1416526"/>
              <a:ext cx="939655" cy="19186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8" name="Picture 16" descr="Picture 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11364" y="2367859"/>
              <a:ext cx="1788064" cy="120396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79" name="Picture 15" descr="Picture 15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5193" y="1543880"/>
              <a:ext cx="894105" cy="1188190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8" name="Picture 3" descr="Picture 3">
            <a:extLst>
              <a:ext uri="{FF2B5EF4-FFF2-40B4-BE49-F238E27FC236}">
                <a16:creationId xmlns:a16="http://schemas.microsoft.com/office/drawing/2014/main" id="{7B5F0E12-9623-9F74-74A6-D8B0EE559B4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9339" t="46705" r="4968"/>
          <a:stretch/>
        </p:blipFill>
        <p:spPr>
          <a:xfrm>
            <a:off x="2938815" y="110993"/>
            <a:ext cx="2882919" cy="294064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0765528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" grpId="0" animBg="1" advAuto="0"/>
      <p:bldP spid="575" grpId="0" animBg="1" advAuto="0"/>
      <p:bldP spid="576" grpId="0" animBg="1" advAuto="0"/>
      <p:bldP spid="581" grpId="0" animBg="1" advAuto="0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A937153-ABDF-158D-231D-809468DDB901}"/>
              </a:ext>
            </a:extLst>
          </p:cNvPr>
          <p:cNvSpPr/>
          <p:nvPr/>
        </p:nvSpPr>
        <p:spPr>
          <a:xfrm>
            <a:off x="1512357" y="1748637"/>
            <a:ext cx="9149264" cy="515751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5" name="图片 12">
            <a:extLst>
              <a:ext uri="{FF2B5EF4-FFF2-40B4-BE49-F238E27FC236}">
                <a16:creationId xmlns:a16="http://schemas.microsoft.com/office/drawing/2014/main" id="{0074A862-17D7-B146-A188-0ECBE384409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219" y="1822859"/>
            <a:ext cx="4292440" cy="4764335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Title 1"/>
          <p:cNvSpPr>
            <a:spLocks noGrp="1"/>
          </p:cNvSpPr>
          <p:nvPr>
            <p:ph type="title"/>
          </p:nvPr>
        </p:nvSpPr>
        <p:spPr>
          <a:xfrm>
            <a:off x="846951" y="119417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900"/>
            </a:lvl1pPr>
          </a:lstStyle>
          <a:p>
            <a:r>
              <a:rPr lang="en-US" sz="3000" dirty="0"/>
              <a:t>Complementarity is driven by niche differences which require complex/integrative measures of species differences (i.e., phylogeny is better)</a:t>
            </a:r>
            <a:endParaRPr sz="3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62176F3-4D58-05C7-FECF-645C00380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" name="图片 11">
            <a:extLst>
              <a:ext uri="{FF2B5EF4-FFF2-40B4-BE49-F238E27FC236}">
                <a16:creationId xmlns:a16="http://schemas.microsoft.com/office/drawing/2014/main" id="{97C2E5C7-3276-7A4F-B075-A3720BF32FA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172" y="1805282"/>
            <a:ext cx="4455828" cy="46968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7B8553-D2CA-7646-B263-BF47C41F6145}"/>
              </a:ext>
            </a:extLst>
          </p:cNvPr>
          <p:cNvSpPr txBox="1"/>
          <p:nvPr/>
        </p:nvSpPr>
        <p:spPr>
          <a:xfrm rot="16200000">
            <a:off x="-592339" y="3916856"/>
            <a:ext cx="46020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24725"/>
                </a:solidFill>
              </a:rPr>
              <a:t>Complementarity effect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9C9434-840D-8141-8A4F-3A7975E0429E}"/>
              </a:ext>
            </a:extLst>
          </p:cNvPr>
          <p:cNvSpPr txBox="1"/>
          <p:nvPr/>
        </p:nvSpPr>
        <p:spPr>
          <a:xfrm>
            <a:off x="2221830" y="3791159"/>
            <a:ext cx="36455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24725"/>
                </a:solidFill>
              </a:rPr>
              <a:t>MPD   		         MPD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DD1529-657A-BD49-B79B-0D448BDE4E5E}"/>
              </a:ext>
            </a:extLst>
          </p:cNvPr>
          <p:cNvSpPr txBox="1"/>
          <p:nvPr/>
        </p:nvSpPr>
        <p:spPr>
          <a:xfrm rot="16200000">
            <a:off x="1630224" y="3905988"/>
            <a:ext cx="46020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24725"/>
                </a:solidFill>
              </a:rPr>
              <a:t>Selection effect</a:t>
            </a: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FDB95683-67D6-0F42-939A-024DDA63FAED}"/>
              </a:ext>
            </a:extLst>
          </p:cNvPr>
          <p:cNvSpPr/>
          <p:nvPr/>
        </p:nvSpPr>
        <p:spPr>
          <a:xfrm>
            <a:off x="1829390" y="1900250"/>
            <a:ext cx="2017000" cy="2260241"/>
          </a:xfrm>
          <a:prstGeom prst="rect">
            <a:avLst/>
          </a:prstGeom>
          <a:ln w="38100">
            <a:solidFill>
              <a:srgbClr val="D24725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402C01-07AD-AF4A-BDC4-711E2B5E0E29}"/>
              </a:ext>
            </a:extLst>
          </p:cNvPr>
          <p:cNvSpPr txBox="1"/>
          <p:nvPr/>
        </p:nvSpPr>
        <p:spPr>
          <a:xfrm>
            <a:off x="2293111" y="6217862"/>
            <a:ext cx="36455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24725"/>
                </a:solidFill>
              </a:rPr>
              <a:t>FD   		         FD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E36084-5736-1B43-83AA-D2ABE5E59318}"/>
              </a:ext>
            </a:extLst>
          </p:cNvPr>
          <p:cNvSpPr/>
          <p:nvPr/>
        </p:nvSpPr>
        <p:spPr>
          <a:xfrm>
            <a:off x="3846096" y="1800516"/>
            <a:ext cx="2281803" cy="4786678"/>
          </a:xfrm>
          <a:prstGeom prst="rect">
            <a:avLst/>
          </a:prstGeom>
          <a:solidFill>
            <a:srgbClr val="D24725">
              <a:alpha val="1647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7">
            <a:extLst>
              <a:ext uri="{FF2B5EF4-FFF2-40B4-BE49-F238E27FC236}">
                <a16:creationId xmlns:a16="http://schemas.microsoft.com/office/drawing/2014/main" id="{2C46C7F2-F68C-C948-9A56-3EF8AEEBB55F}"/>
              </a:ext>
            </a:extLst>
          </p:cNvPr>
          <p:cNvSpPr/>
          <p:nvPr/>
        </p:nvSpPr>
        <p:spPr>
          <a:xfrm>
            <a:off x="4087751" y="4224710"/>
            <a:ext cx="2017000" cy="2260241"/>
          </a:xfrm>
          <a:prstGeom prst="rect">
            <a:avLst/>
          </a:prstGeom>
          <a:ln w="38100">
            <a:solidFill>
              <a:srgbClr val="D24725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B2F11C-21EC-B54B-AE79-F8B9A050F137}"/>
              </a:ext>
            </a:extLst>
          </p:cNvPr>
          <p:cNvSpPr txBox="1"/>
          <p:nvPr/>
        </p:nvSpPr>
        <p:spPr>
          <a:xfrm rot="16200000">
            <a:off x="4051852" y="3946458"/>
            <a:ext cx="46020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24725"/>
                </a:solidFill>
              </a:rPr>
              <a:t>Complementarity effect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7B6039F-86D2-DC40-8F64-956D53D4F250}"/>
              </a:ext>
            </a:extLst>
          </p:cNvPr>
          <p:cNvSpPr txBox="1"/>
          <p:nvPr/>
        </p:nvSpPr>
        <p:spPr>
          <a:xfrm>
            <a:off x="6866020" y="3820761"/>
            <a:ext cx="36455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24725"/>
                </a:solidFill>
              </a:rPr>
              <a:t>MPD   		         MPD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A46C2FB-8088-744B-8B10-3B3B834F7F49}"/>
              </a:ext>
            </a:extLst>
          </p:cNvPr>
          <p:cNvSpPr txBox="1"/>
          <p:nvPr/>
        </p:nvSpPr>
        <p:spPr>
          <a:xfrm>
            <a:off x="6937301" y="6247464"/>
            <a:ext cx="36455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24725"/>
                </a:solidFill>
              </a:rPr>
              <a:t>FD   		         FD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5B7C0D-99DE-C04B-83A2-E3850D83F072}"/>
              </a:ext>
            </a:extLst>
          </p:cNvPr>
          <p:cNvSpPr txBox="1"/>
          <p:nvPr/>
        </p:nvSpPr>
        <p:spPr>
          <a:xfrm rot="16200000">
            <a:off x="6158726" y="3880174"/>
            <a:ext cx="46020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24725"/>
                </a:solidFill>
              </a:rPr>
              <a:t>Selection effect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CB7B023-25B8-1C48-898B-484B550A7309}"/>
              </a:ext>
            </a:extLst>
          </p:cNvPr>
          <p:cNvSpPr/>
          <p:nvPr/>
        </p:nvSpPr>
        <p:spPr>
          <a:xfrm>
            <a:off x="8374598" y="1774702"/>
            <a:ext cx="2293403" cy="4786678"/>
          </a:xfrm>
          <a:prstGeom prst="rect">
            <a:avLst/>
          </a:prstGeom>
          <a:solidFill>
            <a:srgbClr val="D24725">
              <a:alpha val="1647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7">
            <a:extLst>
              <a:ext uri="{FF2B5EF4-FFF2-40B4-BE49-F238E27FC236}">
                <a16:creationId xmlns:a16="http://schemas.microsoft.com/office/drawing/2014/main" id="{9007D27F-10AC-2442-A3A0-2023585385F9}"/>
              </a:ext>
            </a:extLst>
          </p:cNvPr>
          <p:cNvSpPr/>
          <p:nvPr/>
        </p:nvSpPr>
        <p:spPr>
          <a:xfrm>
            <a:off x="8616253" y="4259056"/>
            <a:ext cx="2017000" cy="2260241"/>
          </a:xfrm>
          <a:prstGeom prst="rect">
            <a:avLst/>
          </a:prstGeom>
          <a:ln w="38100">
            <a:solidFill>
              <a:srgbClr val="D24725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Rectangle 7">
            <a:extLst>
              <a:ext uri="{FF2B5EF4-FFF2-40B4-BE49-F238E27FC236}">
                <a16:creationId xmlns:a16="http://schemas.microsoft.com/office/drawing/2014/main" id="{1DFCCF83-AA44-7946-8D15-26E2CA0011AF}"/>
              </a:ext>
            </a:extLst>
          </p:cNvPr>
          <p:cNvSpPr/>
          <p:nvPr/>
        </p:nvSpPr>
        <p:spPr>
          <a:xfrm>
            <a:off x="6463713" y="1813565"/>
            <a:ext cx="1910885" cy="2260241"/>
          </a:xfrm>
          <a:prstGeom prst="rect">
            <a:avLst/>
          </a:prstGeom>
          <a:ln w="38100">
            <a:solidFill>
              <a:srgbClr val="D24725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adotte 2017 Eco. Letts">
            <a:extLst>
              <a:ext uri="{FF2B5EF4-FFF2-40B4-BE49-F238E27FC236}">
                <a16:creationId xmlns:a16="http://schemas.microsoft.com/office/drawing/2014/main" id="{FA8734DD-F8F6-6630-3DBE-8E17C269B05A}"/>
              </a:ext>
            </a:extLst>
          </p:cNvPr>
          <p:cNvSpPr/>
          <p:nvPr/>
        </p:nvSpPr>
        <p:spPr>
          <a:xfrm>
            <a:off x="7090549" y="6567602"/>
            <a:ext cx="339765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Huang, Liu, Zhou &amp; Cadotte. Oikos 2020</a:t>
            </a:r>
            <a:endParaRPr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0B6E8C-E92F-F753-6A92-F0E5C4E5F028}"/>
              </a:ext>
            </a:extLst>
          </p:cNvPr>
          <p:cNvSpPr txBox="1"/>
          <p:nvPr/>
        </p:nvSpPr>
        <p:spPr>
          <a:xfrm>
            <a:off x="91637" y="1900250"/>
            <a:ext cx="12939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Canada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B51793-BDA1-14B2-7AE7-E6F7978B6EB4}"/>
              </a:ext>
            </a:extLst>
          </p:cNvPr>
          <p:cNvSpPr txBox="1"/>
          <p:nvPr/>
        </p:nvSpPr>
        <p:spPr>
          <a:xfrm>
            <a:off x="10908571" y="1800516"/>
            <a:ext cx="10567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China</a:t>
            </a:r>
          </a:p>
        </p:txBody>
      </p:sp>
      <p:pic>
        <p:nvPicPr>
          <p:cNvPr id="1026" name="Picture 2" descr="China Flag Icon Vector Art, Icons, and Graphics for Free Download">
            <a:extLst>
              <a:ext uri="{FF2B5EF4-FFF2-40B4-BE49-F238E27FC236}">
                <a16:creationId xmlns:a16="http://schemas.microsoft.com/office/drawing/2014/main" id="{0EB60BFB-209B-D7AB-D760-BBF67026F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704" y="2081927"/>
            <a:ext cx="1793630" cy="149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nadian Flag">
            <a:extLst>
              <a:ext uri="{FF2B5EF4-FFF2-40B4-BE49-F238E27FC236}">
                <a16:creationId xmlns:a16="http://schemas.microsoft.com/office/drawing/2014/main" id="{BA8E1EE3-EA3D-AC16-221E-5258CA2A2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7200" r="94267">
                        <a14:foregroundMark x1="28000" y1="14400" x2="22000" y2="18133"/>
                        <a14:foregroundMark x1="22000" y1="18133" x2="9600" y2="37200"/>
                        <a14:foregroundMark x1="9600" y1="37200" x2="7333" y2="51600"/>
                        <a14:foregroundMark x1="7333" y1="51600" x2="15733" y2="72800"/>
                        <a14:foregroundMark x1="15733" y1="72800" x2="25333" y2="84000"/>
                        <a14:foregroundMark x1="25333" y1="84000" x2="30933" y2="74000"/>
                        <a14:foregroundMark x1="30933" y1="74000" x2="27867" y2="12533"/>
                        <a14:foregroundMark x1="68000" y1="10800" x2="69600" y2="88267"/>
                        <a14:foregroundMark x1="69600" y1="88267" x2="76933" y2="82667"/>
                        <a14:foregroundMark x1="76933" y1="82667" x2="84800" y2="69067"/>
                        <a14:foregroundMark x1="84800" y1="69067" x2="88533" y2="42800"/>
                        <a14:foregroundMark x1="88533" y1="42800" x2="72533" y2="11467"/>
                        <a14:foregroundMark x1="72533" y1="11467" x2="68000" y2="10533"/>
                        <a14:foregroundMark x1="62667" y1="59467" x2="54800" y2="64400"/>
                        <a14:foregroundMark x1="54800" y1="64400" x2="47200" y2="65067"/>
                        <a14:foregroundMark x1="47200" y1="65067" x2="31333" y2="54667"/>
                        <a14:foregroundMark x1="31333" y1="54667" x2="29733" y2="44933"/>
                        <a14:foregroundMark x1="29733" y1="44933" x2="33467" y2="36267"/>
                        <a14:foregroundMark x1="33467" y1="36267" x2="44400" y2="29067"/>
                        <a14:foregroundMark x1="44400" y1="29067" x2="51867" y2="28400"/>
                        <a14:foregroundMark x1="51867" y1="28400" x2="59067" y2="30267"/>
                        <a14:foregroundMark x1="59067" y1="30267" x2="65467" y2="39600"/>
                        <a14:foregroundMark x1="65467" y1="39600" x2="66800" y2="56667"/>
                        <a14:foregroundMark x1="66800" y1="56667" x2="58000" y2="62133"/>
                        <a14:foregroundMark x1="58000" y1="62133" x2="50133" y2="62533"/>
                        <a14:foregroundMark x1="50133" y1="62533" x2="50133" y2="62533"/>
                        <a14:foregroundMark x1="89333" y1="38667" x2="93867" y2="45200"/>
                        <a14:foregroundMark x1="93867" y1="45200" x2="94267" y2="52267"/>
                        <a14:foregroundMark x1="94267" y1="52267" x2="92400" y2="58400"/>
                        <a14:foregroundMark x1="58800" y1="67200" x2="50933" y2="68267"/>
                        <a14:foregroundMark x1="50933" y1="68267" x2="41200" y2="65600"/>
                        <a14:foregroundMark x1="41200" y1="65600" x2="38000" y2="54400"/>
                        <a14:foregroundMark x1="38000" y1="54400" x2="38267" y2="43467"/>
                        <a14:foregroundMark x1="38267" y1="43467" x2="42000" y2="34267"/>
                        <a14:foregroundMark x1="42000" y1="34267" x2="48667" y2="29600"/>
                        <a14:foregroundMark x1="48667" y1="29600" x2="58267" y2="34667"/>
                        <a14:foregroundMark x1="58267" y1="34667" x2="63733" y2="44933"/>
                        <a14:foregroundMark x1="63733" y1="44933" x2="64133" y2="52800"/>
                        <a14:foregroundMark x1="64133" y1="52800" x2="56667" y2="60933"/>
                        <a14:foregroundMark x1="56667" y1="60933" x2="44800" y2="63333"/>
                        <a14:foregroundMark x1="44800" y1="63333" x2="32133" y2="54933"/>
                        <a14:foregroundMark x1="32133" y1="54933" x2="29200" y2="48267"/>
                        <a14:foregroundMark x1="29200" y1="48267" x2="33200" y2="34667"/>
                        <a14:foregroundMark x1="33200" y1="34667" x2="46933" y2="28400"/>
                        <a14:foregroundMark x1="46933" y1="28400" x2="54267" y2="28400"/>
                        <a14:foregroundMark x1="54267" y1="28400" x2="65333" y2="39333"/>
                        <a14:foregroundMark x1="65333" y1="39333" x2="67867" y2="49867"/>
                        <a14:foregroundMark x1="67867" y1="49867" x2="59333" y2="59200"/>
                        <a14:foregroundMark x1="37867" y1="58667" x2="34533" y2="52000"/>
                        <a14:foregroundMark x1="34533" y1="52000" x2="39600" y2="45600"/>
                        <a14:foregroundMark x1="39600" y1="45600" x2="31467" y2="48933"/>
                        <a14:foregroundMark x1="31467" y1="48933" x2="28533" y2="41467"/>
                        <a14:foregroundMark x1="28533" y1="41467" x2="36400" y2="44000"/>
                        <a14:foregroundMark x1="36400" y1="44000" x2="38133" y2="51600"/>
                        <a14:foregroundMark x1="38133" y1="51600" x2="31600" y2="48800"/>
                        <a14:foregroundMark x1="31600" y1="48800" x2="33467" y2="44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8" y="2323736"/>
            <a:ext cx="1252883" cy="125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7B15EEB5-35DA-6223-675F-EDD3B3BCE802}"/>
              </a:ext>
            </a:extLst>
          </p:cNvPr>
          <p:cNvSpPr/>
          <p:nvPr/>
        </p:nvSpPr>
        <p:spPr>
          <a:xfrm>
            <a:off x="6267775" y="1745100"/>
            <a:ext cx="5760181" cy="48420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0259094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are measured traits not more informative?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246FF3-70CC-8826-0E70-CB776DB10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into your groups and come up with reasons why traits do not do a better job than phylogenies.</a:t>
            </a:r>
          </a:p>
          <a:p>
            <a:r>
              <a:rPr lang="en-US" dirty="0"/>
              <a:t>Give reasons why traits should do better </a:t>
            </a:r>
          </a:p>
        </p:txBody>
      </p:sp>
      <p:pic>
        <p:nvPicPr>
          <p:cNvPr id="4" name="Picture 4" descr="plant_assembly.pdf                                             004055CFMacintosh HD                   C63A95C4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0319" y="3466197"/>
            <a:ext cx="3562350" cy="2387600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089BB7-EDDF-9428-E612-1EED8E713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657" y="3930222"/>
            <a:ext cx="2918364" cy="29277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257F5F-085F-B482-6465-53B3DF2D4C48}"/>
              </a:ext>
            </a:extLst>
          </p:cNvPr>
          <p:cNvSpPr txBox="1"/>
          <p:nvPr/>
        </p:nvSpPr>
        <p:spPr>
          <a:xfrm>
            <a:off x="2452955" y="5853797"/>
            <a:ext cx="6097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padlet.com</a:t>
            </a:r>
            <a:r>
              <a:rPr lang="en-US" dirty="0"/>
              <a:t>/</a:t>
            </a:r>
            <a:r>
              <a:rPr lang="en-US" dirty="0" err="1"/>
              <a:t>marccadotte</a:t>
            </a:r>
            <a:r>
              <a:rPr lang="en-US" dirty="0"/>
              <a:t>/why-traits-not-better-xvesc210eci0bhqc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8DFC1-833C-EBE8-58CD-833DF17CC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Moving from single to multiple functions, we may lose sight of the fact that there may be different diversity-function relationships and different mechanisms given rise to these relationships.</a:t>
            </a:r>
          </a:p>
        </p:txBody>
      </p:sp>
      <p:pic>
        <p:nvPicPr>
          <p:cNvPr id="4" name="Picture 3" descr="evol -diff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016" y="3056467"/>
            <a:ext cx="2885901" cy="272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058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42E4D6-5536-6181-9923-C6462CF46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evol -diff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50" y="2992966"/>
            <a:ext cx="4025900" cy="3797300"/>
          </a:xfrm>
          <a:prstGeom prst="rect">
            <a:avLst/>
          </a:prstGeom>
        </p:spPr>
      </p:pic>
      <p:pic>
        <p:nvPicPr>
          <p:cNvPr id="3" name="Picture 2" descr="Screenshot 2015-07-22 20.01.0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222" y="3551766"/>
            <a:ext cx="3509611" cy="3302000"/>
          </a:xfrm>
          <a:prstGeom prst="rect">
            <a:avLst/>
          </a:prstGeom>
        </p:spPr>
      </p:pic>
      <p:pic>
        <p:nvPicPr>
          <p:cNvPr id="7" name="Picture 6" descr="Screenshot 2015-07-22 19.59.0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667" y="4114799"/>
            <a:ext cx="287866" cy="145447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20971" y="4593166"/>
            <a:ext cx="196850" cy="2349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45733" y="1684867"/>
            <a:ext cx="33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/>
              <a:t>Brownian motion evolution</a:t>
            </a:r>
          </a:p>
        </p:txBody>
      </p:sp>
    </p:spTree>
    <p:extLst>
      <p:ext uri="{BB962C8B-B14F-4D97-AF65-F5344CB8AC3E}">
        <p14:creationId xmlns:p14="http://schemas.microsoft.com/office/powerpoint/2010/main" val="35680704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18A38E-DFF5-3EA7-D8BE-2690FCA6C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evol -diff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50" y="2997200"/>
            <a:ext cx="4025900" cy="3797300"/>
          </a:xfrm>
          <a:prstGeom prst="rect">
            <a:avLst/>
          </a:prstGeom>
        </p:spPr>
      </p:pic>
      <p:pic>
        <p:nvPicPr>
          <p:cNvPr id="3" name="Picture 2" descr="Screenshot 2015-07-22 20.01.0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222" y="3556000"/>
            <a:ext cx="3509611" cy="3302000"/>
          </a:xfrm>
          <a:prstGeom prst="rect">
            <a:avLst/>
          </a:prstGeom>
        </p:spPr>
      </p:pic>
      <p:pic>
        <p:nvPicPr>
          <p:cNvPr id="4" name="Picture 3" descr="BM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32" y="3369734"/>
            <a:ext cx="3187700" cy="3149600"/>
          </a:xfrm>
          <a:prstGeom prst="rect">
            <a:avLst/>
          </a:prstGeom>
        </p:spPr>
      </p:pic>
      <p:pic>
        <p:nvPicPr>
          <p:cNvPr id="7" name="Picture 6" descr="Screenshot 2015-07-22 19.59.0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667" y="4119033"/>
            <a:ext cx="287866" cy="145447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20971" y="4597400"/>
            <a:ext cx="196850" cy="2349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845733" y="1684867"/>
            <a:ext cx="33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/>
              <a:t>Brownian motion evolution</a:t>
            </a:r>
          </a:p>
        </p:txBody>
      </p:sp>
    </p:spTree>
    <p:extLst>
      <p:ext uri="{BB962C8B-B14F-4D97-AF65-F5344CB8AC3E}">
        <p14:creationId xmlns:p14="http://schemas.microsoft.com/office/powerpoint/2010/main" val="3801910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9CD3E8-80BC-2AAD-9361-F89A2492F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evol -diff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50" y="2992966"/>
            <a:ext cx="4025900" cy="3797300"/>
          </a:xfrm>
          <a:prstGeom prst="rect">
            <a:avLst/>
          </a:prstGeom>
        </p:spPr>
      </p:pic>
      <p:pic>
        <p:nvPicPr>
          <p:cNvPr id="3" name="Picture 2" descr="Screenshot 2015-07-22 20.01.0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222" y="3551766"/>
            <a:ext cx="3509611" cy="3302000"/>
          </a:xfrm>
          <a:prstGeom prst="rect">
            <a:avLst/>
          </a:prstGeom>
        </p:spPr>
      </p:pic>
      <p:pic>
        <p:nvPicPr>
          <p:cNvPr id="4" name="Picture 3" descr="BM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32" y="3365500"/>
            <a:ext cx="3187700" cy="3149600"/>
          </a:xfrm>
          <a:prstGeom prst="rect">
            <a:avLst/>
          </a:prstGeom>
        </p:spPr>
      </p:pic>
      <p:pic>
        <p:nvPicPr>
          <p:cNvPr id="7" name="Picture 6" descr="Screenshot 2015-07-22 19.59.0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667" y="4114799"/>
            <a:ext cx="287866" cy="145447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20971" y="4593166"/>
            <a:ext cx="196850" cy="2349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50287" y="1417638"/>
            <a:ext cx="2269646" cy="151300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059686" y="1417638"/>
            <a:ext cx="2269646" cy="151300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36570" y="2992966"/>
            <a:ext cx="99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Richness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90603" y="2992966"/>
            <a:ext cx="445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4787577" y="2021354"/>
            <a:ext cx="100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686907" y="2078038"/>
            <a:ext cx="1965962" cy="68925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8212289" y="2078038"/>
            <a:ext cx="1965962" cy="68925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686907" y="1901521"/>
            <a:ext cx="1965962" cy="6892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8212289" y="1901521"/>
            <a:ext cx="1965962" cy="6892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32450" y="1845034"/>
            <a:ext cx="4572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632450" y="1586800"/>
            <a:ext cx="4572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89650" y="1427137"/>
            <a:ext cx="1112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Single function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89650" y="1678735"/>
            <a:ext cx="103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Multifunction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45733" y="1684867"/>
            <a:ext cx="33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/>
              <a:t>Brownian motion evolution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34735" y="6459332"/>
            <a:ext cx="4135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 = mean pairwise phylogenetic distance</a:t>
            </a:r>
          </a:p>
        </p:txBody>
      </p:sp>
    </p:spTree>
    <p:extLst>
      <p:ext uri="{BB962C8B-B14F-4D97-AF65-F5344CB8AC3E}">
        <p14:creationId xmlns:p14="http://schemas.microsoft.com/office/powerpoint/2010/main" val="36123654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E5C6F9D-A06D-202C-BC72-0A2F92FB6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evol -diff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50" y="2992966"/>
            <a:ext cx="4025900" cy="3797300"/>
          </a:xfrm>
          <a:prstGeom prst="rect">
            <a:avLst/>
          </a:prstGeom>
        </p:spPr>
      </p:pic>
      <p:pic>
        <p:nvPicPr>
          <p:cNvPr id="3" name="Picture 2" descr="Screenshot 2015-07-22 20.01.0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222" y="3551766"/>
            <a:ext cx="3509611" cy="3302000"/>
          </a:xfrm>
          <a:prstGeom prst="rect">
            <a:avLst/>
          </a:prstGeom>
        </p:spPr>
      </p:pic>
      <p:pic>
        <p:nvPicPr>
          <p:cNvPr id="4" name="Picture 3" descr="BM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32" y="3365500"/>
            <a:ext cx="3187700" cy="3149600"/>
          </a:xfrm>
          <a:prstGeom prst="rect">
            <a:avLst/>
          </a:prstGeom>
        </p:spPr>
      </p:pic>
      <p:pic>
        <p:nvPicPr>
          <p:cNvPr id="7" name="Picture 6" descr="Screenshot 2015-07-22 19.59.0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667" y="4114799"/>
            <a:ext cx="287866" cy="145447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20971" y="4593166"/>
            <a:ext cx="196850" cy="2349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50287" y="1417638"/>
            <a:ext cx="2269646" cy="151300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059686" y="1417638"/>
            <a:ext cx="2269646" cy="151300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36570" y="2992966"/>
            <a:ext cx="99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Richness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4787577" y="2021354"/>
            <a:ext cx="100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686907" y="2078038"/>
            <a:ext cx="1965962" cy="68925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8212289" y="2078038"/>
            <a:ext cx="1965962" cy="68925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686907" y="1901521"/>
            <a:ext cx="1965962" cy="6892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8212289" y="1901521"/>
            <a:ext cx="1965962" cy="6892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32450" y="1845034"/>
            <a:ext cx="4572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632450" y="1586800"/>
            <a:ext cx="4572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89650" y="1427137"/>
            <a:ext cx="1112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Single function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89650" y="1678735"/>
            <a:ext cx="103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Multifunction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19163" y="3320934"/>
            <a:ext cx="1916838" cy="461665"/>
          </a:xfrm>
          <a:prstGeom prst="rect">
            <a:avLst/>
          </a:prstGeom>
          <a:solidFill>
            <a:schemeClr val="bg1"/>
          </a:solidFill>
          <a:ln w="57150" cmpd="sng">
            <a:solidFill>
              <a:srgbClr val="DB8646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PD ≈ Richness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90603" y="2992966"/>
            <a:ext cx="445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06307" y="3225861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87888" y="6406823"/>
            <a:ext cx="3394905" cy="369332"/>
          </a:xfrm>
          <a:prstGeom prst="rect">
            <a:avLst/>
          </a:prstGeom>
          <a:noFill/>
          <a:ln w="28575" cmpd="sng">
            <a:solidFill>
              <a:srgbClr val="DB8646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*But depends on rate of evolution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45733" y="1684867"/>
            <a:ext cx="33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/>
              <a:t>Brownian motion evolution</a:t>
            </a:r>
          </a:p>
        </p:txBody>
      </p:sp>
    </p:spTree>
    <p:extLst>
      <p:ext uri="{BB962C8B-B14F-4D97-AF65-F5344CB8AC3E}">
        <p14:creationId xmlns:p14="http://schemas.microsoft.com/office/powerpoint/2010/main" val="3394928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4AFF6-1510-E659-B05D-68E68AAB2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evol -diff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50" y="1981200"/>
            <a:ext cx="4025900" cy="3797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45733" y="1684867"/>
            <a:ext cx="330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Brownian motion evolution</a:t>
            </a:r>
          </a:p>
          <a:p>
            <a:pPr marL="342900" indent="-342900">
              <a:buFontTx/>
              <a:buAutoNum type="arabicParenR"/>
            </a:pPr>
            <a:r>
              <a:rPr lang="en-US" dirty="0"/>
              <a:t>Divergent selection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7008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4C03CDB-ADAC-C975-4F98-734879E25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evol -diff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50" y="1981200"/>
            <a:ext cx="4025900" cy="3797300"/>
          </a:xfrm>
          <a:prstGeom prst="rect">
            <a:avLst/>
          </a:prstGeom>
        </p:spPr>
      </p:pic>
      <p:pic>
        <p:nvPicPr>
          <p:cNvPr id="6" name="Picture 5" descr="Screenshot 2015-07-22 19.55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868" y="1499467"/>
            <a:ext cx="4920692" cy="1472333"/>
          </a:xfrm>
          <a:prstGeom prst="rect">
            <a:avLst/>
          </a:prstGeom>
        </p:spPr>
      </p:pic>
      <p:pic>
        <p:nvPicPr>
          <p:cNvPr id="3" name="Picture 2" descr="Screenshot 2015-10-21 12.40.2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333" y="3275189"/>
            <a:ext cx="2374900" cy="2806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5874363" y="4176889"/>
            <a:ext cx="1174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Trait value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5733" y="1684867"/>
            <a:ext cx="330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Brownian motion evolution</a:t>
            </a:r>
          </a:p>
          <a:p>
            <a:pPr marL="342900" indent="-342900">
              <a:buFontTx/>
              <a:buAutoNum type="arabicParenR"/>
            </a:pPr>
            <a:r>
              <a:rPr lang="en-US" dirty="0"/>
              <a:t>Divergent selection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4588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FE7AC-39AE-0DF7-DCD6-92AE3337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evol -diff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50" y="1981200"/>
            <a:ext cx="4025900" cy="3797300"/>
          </a:xfrm>
          <a:prstGeom prst="rect">
            <a:avLst/>
          </a:prstGeom>
        </p:spPr>
      </p:pic>
      <p:pic>
        <p:nvPicPr>
          <p:cNvPr id="6" name="Picture 5" descr="Screenshot 2015-07-22 19.55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868" y="1499467"/>
            <a:ext cx="4920692" cy="1472333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980184" y="3619501"/>
            <a:ext cx="2106432" cy="172311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309128" y="3619501"/>
            <a:ext cx="2106432" cy="172311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69026" y="5342619"/>
            <a:ext cx="99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Richness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9614" y="5342619"/>
            <a:ext cx="445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</a:t>
            </a:r>
          </a:p>
        </p:txBody>
      </p:sp>
      <p:sp>
        <p:nvSpPr>
          <p:cNvPr id="25" name="TextBox 24"/>
          <p:cNvSpPr txBox="1"/>
          <p:nvPr/>
        </p:nvSpPr>
        <p:spPr>
          <a:xfrm rot="16200000">
            <a:off x="5236277" y="4332702"/>
            <a:ext cx="100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Function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103066" y="4308748"/>
            <a:ext cx="1824586" cy="78497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8446844" y="3692115"/>
            <a:ext cx="1686871" cy="140160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6103066" y="4126861"/>
            <a:ext cx="1824586" cy="78497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8446843" y="4126861"/>
            <a:ext cx="1824586" cy="78497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011825" y="4050746"/>
            <a:ext cx="4572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011825" y="3792512"/>
            <a:ext cx="4572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469025" y="3632849"/>
            <a:ext cx="1112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Single function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69025" y="3884447"/>
            <a:ext cx="103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Multifunction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45733" y="1684867"/>
            <a:ext cx="330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Brownian motion evolution</a:t>
            </a:r>
          </a:p>
          <a:p>
            <a:pPr marL="342900" indent="-342900">
              <a:buFontTx/>
              <a:buAutoNum type="arabicParenR"/>
            </a:pPr>
            <a:r>
              <a:rPr lang="en-US" dirty="0"/>
              <a:t>Divergent selection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4462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67228-07EB-C62A-7DD9-1CC3B6B62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evol -diff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50" y="1981200"/>
            <a:ext cx="4025900" cy="3797300"/>
          </a:xfrm>
          <a:prstGeom prst="rect">
            <a:avLst/>
          </a:prstGeom>
        </p:spPr>
      </p:pic>
      <p:pic>
        <p:nvPicPr>
          <p:cNvPr id="6" name="Picture 5" descr="Screenshot 2015-07-22 19.55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868" y="1499467"/>
            <a:ext cx="4920692" cy="1472333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980184" y="3619501"/>
            <a:ext cx="2106432" cy="172311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309128" y="3619501"/>
            <a:ext cx="2106432" cy="172311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69026" y="5342619"/>
            <a:ext cx="99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Richness</a:t>
            </a:r>
          </a:p>
        </p:txBody>
      </p:sp>
      <p:sp>
        <p:nvSpPr>
          <p:cNvPr id="25" name="TextBox 24"/>
          <p:cNvSpPr txBox="1"/>
          <p:nvPr/>
        </p:nvSpPr>
        <p:spPr>
          <a:xfrm rot="16200000">
            <a:off x="5236277" y="4332702"/>
            <a:ext cx="100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Function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103066" y="4308748"/>
            <a:ext cx="1824586" cy="78497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8446844" y="3692115"/>
            <a:ext cx="1686871" cy="140160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6103066" y="4126861"/>
            <a:ext cx="1824586" cy="78497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8446843" y="4126861"/>
            <a:ext cx="1824586" cy="78497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87524" y="3060701"/>
            <a:ext cx="2096991" cy="461665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DB8646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PD &gt;&gt; Richness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6011825" y="4050746"/>
            <a:ext cx="4572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011825" y="3792512"/>
            <a:ext cx="4572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69025" y="3632849"/>
            <a:ext cx="1112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Single function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69025" y="3884447"/>
            <a:ext cx="103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Multifunction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9614" y="5342619"/>
            <a:ext cx="445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45733" y="1684867"/>
            <a:ext cx="330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Brownian motion evolution</a:t>
            </a:r>
          </a:p>
          <a:p>
            <a:pPr marL="342900" indent="-342900">
              <a:buFontTx/>
              <a:buAutoNum type="arabicParenR"/>
            </a:pPr>
            <a:r>
              <a:rPr lang="en-US" dirty="0"/>
              <a:t>Divergent selection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9534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These two mechanisms require coexistence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9112" y="1825625"/>
            <a:ext cx="7584688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Species use differing resources and need to persist together to realize the higher ecosystem function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One mechanism does not require coexistence.</a:t>
            </a:r>
          </a:p>
        </p:txBody>
      </p:sp>
      <p:pic>
        <p:nvPicPr>
          <p:cNvPr id="4" name="Picture 3" descr="nich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017" y="1600200"/>
            <a:ext cx="1678483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57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BD6A80-E4A0-66EF-4530-6D1E53361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45733" y="1684868"/>
            <a:ext cx="330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rgbClr val="7F7F7F"/>
                </a:solidFill>
              </a:rPr>
              <a:t>Brownian motion evolution</a:t>
            </a:r>
          </a:p>
          <a:p>
            <a:pPr marL="342900" indent="-342900">
              <a:buFontTx/>
              <a:buAutoNum type="arabicParenR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Divergent selection</a:t>
            </a:r>
          </a:p>
          <a:p>
            <a:pPr marL="342900" indent="-342900">
              <a:buAutoNum type="arabicParenR"/>
            </a:pPr>
            <a:r>
              <a:rPr lang="en-US" dirty="0"/>
              <a:t>Evolutionary innovation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  <p:pic>
        <p:nvPicPr>
          <p:cNvPr id="3" name="Picture 2" descr="poll_stn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734" y="2508180"/>
            <a:ext cx="5774267" cy="434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991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5FFEA5-467A-338F-1353-8A49B5891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poll_stn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2885197"/>
            <a:ext cx="4478867" cy="3373981"/>
          </a:xfrm>
          <a:prstGeom prst="rect">
            <a:avLst/>
          </a:prstGeom>
        </p:spPr>
      </p:pic>
      <p:pic>
        <p:nvPicPr>
          <p:cNvPr id="8" name="Picture 7" descr="poll_stnd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667" y="2885197"/>
            <a:ext cx="4478867" cy="33610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88001" y="1862667"/>
            <a:ext cx="4004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However, if multiple functions are maximized in different clades then PD very important for multifunction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5733" y="1684868"/>
            <a:ext cx="330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rgbClr val="7F7F7F"/>
                </a:solidFill>
              </a:rPr>
              <a:t>Brownian motion evolution</a:t>
            </a:r>
          </a:p>
          <a:p>
            <a:pPr marL="342900" indent="-342900">
              <a:buFontTx/>
              <a:buAutoNum type="arabicParenR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Divergent selection</a:t>
            </a:r>
          </a:p>
          <a:p>
            <a:pPr marL="342900" indent="-342900">
              <a:buAutoNum type="arabicParenR"/>
            </a:pPr>
            <a:r>
              <a:rPr lang="en-US" dirty="0"/>
              <a:t>Evolutionary innovation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3970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DC523-5EF9-23AE-9DA5-526C55250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poll_stnd.pdf"/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734" y="2508180"/>
            <a:ext cx="5774267" cy="43498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62301" y="3153833"/>
            <a:ext cx="6794499" cy="2717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329889" y="3492500"/>
            <a:ext cx="2256176" cy="184730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824396" y="3492500"/>
            <a:ext cx="2256176" cy="184730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00671" y="5339808"/>
            <a:ext cx="99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Richness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63694" y="5339808"/>
            <a:ext cx="445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3568731" y="4270413"/>
            <a:ext cx="100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Function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4465700" y="4867719"/>
            <a:ext cx="195429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76094" y="4867719"/>
            <a:ext cx="1954295" cy="24630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465700" y="3851698"/>
            <a:ext cx="1954295" cy="8415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976094" y="3851698"/>
            <a:ext cx="1954295" cy="8415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329895" y="3933411"/>
            <a:ext cx="4572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329895" y="3675177"/>
            <a:ext cx="4572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787095" y="3515514"/>
            <a:ext cx="1112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Single function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87095" y="3767112"/>
            <a:ext cx="103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Multifunction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45733" y="1684868"/>
            <a:ext cx="330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rgbClr val="7F7F7F"/>
                </a:solidFill>
              </a:rPr>
              <a:t>Brownian motion evolution</a:t>
            </a:r>
          </a:p>
          <a:p>
            <a:pPr marL="342900" indent="-342900">
              <a:buFontTx/>
              <a:buAutoNum type="arabicParenR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Divergent selection</a:t>
            </a:r>
          </a:p>
          <a:p>
            <a:pPr marL="342900" indent="-342900">
              <a:buAutoNum type="arabicParenR"/>
            </a:pPr>
            <a:r>
              <a:rPr lang="en-US" dirty="0"/>
              <a:t>Evolutionary innovation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434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A71AB3-235D-A24E-2763-4B63C740C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poll_stnd.pdf"/>
          <p:cNvPicPr>
            <a:picLocks noChangeAspect="1"/>
          </p:cNvPicPr>
          <p:nvPr/>
        </p:nvPicPr>
        <p:blipFill>
          <a:blip r:embed="rId2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734" y="2508180"/>
            <a:ext cx="5774267" cy="43498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62301" y="3153833"/>
            <a:ext cx="6794499" cy="2717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329889" y="3492500"/>
            <a:ext cx="2256176" cy="184730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824396" y="3492500"/>
            <a:ext cx="2256176" cy="184730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00671" y="5339808"/>
            <a:ext cx="99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Richness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3568731" y="4270413"/>
            <a:ext cx="100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Function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4465700" y="4867719"/>
            <a:ext cx="195429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76094" y="4867719"/>
            <a:ext cx="1954295" cy="24630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465700" y="3851698"/>
            <a:ext cx="1954295" cy="8415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976094" y="3851698"/>
            <a:ext cx="1954295" cy="8415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703726" y="2691937"/>
            <a:ext cx="2033874" cy="461665"/>
          </a:xfrm>
          <a:prstGeom prst="rect">
            <a:avLst/>
          </a:prstGeom>
          <a:solidFill>
            <a:schemeClr val="bg1"/>
          </a:solidFill>
          <a:ln w="57150" cmpd="sng">
            <a:solidFill>
              <a:srgbClr val="DB8646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PD </a:t>
            </a:r>
            <a:r>
              <a:rPr lang="en-US" sz="2400" u="sng" dirty="0"/>
              <a:t>&lt;</a:t>
            </a:r>
            <a:r>
              <a:rPr lang="en-US" sz="2400" dirty="0"/>
              <a:t> Richness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4329895" y="3933411"/>
            <a:ext cx="4572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329895" y="3675177"/>
            <a:ext cx="4572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787095" y="3515514"/>
            <a:ext cx="1112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Single function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87095" y="3767112"/>
            <a:ext cx="103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Multifunction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63694" y="5339808"/>
            <a:ext cx="445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45733" y="1684868"/>
            <a:ext cx="330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rgbClr val="7F7F7F"/>
                </a:solidFill>
              </a:rPr>
              <a:t>Brownian motion evolution</a:t>
            </a:r>
          </a:p>
          <a:p>
            <a:pPr marL="342900" indent="-342900">
              <a:buFontTx/>
              <a:buAutoNum type="arabicParenR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Divergent selection</a:t>
            </a:r>
          </a:p>
          <a:p>
            <a:pPr marL="342900" indent="-342900">
              <a:buAutoNum type="arabicParenR"/>
            </a:pPr>
            <a:r>
              <a:rPr lang="en-US" dirty="0"/>
              <a:t>Evolutionary innovation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0908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A0605-CACB-C804-8131-77A0B4964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evol -diff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317" y="2774950"/>
            <a:ext cx="4025900" cy="3797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45733" y="1684868"/>
            <a:ext cx="3302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rgbClr val="7F7F7F"/>
                </a:solidFill>
              </a:rPr>
              <a:t>Brownian motion evolution</a:t>
            </a:r>
          </a:p>
          <a:p>
            <a:pPr marL="342900" indent="-342900">
              <a:buFontTx/>
              <a:buAutoNum type="arabicParenR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Divergent selection</a:t>
            </a:r>
          </a:p>
          <a:p>
            <a:pPr marL="342900" indent="-342900">
              <a:buAutoNum type="arabicParenR"/>
            </a:pPr>
            <a:r>
              <a:rPr lang="en-US" dirty="0">
                <a:solidFill>
                  <a:srgbClr val="7F7F7F"/>
                </a:solidFill>
              </a:rPr>
              <a:t>Evolutionary innovation</a:t>
            </a:r>
          </a:p>
          <a:p>
            <a:pPr marL="342900" indent="-342900">
              <a:buFontTx/>
              <a:buAutoNum type="arabicParenR"/>
            </a:pPr>
            <a:r>
              <a:rPr lang="en-US" dirty="0"/>
              <a:t>Extremely rapid evolution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6584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56FB7-A054-60FE-7BE9-DD03A2441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evol -diff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317" y="2774950"/>
            <a:ext cx="4025900" cy="37973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464719" y="2400196"/>
            <a:ext cx="2339681" cy="135568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464719" y="4501505"/>
            <a:ext cx="2339681" cy="135568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951264" y="3755879"/>
            <a:ext cx="1180036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Richness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94291" y="5857188"/>
            <a:ext cx="445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6693940" y="3924436"/>
            <a:ext cx="1002498" cy="3693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Function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7601207" y="3017784"/>
            <a:ext cx="2026626" cy="61759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617682" y="5601115"/>
            <a:ext cx="2026626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7601207" y="2882215"/>
            <a:ext cx="2026626" cy="6175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617682" y="5427888"/>
            <a:ext cx="202662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536397" y="2879298"/>
            <a:ext cx="4572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536397" y="2621064"/>
            <a:ext cx="4572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993597" y="2461401"/>
            <a:ext cx="1112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Single function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93597" y="2712999"/>
            <a:ext cx="103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Multifunction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45733" y="1684868"/>
            <a:ext cx="3302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rgbClr val="7F7F7F"/>
                </a:solidFill>
              </a:rPr>
              <a:t>Brownian motion evolution</a:t>
            </a:r>
          </a:p>
          <a:p>
            <a:pPr marL="342900" indent="-342900">
              <a:buFontTx/>
              <a:buAutoNum type="arabicParenR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Divergent selection</a:t>
            </a:r>
          </a:p>
          <a:p>
            <a:pPr marL="342900" indent="-342900">
              <a:buAutoNum type="arabicParenR"/>
            </a:pPr>
            <a:r>
              <a:rPr lang="en-US" dirty="0">
                <a:solidFill>
                  <a:srgbClr val="7F7F7F"/>
                </a:solidFill>
              </a:rPr>
              <a:t>Evolutionary innovation</a:t>
            </a:r>
          </a:p>
          <a:p>
            <a:pPr marL="342900" indent="-342900">
              <a:buFontTx/>
              <a:buAutoNum type="arabicParenR"/>
            </a:pPr>
            <a:r>
              <a:rPr lang="en-US" dirty="0"/>
              <a:t>Extremely rapid evolution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9506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267E8-4D68-CBB4-AD58-F0041F21C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evol -diff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317" y="2774950"/>
            <a:ext cx="4025900" cy="37973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464719" y="2400196"/>
            <a:ext cx="2339681" cy="135568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464719" y="4501505"/>
            <a:ext cx="2339681" cy="135568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951264" y="3755879"/>
            <a:ext cx="1180036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Richness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6693940" y="3924436"/>
            <a:ext cx="1002498" cy="3693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Function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7601207" y="3017784"/>
            <a:ext cx="2026626" cy="61759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617682" y="5601115"/>
            <a:ext cx="2026626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7601207" y="2882215"/>
            <a:ext cx="2026626" cy="6175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617682" y="5427888"/>
            <a:ext cx="202662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536397" y="2879298"/>
            <a:ext cx="4572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536397" y="2621064"/>
            <a:ext cx="4572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993597" y="2461401"/>
            <a:ext cx="1112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Single function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93597" y="2712999"/>
            <a:ext cx="103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Multifunction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05966" y="1697568"/>
            <a:ext cx="2211716" cy="461665"/>
          </a:xfrm>
          <a:prstGeom prst="rect">
            <a:avLst/>
          </a:prstGeom>
          <a:solidFill>
            <a:schemeClr val="bg1"/>
          </a:solidFill>
          <a:ln w="57150" cmpd="sng">
            <a:solidFill>
              <a:srgbClr val="DB8646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PD &lt;&lt; Richness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94291" y="5857188"/>
            <a:ext cx="445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45733" y="1684868"/>
            <a:ext cx="3302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rgbClr val="7F7F7F"/>
                </a:solidFill>
              </a:rPr>
              <a:t>Brownian motion evolution</a:t>
            </a:r>
          </a:p>
          <a:p>
            <a:pPr marL="342900" indent="-342900">
              <a:buFontTx/>
              <a:buAutoNum type="arabicParenR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Divergent selection</a:t>
            </a:r>
          </a:p>
          <a:p>
            <a:pPr marL="342900" indent="-342900">
              <a:buAutoNum type="arabicParenR"/>
            </a:pPr>
            <a:r>
              <a:rPr lang="en-US" dirty="0">
                <a:solidFill>
                  <a:srgbClr val="7F7F7F"/>
                </a:solidFill>
              </a:rPr>
              <a:t>Evolutionary innovation</a:t>
            </a:r>
          </a:p>
          <a:p>
            <a:pPr marL="342900" indent="-342900">
              <a:buFontTx/>
              <a:buAutoNum type="arabicParenR"/>
            </a:pPr>
            <a:r>
              <a:rPr lang="en-US" dirty="0"/>
              <a:t>Extremely rapid evolution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0580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evolution generate different biodiversity-ecosystem function relationships?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785C1D-9302-1C06-A0D7-5B9DF34F1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69533" y="1862667"/>
            <a:ext cx="3716867" cy="4335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Tx/>
              <a:buAutoNum type="arabicParenR"/>
            </a:pPr>
            <a:r>
              <a:rPr lang="en-US" dirty="0">
                <a:solidFill>
                  <a:srgbClr val="000000"/>
                </a:solidFill>
              </a:rPr>
              <a:t>Brownian motion evolution</a:t>
            </a:r>
          </a:p>
          <a:p>
            <a:pPr marL="342900" indent="-342900">
              <a:lnSpc>
                <a:spcPct val="90000"/>
              </a:lnSpc>
              <a:buAutoNum type="arabicParenR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buAutoNum type="arabicParenR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buAutoNum type="arabicParenR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buAutoNum type="arabicParenR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buFontTx/>
              <a:buAutoNum type="arabicParenR"/>
            </a:pPr>
            <a:r>
              <a:rPr lang="en-US" dirty="0">
                <a:solidFill>
                  <a:srgbClr val="000000"/>
                </a:solidFill>
              </a:rPr>
              <a:t>Divergent selection</a:t>
            </a:r>
          </a:p>
          <a:p>
            <a:pPr marL="342900" indent="-342900">
              <a:lnSpc>
                <a:spcPct val="90000"/>
              </a:lnSpc>
              <a:buAutoNum type="arabicParenR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buAutoNum type="arabicParenR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buAutoNum type="arabicParenR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buAutoNum type="arabicParenR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buAutoNum type="arabicParenR"/>
            </a:pPr>
            <a:r>
              <a:rPr lang="en-US" dirty="0">
                <a:solidFill>
                  <a:srgbClr val="000000"/>
                </a:solidFill>
              </a:rPr>
              <a:t>Evolutionary innovation</a:t>
            </a:r>
          </a:p>
          <a:p>
            <a:pPr marL="342900" indent="-342900">
              <a:lnSpc>
                <a:spcPct val="90000"/>
              </a:lnSpc>
              <a:buAutoNum type="arabicParenR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buAutoNum type="arabicParenR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buAutoNum type="arabicParenR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buAutoNum type="arabicParenR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buAutoNum type="arabicParenR"/>
            </a:pPr>
            <a:r>
              <a:rPr lang="en-US" dirty="0">
                <a:solidFill>
                  <a:srgbClr val="000000"/>
                </a:solidFill>
              </a:rPr>
              <a:t>Extremely rapid evolution</a:t>
            </a:r>
          </a:p>
          <a:p>
            <a:pPr marL="342900" indent="-342900">
              <a:lnSpc>
                <a:spcPct val="90000"/>
              </a:lnSpc>
              <a:buAutoNum type="arabicParenR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26102" y="2849666"/>
            <a:ext cx="1202266" cy="76200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555369" y="2849666"/>
            <a:ext cx="1202266" cy="76200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76119" y="3611667"/>
            <a:ext cx="736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Richness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04352" y="3611667"/>
            <a:ext cx="3588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PD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4722660" y="3108224"/>
            <a:ext cx="729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Function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19297" y="1572355"/>
            <a:ext cx="1202266" cy="76200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548564" y="1572355"/>
            <a:ext cx="1202266" cy="76200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469314" y="2334356"/>
            <a:ext cx="736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Richness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97547" y="2334356"/>
            <a:ext cx="3588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PD</a:t>
            </a:r>
          </a:p>
        </p:txBody>
      </p:sp>
      <p:sp>
        <p:nvSpPr>
          <p:cNvPr id="25" name="TextBox 24"/>
          <p:cNvSpPr txBox="1"/>
          <p:nvPr/>
        </p:nvSpPr>
        <p:spPr>
          <a:xfrm rot="16200000">
            <a:off x="4715855" y="1830913"/>
            <a:ext cx="729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Function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19297" y="4089400"/>
            <a:ext cx="1202266" cy="76200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6548564" y="4089400"/>
            <a:ext cx="1202266" cy="76200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469314" y="4851401"/>
            <a:ext cx="736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Richness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97547" y="4851401"/>
            <a:ext cx="3588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PD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4715855" y="4347958"/>
            <a:ext cx="729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Function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221531" y="5257800"/>
            <a:ext cx="1202266" cy="76200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550798" y="5257800"/>
            <a:ext cx="1202266" cy="76200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471548" y="6019801"/>
            <a:ext cx="736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Richness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99781" y="6019801"/>
            <a:ext cx="3588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PD</a:t>
            </a:r>
          </a:p>
        </p:txBody>
      </p:sp>
      <p:sp>
        <p:nvSpPr>
          <p:cNvPr id="35" name="TextBox 34"/>
          <p:cNvSpPr txBox="1"/>
          <p:nvPr/>
        </p:nvSpPr>
        <p:spPr>
          <a:xfrm rot="16200000">
            <a:off x="4718089" y="5516358"/>
            <a:ext cx="729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Function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5296238" y="3154466"/>
            <a:ext cx="1041400" cy="34713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6633971" y="2881779"/>
            <a:ext cx="962798" cy="61982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5291667" y="1904955"/>
            <a:ext cx="1041400" cy="34713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6629400" y="1904955"/>
            <a:ext cx="1041400" cy="34713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5291667" y="5604933"/>
            <a:ext cx="1041400" cy="34713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291667" y="4656667"/>
            <a:ext cx="10414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629400" y="4656667"/>
            <a:ext cx="1041400" cy="1016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629400" y="5875867"/>
            <a:ext cx="10414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296238" y="3074032"/>
            <a:ext cx="1041400" cy="3471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6633971" y="3074032"/>
            <a:ext cx="1041400" cy="3471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5291667" y="1816055"/>
            <a:ext cx="1041400" cy="3471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6629400" y="1816055"/>
            <a:ext cx="1041400" cy="3471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5291667" y="4237566"/>
            <a:ext cx="1041400" cy="3471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6629400" y="4237566"/>
            <a:ext cx="1041400" cy="3471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5291667" y="5528733"/>
            <a:ext cx="1041400" cy="3471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629400" y="5778500"/>
            <a:ext cx="1041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8094133" y="3500967"/>
            <a:ext cx="4572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8094133" y="3242733"/>
            <a:ext cx="4572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551333" y="3083070"/>
            <a:ext cx="1112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Single function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551333" y="3334668"/>
            <a:ext cx="103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Multifunction</a:t>
            </a:r>
          </a:p>
        </p:txBody>
      </p:sp>
    </p:spTree>
    <p:extLst>
      <p:ext uri="{BB962C8B-B14F-4D97-AF65-F5344CB8AC3E}">
        <p14:creationId xmlns:p14="http://schemas.microsoft.com/office/powerpoint/2010/main" val="13924076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Simulations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F6D4DE-E6BC-C0BC-C112-CD513D45F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im_cartoo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00200"/>
            <a:ext cx="9144000" cy="386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430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7E78CC-C50F-C653-FC52-D163437CC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ll_three_exampl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885991"/>
            <a:ext cx="6762728" cy="59720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38400" y="3111500"/>
            <a:ext cx="7239000" cy="356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50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A36E-317D-36E5-E0B4-63ED9DAB1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3D65B0-FB1D-A228-6CE9-39A6CCB68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Fig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595" y="-86303"/>
            <a:ext cx="6547061" cy="700171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95320" y="4943924"/>
            <a:ext cx="6892292" cy="19140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72358" y="-86303"/>
            <a:ext cx="2675541" cy="5141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104047" y="66097"/>
            <a:ext cx="2675541" cy="5141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6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5A586D9-2AB4-9C43-253C-EB21BCDD6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786EE1-AB6A-80A6-1B2F-010BB74CF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igS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098" y="0"/>
            <a:ext cx="53422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7026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gS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638" y="98632"/>
            <a:ext cx="6634716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08200" y="98632"/>
            <a:ext cx="8404138" cy="24781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77DFAA-0B05-0D21-2168-AFA8CEF34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08201" y="1366838"/>
            <a:ext cx="8156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BM evolutionary rate is important for which is a better predictor (PD </a:t>
            </a:r>
            <a:r>
              <a:rPr lang="en-US" dirty="0" err="1"/>
              <a:t>vs</a:t>
            </a:r>
            <a:r>
              <a:rPr lang="en-US" dirty="0"/>
              <a:t> richness).</a:t>
            </a:r>
          </a:p>
        </p:txBody>
      </p:sp>
    </p:spTree>
    <p:extLst>
      <p:ext uri="{BB962C8B-B14F-4D97-AF65-F5344CB8AC3E}">
        <p14:creationId xmlns:p14="http://schemas.microsoft.com/office/powerpoint/2010/main" val="35152778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Simulations: multifunction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7C05DD-C899-7952-666A-66FF4E3EF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ig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793" y="1236594"/>
            <a:ext cx="5100541" cy="562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284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Now let’s look at the measured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E8181-F69F-F269-4CB6-40E9C1726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ag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14501" y="2425696"/>
            <a:ext cx="5029201" cy="3352801"/>
          </a:xfrm>
          <a:prstGeom prst="rect">
            <a:avLst/>
          </a:prstGeom>
        </p:spPr>
      </p:pic>
      <p:pic>
        <p:nvPicPr>
          <p:cNvPr id="5" name="Picture 4" descr="Michel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2" y="1587501"/>
            <a:ext cx="3771898" cy="2514599"/>
          </a:xfrm>
          <a:prstGeom prst="rect">
            <a:avLst/>
          </a:prstGeom>
        </p:spPr>
      </p:pic>
      <p:pic>
        <p:nvPicPr>
          <p:cNvPr id="8" name="Picture 7" descr="PYVIbe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2" y="4102099"/>
            <a:ext cx="3771898" cy="251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750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Single </a:t>
            </a:r>
            <a:br>
              <a:rPr lang="en-US" dirty="0"/>
            </a:br>
            <a:r>
              <a:rPr lang="en-US" dirty="0"/>
              <a:t>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10C76-2A6B-A6A7-8D1F-73F466612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495109" y="1610242"/>
            <a:ext cx="1744133" cy="369332"/>
          </a:xfrm>
          <a:prstGeom prst="rect">
            <a:avLst/>
          </a:prstGeom>
          <a:noFill/>
          <a:ln w="28575" cmpd="sng">
            <a:solidFill>
              <a:srgbClr val="DB8646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Species Richness</a:t>
            </a:r>
          </a:p>
        </p:txBody>
      </p:sp>
      <p:pic>
        <p:nvPicPr>
          <p:cNvPr id="4" name="Picture 3" descr="Fig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69506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603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8406209" y="222252"/>
            <a:ext cx="253922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/>
              <a:t>Single </a:t>
            </a:r>
            <a:br>
              <a:rPr lang="en-US"/>
            </a:br>
            <a:r>
              <a:rPr lang="en-US"/>
              <a:t>functions</a:t>
            </a:r>
            <a:endParaRPr lang="en-US" dirty="0"/>
          </a:p>
        </p:txBody>
      </p:sp>
      <p:pic>
        <p:nvPicPr>
          <p:cNvPr id="2" name="Picture 1" descr="Fig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370" y="0"/>
            <a:ext cx="7042935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A9D4772-7815-CBB8-91F1-4DE13BD80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80EE1E-55E4-C04A-7536-DCC2F6D3C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492764" y="1493838"/>
            <a:ext cx="498836" cy="369332"/>
          </a:xfrm>
          <a:prstGeom prst="rect">
            <a:avLst/>
          </a:prstGeom>
          <a:noFill/>
          <a:ln w="28575" cmpd="sng">
            <a:solidFill>
              <a:srgbClr val="6BB885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PD</a:t>
            </a:r>
          </a:p>
        </p:txBody>
      </p:sp>
    </p:spTree>
    <p:extLst>
      <p:ext uri="{BB962C8B-B14F-4D97-AF65-F5344CB8AC3E}">
        <p14:creationId xmlns:p14="http://schemas.microsoft.com/office/powerpoint/2010/main" val="18700514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8406209" y="222252"/>
            <a:ext cx="253922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/>
              <a:t>Single </a:t>
            </a:r>
            <a:br>
              <a:rPr lang="en-US"/>
            </a:br>
            <a:r>
              <a:rPr lang="en-US"/>
              <a:t>functions</a:t>
            </a:r>
            <a:endParaRPr lang="en-US" dirty="0"/>
          </a:p>
        </p:txBody>
      </p:sp>
      <p:pic>
        <p:nvPicPr>
          <p:cNvPr id="2" name="Picture 1" descr="Fig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370" y="0"/>
            <a:ext cx="7042935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3553250-0699-3C86-8763-36DA284C2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2E755F-532D-BE27-A7FA-281869966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207533" y="1493839"/>
            <a:ext cx="3026055" cy="2303491"/>
          </a:xfrm>
          <a:prstGeom prst="rect">
            <a:avLst/>
          </a:prstGeom>
          <a:solidFill>
            <a:srgbClr val="6BB885">
              <a:alpha val="23000"/>
            </a:srgbClr>
          </a:solidFill>
          <a:ln w="38100" cmpd="sng">
            <a:solidFill>
              <a:srgbClr val="6BB88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492764" y="1493838"/>
            <a:ext cx="498836" cy="369332"/>
          </a:xfrm>
          <a:prstGeom prst="rect">
            <a:avLst/>
          </a:prstGeom>
          <a:noFill/>
          <a:ln w="28575" cmpd="sng">
            <a:solidFill>
              <a:srgbClr val="6BB885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91600" y="1493839"/>
            <a:ext cx="17071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= divergent selection</a:t>
            </a:r>
          </a:p>
        </p:txBody>
      </p:sp>
    </p:spTree>
    <p:extLst>
      <p:ext uri="{BB962C8B-B14F-4D97-AF65-F5344CB8AC3E}">
        <p14:creationId xmlns:p14="http://schemas.microsoft.com/office/powerpoint/2010/main" val="15727216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492764" y="1493838"/>
            <a:ext cx="498836" cy="369332"/>
          </a:xfrm>
          <a:prstGeom prst="rect">
            <a:avLst/>
          </a:prstGeom>
          <a:noFill/>
          <a:ln w="28575" cmpd="sng">
            <a:solidFill>
              <a:srgbClr val="6BB885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PD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406209" y="222252"/>
            <a:ext cx="253922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/>
              <a:t>Single </a:t>
            </a:r>
            <a:br>
              <a:rPr lang="en-US"/>
            </a:br>
            <a:r>
              <a:rPr lang="en-US"/>
              <a:t>functions</a:t>
            </a:r>
            <a:endParaRPr lang="en-US" dirty="0"/>
          </a:p>
        </p:txBody>
      </p:sp>
      <p:pic>
        <p:nvPicPr>
          <p:cNvPr id="2" name="Picture 1" descr="Fig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370" y="0"/>
            <a:ext cx="7042935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C44E97D-1D28-0865-95E4-12CD72062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C9EC7E-50C8-B80F-7D08-AF7997AAB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207533" y="1493839"/>
            <a:ext cx="3026055" cy="2303491"/>
          </a:xfrm>
          <a:prstGeom prst="rect">
            <a:avLst/>
          </a:prstGeom>
          <a:solidFill>
            <a:srgbClr val="6BB885">
              <a:alpha val="23000"/>
            </a:srgbClr>
          </a:solidFill>
          <a:ln w="38100" cmpd="sng">
            <a:solidFill>
              <a:srgbClr val="6BB88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91600" y="1493839"/>
            <a:ext cx="17071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= divergent selection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92765" y="1979574"/>
            <a:ext cx="1744133" cy="369332"/>
          </a:xfrm>
          <a:prstGeom prst="rect">
            <a:avLst/>
          </a:prstGeom>
          <a:noFill/>
          <a:ln w="28575" cmpd="sng">
            <a:solidFill>
              <a:srgbClr val="DB8646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Species Richness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49366" y="2348907"/>
            <a:ext cx="1624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= BM with high rate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07531" y="3797330"/>
            <a:ext cx="3026056" cy="1193829"/>
          </a:xfrm>
          <a:prstGeom prst="rect">
            <a:avLst/>
          </a:prstGeom>
          <a:solidFill>
            <a:srgbClr val="DB8646">
              <a:alpha val="22000"/>
            </a:srgbClr>
          </a:solidFill>
          <a:ln w="38100" cmpd="sng">
            <a:solidFill>
              <a:srgbClr val="DB8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146301" y="2632026"/>
            <a:ext cx="3026055" cy="1195911"/>
          </a:xfrm>
          <a:prstGeom prst="rect">
            <a:avLst/>
          </a:prstGeom>
          <a:solidFill>
            <a:srgbClr val="DB8646">
              <a:alpha val="22000"/>
            </a:srgbClr>
          </a:solidFill>
          <a:ln w="38100" cmpd="sng">
            <a:solidFill>
              <a:srgbClr val="DB8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169147" y="4991159"/>
            <a:ext cx="3026055" cy="1195911"/>
          </a:xfrm>
          <a:prstGeom prst="rect">
            <a:avLst/>
          </a:prstGeom>
          <a:solidFill>
            <a:srgbClr val="DB8646">
              <a:alpha val="22000"/>
            </a:srgbClr>
          </a:solidFill>
          <a:ln w="38100" cmpd="sng">
            <a:solidFill>
              <a:srgbClr val="DB8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5067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492764" y="1493838"/>
            <a:ext cx="498836" cy="369332"/>
          </a:xfrm>
          <a:prstGeom prst="rect">
            <a:avLst/>
          </a:prstGeom>
          <a:noFill/>
          <a:ln w="28575" cmpd="sng">
            <a:solidFill>
              <a:srgbClr val="6BB885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PD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406209" y="222252"/>
            <a:ext cx="253922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/>
              <a:t>Single </a:t>
            </a:r>
            <a:br>
              <a:rPr lang="en-US"/>
            </a:br>
            <a:r>
              <a:rPr lang="en-US"/>
              <a:t>functions</a:t>
            </a:r>
            <a:endParaRPr lang="en-US" dirty="0"/>
          </a:p>
        </p:txBody>
      </p:sp>
      <p:pic>
        <p:nvPicPr>
          <p:cNvPr id="2" name="Picture 1" descr="Fig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370" y="0"/>
            <a:ext cx="7042935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7374673-937A-B5DE-6BCC-EE74936ED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F5D25-CDB6-20E5-2761-9C6653C99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207533" y="1493839"/>
            <a:ext cx="3026055" cy="2303491"/>
          </a:xfrm>
          <a:prstGeom prst="rect">
            <a:avLst/>
          </a:prstGeom>
          <a:solidFill>
            <a:srgbClr val="6BB885">
              <a:alpha val="23000"/>
            </a:srgbClr>
          </a:solidFill>
          <a:ln w="38100" cmpd="sng">
            <a:solidFill>
              <a:srgbClr val="6BB88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91600" y="1493839"/>
            <a:ext cx="17071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= divergent selection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92765" y="1979574"/>
            <a:ext cx="1744133" cy="369332"/>
          </a:xfrm>
          <a:prstGeom prst="rect">
            <a:avLst/>
          </a:prstGeom>
          <a:noFill/>
          <a:ln w="28575" cmpd="sng">
            <a:solidFill>
              <a:srgbClr val="DB8646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Species Richness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49366" y="2348907"/>
            <a:ext cx="1624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= BM with high rate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07531" y="3797330"/>
            <a:ext cx="3026056" cy="1193829"/>
          </a:xfrm>
          <a:prstGeom prst="rect">
            <a:avLst/>
          </a:prstGeom>
          <a:solidFill>
            <a:srgbClr val="DB8646">
              <a:alpha val="22000"/>
            </a:srgbClr>
          </a:solidFill>
          <a:ln w="38100" cmpd="sng">
            <a:solidFill>
              <a:srgbClr val="DB8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146301" y="2632026"/>
            <a:ext cx="3026055" cy="1165304"/>
          </a:xfrm>
          <a:prstGeom prst="rect">
            <a:avLst/>
          </a:prstGeom>
          <a:solidFill>
            <a:srgbClr val="DB8646">
              <a:alpha val="22000"/>
            </a:srgbClr>
          </a:solidFill>
          <a:ln w="38100" cmpd="sng">
            <a:solidFill>
              <a:srgbClr val="DB8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169147" y="4991159"/>
            <a:ext cx="3026055" cy="1195911"/>
          </a:xfrm>
          <a:prstGeom prst="rect">
            <a:avLst/>
          </a:prstGeom>
          <a:solidFill>
            <a:srgbClr val="DB8646">
              <a:alpha val="22000"/>
            </a:srgbClr>
          </a:solidFill>
          <a:ln w="38100" cmpd="sng">
            <a:solidFill>
              <a:srgbClr val="DB8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480435" y="3006863"/>
            <a:ext cx="2151944" cy="369332"/>
          </a:xfrm>
          <a:prstGeom prst="rect">
            <a:avLst/>
          </a:prstGeom>
          <a:noFill/>
          <a:ln w="28575" cmpd="sng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Evolutionary novelty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07533" y="274638"/>
            <a:ext cx="3026055" cy="1219200"/>
          </a:xfrm>
          <a:prstGeom prst="rect">
            <a:avLst/>
          </a:prstGeom>
          <a:solidFill>
            <a:srgbClr val="17375E">
              <a:alpha val="15000"/>
            </a:srgbClr>
          </a:solidFill>
          <a:ln w="38100" cmpd="sng">
            <a:solidFill>
              <a:srgbClr val="1737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146301" y="3791482"/>
            <a:ext cx="3026055" cy="1219200"/>
          </a:xfrm>
          <a:prstGeom prst="rect">
            <a:avLst/>
          </a:prstGeom>
          <a:solidFill>
            <a:srgbClr val="17375E">
              <a:alpha val="15000"/>
            </a:srgbClr>
          </a:solidFill>
          <a:ln w="38100" cmpd="sng">
            <a:solidFill>
              <a:srgbClr val="1737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207533" y="4991159"/>
            <a:ext cx="3026055" cy="1195911"/>
          </a:xfrm>
          <a:prstGeom prst="rect">
            <a:avLst/>
          </a:prstGeom>
          <a:solidFill>
            <a:srgbClr val="17375E">
              <a:alpha val="15000"/>
            </a:srgbClr>
          </a:solidFill>
          <a:ln w="38100" cmpd="sng">
            <a:solidFill>
              <a:srgbClr val="1737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7161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825E5EA-E573-1D77-8E59-4D366E18B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74570DF-A4B3-AF78-409B-C170CEEA6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igS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611" y="0"/>
            <a:ext cx="4062653" cy="6858000"/>
          </a:xfrm>
          <a:prstGeom prst="rect">
            <a:avLst/>
          </a:prstGeom>
        </p:spPr>
      </p:pic>
      <p:pic>
        <p:nvPicPr>
          <p:cNvPr id="5" name="Picture 4" descr="an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431" y="147639"/>
            <a:ext cx="961971" cy="961971"/>
          </a:xfrm>
          <a:prstGeom prst="rect">
            <a:avLst/>
          </a:prstGeom>
        </p:spPr>
      </p:pic>
      <p:pic>
        <p:nvPicPr>
          <p:cNvPr id="6" name="Picture 5" descr="beetl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89" y="579349"/>
            <a:ext cx="696645" cy="696645"/>
          </a:xfrm>
          <a:prstGeom prst="rect">
            <a:avLst/>
          </a:prstGeom>
        </p:spPr>
      </p:pic>
      <p:pic>
        <p:nvPicPr>
          <p:cNvPr id="7" name="Picture 6" descr="butterfly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610" y="5141731"/>
            <a:ext cx="1270000" cy="825500"/>
          </a:xfrm>
          <a:prstGeom prst="rect">
            <a:avLst/>
          </a:prstGeom>
        </p:spPr>
      </p:pic>
      <p:pic>
        <p:nvPicPr>
          <p:cNvPr id="9" name="Picture 8" descr="flwr2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988" y="2545879"/>
            <a:ext cx="12700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06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ES_green space equality" id="{4FC93AC9-FD58-E843-BE15-B9D7F7684D9A}" vid="{332FECA9-A67A-634D-9861-4368D82F95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4225</TotalTime>
  <Words>1214</Words>
  <Application>Microsoft Macintosh PowerPoint</Application>
  <PresentationFormat>Widescreen</PresentationFormat>
  <Paragraphs>286</Paragraphs>
  <Slides>54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Arial</vt:lpstr>
      <vt:lpstr>Calibri</vt:lpstr>
      <vt:lpstr>Calibri Light</vt:lpstr>
      <vt:lpstr>Cambria Math</vt:lpstr>
      <vt:lpstr>Poppins</vt:lpstr>
      <vt:lpstr>Symbol</vt:lpstr>
      <vt:lpstr>Tekton Pro Bold</vt:lpstr>
      <vt:lpstr>Office Theme</vt:lpstr>
      <vt:lpstr>Equation</vt:lpstr>
      <vt:lpstr>PowerPoint Presentation</vt:lpstr>
      <vt:lpstr>Two methods have emerged</vt:lpstr>
      <vt:lpstr>Functional diversity</vt:lpstr>
      <vt:lpstr>Phylogenies</vt:lpstr>
      <vt:lpstr>Many measures to quantify dissimilarity, but two broad classes are common.</vt:lpstr>
      <vt:lpstr>Better insight from traits?</vt:lpstr>
      <vt:lpstr>Simple expectations</vt:lpstr>
      <vt:lpstr>Simple expectations</vt:lpstr>
      <vt:lpstr>Phylo-diversity ecosystem function experiment </vt:lpstr>
      <vt:lpstr>Phylogenetic experiment</vt:lpstr>
      <vt:lpstr>Phylogenetic experiment</vt:lpstr>
      <vt:lpstr>Phylogenetic diversity</vt:lpstr>
      <vt:lpstr>Phylogenetic diversity</vt:lpstr>
      <vt:lpstr>Selection vs. complementarity </vt:lpstr>
      <vt:lpstr>Main results -partitioning</vt:lpstr>
      <vt:lpstr>Main results -partitioning</vt:lpstr>
      <vt:lpstr>Main results -partitioning</vt:lpstr>
      <vt:lpstr>Better insight from traits?</vt:lpstr>
      <vt:lpstr>Better insight from traits?</vt:lpstr>
      <vt:lpstr>Functional (trait) diversity</vt:lpstr>
      <vt:lpstr>PowerPoint Presentation</vt:lpstr>
      <vt:lpstr>Complementarity is driven by niche differences which require complex/integrative measures of species differences (i.e., phylogeny is better)</vt:lpstr>
      <vt:lpstr>Why are measured traits not more informative?</vt:lpstr>
      <vt:lpstr>PowerPoint Presentation</vt:lpstr>
      <vt:lpstr>How does evolution generate different biodiversity-ecosystem function relationships?</vt:lpstr>
      <vt:lpstr>How does evolution generate different biodiversity-ecosystem function relationships?</vt:lpstr>
      <vt:lpstr>How does evolution generate different biodiversity-ecosystem function relationships?</vt:lpstr>
      <vt:lpstr>How does evolution generate different biodiversity-ecosystem function relationships?</vt:lpstr>
      <vt:lpstr>How does evolution generate different biodiversity-ecosystem function relationships?</vt:lpstr>
      <vt:lpstr>How does evolution generate different biodiversity-ecosystem function relationships?</vt:lpstr>
      <vt:lpstr>How does evolution generate different biodiversity-ecosystem function relationships?</vt:lpstr>
      <vt:lpstr>How does evolution generate different biodiversity-ecosystem function relationships?</vt:lpstr>
      <vt:lpstr>These two mechanisms require coexistence</vt:lpstr>
      <vt:lpstr>How does evolution generate different biodiversity-ecosystem function relationships?</vt:lpstr>
      <vt:lpstr>How does evolution generate different biodiversity-ecosystem function relationships?</vt:lpstr>
      <vt:lpstr>How does evolution generate different biodiversity-ecosystem function relationships?</vt:lpstr>
      <vt:lpstr>How does evolution generate different biodiversity-ecosystem function relationships?</vt:lpstr>
      <vt:lpstr>How does evolution generate different biodiversity-ecosystem function relationships?</vt:lpstr>
      <vt:lpstr>How does evolution generate different biodiversity-ecosystem function relationships?</vt:lpstr>
      <vt:lpstr>How does evolution generate different biodiversity-ecosystem function relationships?</vt:lpstr>
      <vt:lpstr>How does evolution generate different biodiversity-ecosystem function relationships?</vt:lpstr>
      <vt:lpstr>Simulations</vt:lpstr>
      <vt:lpstr>Simulations</vt:lpstr>
      <vt:lpstr>PowerPoint Presentation</vt:lpstr>
      <vt:lpstr>PowerPoint Presentation</vt:lpstr>
      <vt:lpstr>Simulations</vt:lpstr>
      <vt:lpstr>Simulations: multifunction</vt:lpstr>
      <vt:lpstr>Now let’s look at the measured functions</vt:lpstr>
      <vt:lpstr>Single 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 Cadotte</dc:creator>
  <cp:lastModifiedBy>Marc Cadotte</cp:lastModifiedBy>
  <cp:revision>33</cp:revision>
  <dcterms:created xsi:type="dcterms:W3CDTF">2023-05-04T00:05:57Z</dcterms:created>
  <dcterms:modified xsi:type="dcterms:W3CDTF">2023-05-10T23:16:38Z</dcterms:modified>
</cp:coreProperties>
</file>