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428" r:id="rId3"/>
    <p:sldId id="560" r:id="rId4"/>
    <p:sldId id="623" r:id="rId5"/>
    <p:sldId id="624" r:id="rId6"/>
    <p:sldId id="627" r:id="rId7"/>
    <p:sldId id="626" r:id="rId8"/>
    <p:sldId id="625" r:id="rId9"/>
    <p:sldId id="620" r:id="rId10"/>
    <p:sldId id="621" r:id="rId11"/>
    <p:sldId id="622" r:id="rId12"/>
    <p:sldId id="575" r:id="rId13"/>
    <p:sldId id="578" r:id="rId14"/>
    <p:sldId id="580" r:id="rId15"/>
    <p:sldId id="581" r:id="rId16"/>
    <p:sldId id="594" r:id="rId17"/>
    <p:sldId id="595" r:id="rId18"/>
    <p:sldId id="600" r:id="rId19"/>
    <p:sldId id="597" r:id="rId20"/>
    <p:sldId id="598" r:id="rId21"/>
    <p:sldId id="599" r:id="rId22"/>
    <p:sldId id="601" r:id="rId23"/>
    <p:sldId id="602" r:id="rId24"/>
    <p:sldId id="606" r:id="rId25"/>
    <p:sldId id="604" r:id="rId26"/>
    <p:sldId id="444" r:id="rId27"/>
    <p:sldId id="605" r:id="rId28"/>
    <p:sldId id="449" r:id="rId29"/>
    <p:sldId id="453" r:id="rId30"/>
    <p:sldId id="609" r:id="rId31"/>
    <p:sldId id="327" r:id="rId32"/>
    <p:sldId id="329" r:id="rId33"/>
    <p:sldId id="611" r:id="rId34"/>
    <p:sldId id="464" r:id="rId35"/>
    <p:sldId id="315" r:id="rId36"/>
    <p:sldId id="317" r:id="rId37"/>
    <p:sldId id="628" r:id="rId38"/>
    <p:sldId id="62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494"/>
    <a:srgbClr val="445F51"/>
    <a:srgbClr val="C55A11"/>
    <a:srgbClr val="557967"/>
    <a:srgbClr val="CDF2E6"/>
    <a:srgbClr val="A3F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2096"/>
    <p:restoredTop sz="96327"/>
  </p:normalViewPr>
  <p:slideViewPr>
    <p:cSldViewPr snapToGrid="0">
      <p:cViewPr varScale="1">
        <p:scale>
          <a:sx n="46" d="100"/>
          <a:sy n="46" d="100"/>
        </p:scale>
        <p:origin x="176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458C-38BA-ABEA-46D4-3F44E3F36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1485-D3A5-13A0-C828-4E94BF49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C1CD-97EE-51A2-D78A-ED5A4E2C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844F-1601-63A9-813E-3A55F3F5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1853-B20D-D681-A6E7-9D44A5A4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75B2E5-012B-A706-02B6-6EF55A4FD294}"/>
              </a:ext>
            </a:extLst>
          </p:cNvPr>
          <p:cNvSpPr/>
          <p:nvPr userDrawn="1"/>
        </p:nvSpPr>
        <p:spPr>
          <a:xfrm>
            <a:off x="1" y="1690688"/>
            <a:ext cx="12192000" cy="5167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445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6EA49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86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16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 descr="Picture 3">
            <a:extLst>
              <a:ext uri="{FF2B5EF4-FFF2-40B4-BE49-F238E27FC236}">
                <a16:creationId xmlns:a16="http://schemas.microsoft.com/office/drawing/2014/main" id="{AF92166A-7742-21C2-1799-EA8ED9B149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7121" r="39442"/>
          <a:stretch/>
        </p:blipFill>
        <p:spPr>
          <a:xfrm>
            <a:off x="3148149" y="-6176"/>
            <a:ext cx="904385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807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7D3-5C02-F15F-278E-FD4C7694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1211-4C0E-0EBE-148F-9C179E548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AA0DC-228A-7545-17A6-A903869C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15DE-5C80-8795-0A02-D8C3477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EE2B-6AFD-D7F0-5527-68780506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4FBB-6FCA-B578-628A-7AF0E61E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C267-0481-B202-B834-048BE6C9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A2CD8-8CF5-2122-B042-5A98729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DC19-08B2-CE79-EE97-CDA3594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DE81-B1D9-3896-C750-2667D03B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9863E-C1CB-C803-B76F-7E4EF1B4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46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5A70-9C01-414F-355A-4A469CE7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AE55-675D-C409-B0EF-78544C7D4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64C8F-BA64-3461-0DE4-42B50F084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0CFC-4251-5870-606E-462777D4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002E7-3912-C0F9-9D39-70EF87AAE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D736E-F81C-31FA-6BD2-81835177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C5ED-492F-6099-BA0A-B6BEAB4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31409-E782-DEA2-5C70-458BAED1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06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1FDE-CC37-8C68-65D2-6E4820E4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94832-6DD1-7A79-D972-96E53390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2E837-688E-A208-5349-93720285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8FF6-56F0-7C07-E143-D1DD25F8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4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F9250-32D2-A812-5FED-1FE2D3E6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DB089-9BBF-55D8-380C-1F9D198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E235-A464-8F6A-7CBB-8027BF11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47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002-60D7-E1EB-BB8D-AD7F1436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2FE8-0B63-2E59-DC72-985E4F35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87E8-9140-A76A-F42A-FEB64E8A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9BE6E-0C93-ECE1-67A6-A40D9AC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6B20-4E39-B516-9E43-1E8A27A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8BC0-A371-B680-3BDA-135C4D8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3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4BEE-CB80-B75C-4665-950544A9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7269D-23F2-8399-0A89-3AE67602C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60DA-D11F-72C8-4EC2-D47E9D908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766D1-C07C-D243-46D3-F390D183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0BB8-F6A0-74A3-C5C7-D7B7B720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BC3C6-701D-5A7E-ACD4-0E6FB872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8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4A95-5761-6F06-E8CA-F5E8768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30A97-443E-8B0A-C284-E5E51AFF7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1F62-2329-E218-AD3F-10319E7A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EEC7-531E-4261-3BBF-57A69F9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D323-677F-25BB-C921-E86814B2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683F2-6E51-3207-7A36-8652F029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B8A5E-00A9-8876-F3DA-47D42D76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EF73-9210-FE94-6B73-496CBFC7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C96D-3BFE-5CBC-7A0F-38FD42CE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466E4-3F5E-BED9-79AD-D853A60A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0648B2-89A0-5F41-B753-18E0EB7421E0}"/>
              </a:ext>
            </a:extLst>
          </p:cNvPr>
          <p:cNvSpPr>
            <a:spLocks noChangeAspect="1"/>
          </p:cNvSpPr>
          <p:nvPr userDrawn="1"/>
        </p:nvSpPr>
        <p:spPr>
          <a:xfrm>
            <a:off x="10819845" y="4975922"/>
            <a:ext cx="1056000" cy="7962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6383D2-782E-5F4F-9E77-F1CF2C1D64BD}"/>
              </a:ext>
            </a:extLst>
          </p:cNvPr>
          <p:cNvSpPr>
            <a:spLocks/>
          </p:cNvSpPr>
          <p:nvPr userDrawn="1"/>
        </p:nvSpPr>
        <p:spPr>
          <a:xfrm>
            <a:off x="11510048" y="148650"/>
            <a:ext cx="384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6CC3A3-565E-0C48-BC31-E0C5658C9ED5}"/>
              </a:ext>
            </a:extLst>
          </p:cNvPr>
          <p:cNvSpPr>
            <a:spLocks/>
          </p:cNvSpPr>
          <p:nvPr userDrawn="1"/>
        </p:nvSpPr>
        <p:spPr>
          <a:xfrm>
            <a:off x="11774048" y="706080"/>
            <a:ext cx="240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9EA55B-0407-334C-8729-363792A493E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845" y="4388723"/>
            <a:ext cx="384000" cy="289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AB5BA-A1A9-994B-AD0F-9FB8BB45EDF3}"/>
              </a:ext>
            </a:extLst>
          </p:cNvPr>
          <p:cNvSpPr>
            <a:spLocks noChangeAspect="1"/>
          </p:cNvSpPr>
          <p:nvPr userDrawn="1"/>
        </p:nvSpPr>
        <p:spPr>
          <a:xfrm>
            <a:off x="11390048" y="4256197"/>
            <a:ext cx="240000" cy="1809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159BD-A595-A440-9B0C-C1E8F6185865}"/>
              </a:ext>
            </a:extLst>
          </p:cNvPr>
          <p:cNvSpPr>
            <a:spLocks/>
          </p:cNvSpPr>
          <p:nvPr userDrawn="1"/>
        </p:nvSpPr>
        <p:spPr>
          <a:xfrm>
            <a:off x="11011845" y="433464"/>
            <a:ext cx="336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F3FB9D-B00D-9548-843B-2A75D9FBAD9B}"/>
              </a:ext>
            </a:extLst>
          </p:cNvPr>
          <p:cNvSpPr>
            <a:spLocks noChangeAspect="1"/>
          </p:cNvSpPr>
          <p:nvPr userDrawn="1"/>
        </p:nvSpPr>
        <p:spPr>
          <a:xfrm>
            <a:off x="10846565" y="6212103"/>
            <a:ext cx="336000" cy="253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92B2F3-B86E-E747-A2F6-BA74E99492CC}"/>
              </a:ext>
            </a:extLst>
          </p:cNvPr>
          <p:cNvSpPr>
            <a:spLocks noChangeAspect="1"/>
          </p:cNvSpPr>
          <p:nvPr userDrawn="1"/>
        </p:nvSpPr>
        <p:spPr>
          <a:xfrm>
            <a:off x="25221" y="514079"/>
            <a:ext cx="384000" cy="38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4BC7E5-A51D-F346-8A6C-BF969E2A4544}"/>
              </a:ext>
            </a:extLst>
          </p:cNvPr>
          <p:cNvSpPr>
            <a:spLocks noChangeAspect="1"/>
          </p:cNvSpPr>
          <p:nvPr userDrawn="1"/>
        </p:nvSpPr>
        <p:spPr>
          <a:xfrm>
            <a:off x="217221" y="148649"/>
            <a:ext cx="240000" cy="24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31763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BB9C9-AE8C-3DC8-B507-F75BD6504AFA}"/>
              </a:ext>
            </a:extLst>
          </p:cNvPr>
          <p:cNvSpPr/>
          <p:nvPr userDrawn="1"/>
        </p:nvSpPr>
        <p:spPr>
          <a:xfrm>
            <a:off x="351935" y="0"/>
            <a:ext cx="477624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558" y="622169"/>
            <a:ext cx="11362441" cy="1068521"/>
          </a:xfrm>
          <a:ln>
            <a:noFill/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27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6FC-FE63-760B-C597-67199F4B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0896-ECA4-4667-5C19-8410FA448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F65-BB8C-3A62-E2EE-E14CA4503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FF9A-659B-8780-A9DC-465DD88E1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B3C-2C4D-323E-54F7-05007BCE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2" r:id="rId6"/>
    <p:sldLayoutId id="2147483663" r:id="rId7"/>
    <p:sldLayoutId id="2147483664" r:id="rId8"/>
    <p:sldLayoutId id="2147483669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1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1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38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svg"/><Relationship Id="rId7" Type="http://schemas.openxmlformats.org/officeDocument/2006/relationships/image" Target="../media/image68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emf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65.jpg"/><Relationship Id="rId9" Type="http://schemas.openxmlformats.org/officeDocument/2006/relationships/image" Target="../media/image7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5.png"/><Relationship Id="rId4" Type="http://schemas.openxmlformats.org/officeDocument/2006/relationships/image" Target="../media/image6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emf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12" Type="http://schemas.openxmlformats.org/officeDocument/2006/relationships/image" Target="../media/image95.svg"/><Relationship Id="rId17" Type="http://schemas.openxmlformats.org/officeDocument/2006/relationships/image" Target="../media/image109.png"/><Relationship Id="rId2" Type="http://schemas.openxmlformats.org/officeDocument/2006/relationships/image" Target="../media/image96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94.png"/><Relationship Id="rId5" Type="http://schemas.openxmlformats.org/officeDocument/2006/relationships/image" Target="../media/image98.png"/><Relationship Id="rId15" Type="http://schemas.openxmlformats.org/officeDocument/2006/relationships/image" Target="../media/image107.png"/><Relationship Id="rId10" Type="http://schemas.openxmlformats.org/officeDocument/2006/relationships/image" Target="../media/image104.jpeg"/><Relationship Id="rId19" Type="http://schemas.openxmlformats.org/officeDocument/2006/relationships/image" Target="../media/image111.jpeg"/><Relationship Id="rId4" Type="http://schemas.microsoft.com/office/2007/relationships/hdphoto" Target="../media/hdphoto1.wdp"/><Relationship Id="rId9" Type="http://schemas.openxmlformats.org/officeDocument/2006/relationships/image" Target="../media/image103.png"/><Relationship Id="rId1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16.png"/><Relationship Id="rId7" Type="http://schemas.openxmlformats.org/officeDocument/2006/relationships/image" Target="../media/image10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svg"/><Relationship Id="rId5" Type="http://schemas.openxmlformats.org/officeDocument/2006/relationships/image" Target="../media/image94.png"/><Relationship Id="rId4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E21984-55F5-56D6-29DE-4F0E84CF92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590" t="1" r="38124" b="841"/>
          <a:stretch/>
        </p:blipFill>
        <p:spPr>
          <a:xfrm>
            <a:off x="5357733" y="11027"/>
            <a:ext cx="6874398" cy="6876000"/>
          </a:xfrm>
          <a:prstGeom prst="ellipse">
            <a:avLst/>
          </a:prstGeom>
          <a:ln w="38100"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C996-CF88-72DD-504A-886A304DBCD8}"/>
              </a:ext>
            </a:extLst>
          </p:cNvPr>
          <p:cNvSpPr/>
          <p:nvPr/>
        </p:nvSpPr>
        <p:spPr>
          <a:xfrm>
            <a:off x="0" y="0"/>
            <a:ext cx="859536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78C9A2-A150-549F-2BAE-BC7D6D91E311}"/>
              </a:ext>
            </a:extLst>
          </p:cNvPr>
          <p:cNvSpPr>
            <a:spLocks noChangeAspect="1"/>
          </p:cNvSpPr>
          <p:nvPr/>
        </p:nvSpPr>
        <p:spPr>
          <a:xfrm>
            <a:off x="5345026" y="11027"/>
            <a:ext cx="6846973" cy="6846973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289CE2-3319-0906-B2A1-1A0514AE237E}"/>
              </a:ext>
            </a:extLst>
          </p:cNvPr>
          <p:cNvSpPr txBox="1">
            <a:spLocks/>
          </p:cNvSpPr>
          <p:nvPr/>
        </p:nvSpPr>
        <p:spPr>
          <a:xfrm>
            <a:off x="126275" y="1433286"/>
            <a:ext cx="568669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/>
            <a:r>
              <a:rPr lang="en-US" sz="3600" dirty="0"/>
              <a:t>Biodiversity &amp; Ecosystem functioning under anthropogenic stressors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2629C7A-0316-8DB5-708B-19B02CBADE6A}"/>
              </a:ext>
            </a:extLst>
          </p:cNvPr>
          <p:cNvSpPr txBox="1">
            <a:spLocks/>
          </p:cNvSpPr>
          <p:nvPr/>
        </p:nvSpPr>
        <p:spPr>
          <a:xfrm>
            <a:off x="126275" y="391296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Marc W Cadotte</a:t>
            </a:r>
          </a:p>
          <a:p>
            <a:pPr algn="l"/>
            <a:r>
              <a:rPr lang="en-US"/>
              <a:t>University of Toronto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03089-E4A1-3283-23AA-D76A5FB48122}"/>
              </a:ext>
            </a:extLst>
          </p:cNvPr>
          <p:cNvSpPr txBox="1"/>
          <p:nvPr/>
        </p:nvSpPr>
        <p:spPr>
          <a:xfrm>
            <a:off x="54274" y="5797863"/>
            <a:ext cx="6754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Session 4.3: </a:t>
            </a:r>
            <a:r>
              <a:rPr lang="en-CA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Stressor effects on BEF </a:t>
            </a:r>
            <a:r>
              <a:rPr lang="en-CA" sz="2400" dirty="0" err="1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reltionships</a:t>
            </a:r>
            <a:endParaRPr lang="en-CA" sz="24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442D-C56D-3046-B57D-FD4ED72D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313" y="401014"/>
            <a:ext cx="6480369" cy="1325563"/>
          </a:xfrm>
        </p:spPr>
        <p:txBody>
          <a:bodyPr>
            <a:normAutofit/>
          </a:bodyPr>
          <a:lstStyle/>
          <a:p>
            <a:pPr algn="l"/>
            <a:r>
              <a:rPr lang="en-CA" dirty="0"/>
              <a:t>Biodiversity is changing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C53530-076C-5373-A91D-B9FA3732A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E560D-AF93-0044-9067-AFD54F7B89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890" y="465902"/>
            <a:ext cx="4067403" cy="98150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Image result for land use">
            <a:extLst>
              <a:ext uri="{FF2B5EF4-FFF2-40B4-BE49-F238E27FC236}">
                <a16:creationId xmlns:a16="http://schemas.microsoft.com/office/drawing/2014/main" id="{3C25DA62-421E-6541-8ED9-0B6443BA0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472"/>
          <a:stretch/>
        </p:blipFill>
        <p:spPr bwMode="auto">
          <a:xfrm>
            <a:off x="6398082" y="1601442"/>
            <a:ext cx="2038099" cy="131512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E9A1F0-F7B1-524D-BF49-E1C70D6DF566}"/>
              </a:ext>
            </a:extLst>
          </p:cNvPr>
          <p:cNvSpPr txBox="1"/>
          <p:nvPr/>
        </p:nvSpPr>
        <p:spPr>
          <a:xfrm>
            <a:off x="6620558" y="2567861"/>
            <a:ext cx="1635959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Land use change</a:t>
            </a:r>
          </a:p>
        </p:txBody>
      </p:sp>
      <p:pic>
        <p:nvPicPr>
          <p:cNvPr id="6148" name="Picture 4" descr="Image result for climate change">
            <a:extLst>
              <a:ext uri="{FF2B5EF4-FFF2-40B4-BE49-F238E27FC236}">
                <a16:creationId xmlns:a16="http://schemas.microsoft.com/office/drawing/2014/main" id="{34319790-B98A-6342-AD67-E3E8CB8F3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1889" y="4535970"/>
            <a:ext cx="4053595" cy="195369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A05779-D860-824A-8E68-0A2E5F532109}"/>
              </a:ext>
            </a:extLst>
          </p:cNvPr>
          <p:cNvSpPr txBox="1"/>
          <p:nvPr/>
        </p:nvSpPr>
        <p:spPr>
          <a:xfrm>
            <a:off x="6391888" y="6073746"/>
            <a:ext cx="1516054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Climate change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DC39D1-8741-8040-B1F6-59985C5B336E}"/>
              </a:ext>
            </a:extLst>
          </p:cNvPr>
          <p:cNvGrpSpPr/>
          <p:nvPr/>
        </p:nvGrpSpPr>
        <p:grpSpPr>
          <a:xfrm>
            <a:off x="6398082" y="3036239"/>
            <a:ext cx="2038099" cy="1380063"/>
            <a:chOff x="6451739" y="5075865"/>
            <a:chExt cx="2110921" cy="1584253"/>
          </a:xfrm>
        </p:grpSpPr>
        <p:pic>
          <p:nvPicPr>
            <p:cNvPr id="6154" name="Picture 10" descr="Image result for smoke stack">
              <a:extLst>
                <a:ext uri="{FF2B5EF4-FFF2-40B4-BE49-F238E27FC236}">
                  <a16:creationId xmlns:a16="http://schemas.microsoft.com/office/drawing/2014/main" id="{3206FC9E-8F6A-5D4D-B465-C857693AC6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1739" y="5075865"/>
              <a:ext cx="2110921" cy="15842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445F5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150" name="Picture 6" descr="Image result for HNO3">
              <a:extLst>
                <a:ext uri="{FF2B5EF4-FFF2-40B4-BE49-F238E27FC236}">
                  <a16:creationId xmlns:a16="http://schemas.microsoft.com/office/drawing/2014/main" id="{9D173C43-ECDD-C448-8340-6323EDB5C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101" y="5247836"/>
              <a:ext cx="883687" cy="86252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Image result for HNO3">
              <a:extLst>
                <a:ext uri="{FF2B5EF4-FFF2-40B4-BE49-F238E27FC236}">
                  <a16:creationId xmlns:a16="http://schemas.microsoft.com/office/drawing/2014/main" id="{88C12C1F-5290-9B4F-8C02-2721B018B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601" y="5075865"/>
              <a:ext cx="911514" cy="385146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FBC008C-AC59-6842-913F-05001120AF86}"/>
              </a:ext>
            </a:extLst>
          </p:cNvPr>
          <p:cNvSpPr txBox="1"/>
          <p:nvPr/>
        </p:nvSpPr>
        <p:spPr>
          <a:xfrm>
            <a:off x="7296319" y="3000501"/>
            <a:ext cx="1108635" cy="646329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Nitrogen</a:t>
            </a:r>
          </a:p>
          <a:p>
            <a:pPr defTabSz="457200" hangingPunct="0"/>
            <a:r>
              <a:rPr lang="en-CA" b="1" dirty="0">
                <a:solidFill>
                  <a:schemeClr val="bg1"/>
                </a:solidFill>
              </a:rPr>
              <a:t>deposition</a:t>
            </a:r>
            <a:endParaRPr lang="en-CA" b="1" dirty="0">
              <a:solidFill>
                <a:schemeClr val="bg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156" name="Picture 12" descr="Image result for species invasion">
            <a:extLst>
              <a:ext uri="{FF2B5EF4-FFF2-40B4-BE49-F238E27FC236}">
                <a16:creationId xmlns:a16="http://schemas.microsoft.com/office/drawing/2014/main" id="{99B91B5E-E883-F249-A704-BECAD1E94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5236" y="3042504"/>
            <a:ext cx="1870249" cy="138006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AB082B-C77E-9D44-B8E0-DDF7A3D600F1}"/>
              </a:ext>
            </a:extLst>
          </p:cNvPr>
          <p:cNvSpPr txBox="1"/>
          <p:nvPr/>
        </p:nvSpPr>
        <p:spPr>
          <a:xfrm>
            <a:off x="8632384" y="4063016"/>
            <a:ext cx="1591780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Species invasion</a:t>
            </a:r>
          </a:p>
        </p:txBody>
      </p:sp>
      <p:pic>
        <p:nvPicPr>
          <p:cNvPr id="6158" name="Picture 14" descr="Image result for traffic jam">
            <a:extLst>
              <a:ext uri="{FF2B5EF4-FFF2-40B4-BE49-F238E27FC236}">
                <a16:creationId xmlns:a16="http://schemas.microsoft.com/office/drawing/2014/main" id="{4DC189E9-2768-8046-B8F1-0A17B619B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5236" y="1572727"/>
            <a:ext cx="1870249" cy="132267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445F5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B1A7C0-FBA3-F847-8CC2-F306E2178ACF}"/>
              </a:ext>
            </a:extLst>
          </p:cNvPr>
          <p:cNvSpPr txBox="1"/>
          <p:nvPr/>
        </p:nvSpPr>
        <p:spPr>
          <a:xfrm>
            <a:off x="8632385" y="2476040"/>
            <a:ext cx="1648847" cy="369330"/>
          </a:xfrm>
          <a:prstGeom prst="rect">
            <a:avLst/>
          </a:prstGeom>
          <a:noFill/>
          <a:ln w="285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en-CA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Carbon pollution</a:t>
            </a:r>
          </a:p>
        </p:txBody>
      </p:sp>
      <p:pic>
        <p:nvPicPr>
          <p:cNvPr id="1026" name="Picture 2" descr="Image result for biodiversity loss">
            <a:extLst>
              <a:ext uri="{FF2B5EF4-FFF2-40B4-BE49-F238E27FC236}">
                <a16:creationId xmlns:a16="http://schemas.microsoft.com/office/drawing/2014/main" id="{90A5DEB4-0061-8E49-B617-26D63A72C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878" y="1954351"/>
            <a:ext cx="4760173" cy="3444125"/>
          </a:xfrm>
          <a:prstGeom prst="rect">
            <a:avLst/>
          </a:prstGeom>
          <a:noFill/>
          <a:ln w="28575">
            <a:solidFill>
              <a:srgbClr val="445F5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D19474-0B7B-BBAA-FBEA-350A4FD823E2}"/>
              </a:ext>
            </a:extLst>
          </p:cNvPr>
          <p:cNvSpPr/>
          <p:nvPr/>
        </p:nvSpPr>
        <p:spPr>
          <a:xfrm>
            <a:off x="6292717" y="367163"/>
            <a:ext cx="4260028" cy="6282466"/>
          </a:xfrm>
          <a:prstGeom prst="rect">
            <a:avLst/>
          </a:prstGeom>
          <a:noFill/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0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70B17-519D-0986-F2B0-A3F32976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Human activities generate a complex suite of environmental impacts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CCBB32-AA39-2A03-FD3B-DE5216E30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750" y="2215344"/>
            <a:ext cx="10096500" cy="4089400"/>
          </a:xfrm>
        </p:spPr>
      </p:pic>
    </p:spTree>
    <p:extLst>
      <p:ext uri="{BB962C8B-B14F-4D97-AF65-F5344CB8AC3E}">
        <p14:creationId xmlns:p14="http://schemas.microsoft.com/office/powerpoint/2010/main" val="401902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0677-74F8-14CF-BB2B-24AFBD45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web page&#10;&#10;Description automatically generated with low confidence">
            <a:extLst>
              <a:ext uri="{FF2B5EF4-FFF2-40B4-BE49-F238E27FC236}">
                <a16:creationId xmlns:a16="http://schemas.microsoft.com/office/drawing/2014/main" id="{2F0D2F6F-F31C-D0E1-E24A-ACB68AA36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70" y="141535"/>
            <a:ext cx="5600700" cy="2413000"/>
          </a:xfrm>
          <a:ln w="38100">
            <a:solidFill>
              <a:srgbClr val="6EA494"/>
            </a:solidFill>
          </a:ln>
        </p:spPr>
      </p:pic>
      <p:pic>
        <p:nvPicPr>
          <p:cNvPr id="7" name="Picture 6" descr="A picture containing diagram, line, parallel, technical drawing&#10;&#10;Description automatically generated">
            <a:extLst>
              <a:ext uri="{FF2B5EF4-FFF2-40B4-BE49-F238E27FC236}">
                <a16:creationId xmlns:a16="http://schemas.microsoft.com/office/drawing/2014/main" id="{02C72E3F-B1E5-7D7F-9466-6DBEBF42D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0" y="2680854"/>
            <a:ext cx="5600700" cy="4091893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9" name="Picture 8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94373D48-DB47-8F56-0B10-2A372ADBE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910" y="494239"/>
            <a:ext cx="6223556" cy="5869521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352633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0677-74F8-14CF-BB2B-24AFBD45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web page&#10;&#10;Description automatically generated with low confidence">
            <a:extLst>
              <a:ext uri="{FF2B5EF4-FFF2-40B4-BE49-F238E27FC236}">
                <a16:creationId xmlns:a16="http://schemas.microsoft.com/office/drawing/2014/main" id="{2F0D2F6F-F31C-D0E1-E24A-ACB68AA36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70" y="141535"/>
            <a:ext cx="5600700" cy="2413000"/>
          </a:xfrm>
          <a:ln w="38100">
            <a:solidFill>
              <a:srgbClr val="6EA494"/>
            </a:solidFill>
          </a:ln>
        </p:spPr>
      </p:pic>
      <p:pic>
        <p:nvPicPr>
          <p:cNvPr id="7" name="Picture 6" descr="A picture containing diagram, line, parallel, technical drawing&#10;&#10;Description automatically generated">
            <a:extLst>
              <a:ext uri="{FF2B5EF4-FFF2-40B4-BE49-F238E27FC236}">
                <a16:creationId xmlns:a16="http://schemas.microsoft.com/office/drawing/2014/main" id="{02C72E3F-B1E5-7D7F-9466-6DBEBF42D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0" y="2680854"/>
            <a:ext cx="5600700" cy="4091893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4" name="Picture 3" descr="A picture containing text, screenshot, number, font&#10;&#10;Description automatically generated">
            <a:extLst>
              <a:ext uri="{FF2B5EF4-FFF2-40B4-BE49-F238E27FC236}">
                <a16:creationId xmlns:a16="http://schemas.microsoft.com/office/drawing/2014/main" id="{1C640011-0778-7776-1483-697512513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141535"/>
            <a:ext cx="4706861" cy="6631212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2544117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DDDD-99C7-DE17-79A9-9AF3A2CF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diagram, line, plot&#10;&#10;Description automatically generated">
            <a:extLst>
              <a:ext uri="{FF2B5EF4-FFF2-40B4-BE49-F238E27FC236}">
                <a16:creationId xmlns:a16="http://schemas.microsoft.com/office/drawing/2014/main" id="{533FB3DC-E2F5-DF9F-C8C4-60B6603D7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4976" y="3023577"/>
            <a:ext cx="8413778" cy="3692016"/>
          </a:xfrm>
          <a:ln w="38100">
            <a:solidFill>
              <a:srgbClr val="445F51"/>
            </a:solidFill>
          </a:ln>
        </p:spPr>
      </p:pic>
      <p:pic>
        <p:nvPicPr>
          <p:cNvPr id="7" name="Picture 6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EAFD4C61-5A93-6D19-9035-727567E53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61" y="99548"/>
            <a:ext cx="5546361" cy="2711909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3127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CC486-45FB-51EF-9DD9-1E7CE276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4" descr="A screenshot of a web page&#10;&#10;Description automatically generated with low confidence">
            <a:extLst>
              <a:ext uri="{FF2B5EF4-FFF2-40B4-BE49-F238E27FC236}">
                <a16:creationId xmlns:a16="http://schemas.microsoft.com/office/drawing/2014/main" id="{C80262DE-3678-15A7-9ADB-BE1C6A0F3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9" y="141534"/>
            <a:ext cx="6456117" cy="2781547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34F703-1FB7-49D4-F61E-9AD724E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54" y="4894993"/>
            <a:ext cx="6489290" cy="838200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55EA1B-257D-0DB5-8585-2A635D044684}"/>
              </a:ext>
            </a:extLst>
          </p:cNvPr>
          <p:cNvCxnSpPr>
            <a:cxnSpLocks/>
          </p:cNvCxnSpPr>
          <p:nvPr/>
        </p:nvCxnSpPr>
        <p:spPr>
          <a:xfrm>
            <a:off x="9523188" y="2933536"/>
            <a:ext cx="0" cy="921871"/>
          </a:xfrm>
          <a:prstGeom prst="straightConnector1">
            <a:avLst/>
          </a:prstGeom>
          <a:ln w="53975">
            <a:solidFill>
              <a:srgbClr val="6EA49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0622DFC-0566-5D5B-3BB2-47970B8F891C}"/>
              </a:ext>
            </a:extLst>
          </p:cNvPr>
          <p:cNvCxnSpPr>
            <a:cxnSpLocks/>
          </p:cNvCxnSpPr>
          <p:nvPr/>
        </p:nvCxnSpPr>
        <p:spPr>
          <a:xfrm>
            <a:off x="2045595" y="2933536"/>
            <a:ext cx="0" cy="1961457"/>
          </a:xfrm>
          <a:prstGeom prst="straightConnector1">
            <a:avLst/>
          </a:prstGeom>
          <a:ln w="53975">
            <a:solidFill>
              <a:srgbClr val="6EA49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Content Placeholder 16" descr="A picture containing text, font, white&#10;&#10;Description automatically generated">
            <a:extLst>
              <a:ext uri="{FF2B5EF4-FFF2-40B4-BE49-F238E27FC236}">
                <a16:creationId xmlns:a16="http://schemas.microsoft.com/office/drawing/2014/main" id="{DAFE84E1-7529-7D60-0932-5934D9209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88650" y="3865862"/>
            <a:ext cx="5091897" cy="1029131"/>
          </a:xfrm>
          <a:ln w="38100">
            <a:solidFill>
              <a:srgbClr val="6EA494"/>
            </a:solidFill>
          </a:ln>
        </p:spPr>
      </p:pic>
      <p:pic>
        <p:nvPicPr>
          <p:cNvPr id="15" name="Picture 14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A465A232-88A9-7A79-A6C8-301BF7959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639" y="154158"/>
            <a:ext cx="5546361" cy="2768923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55636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CC486-45FB-51EF-9DD9-1E7CE276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BE18C5CA-7BE6-C897-5DB4-823871585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1115" y="131736"/>
            <a:ext cx="6139846" cy="3389315"/>
          </a:xfrm>
          <a:ln w="38100">
            <a:solidFill>
              <a:srgbClr val="6EA494"/>
            </a:solidFill>
          </a:ln>
        </p:spPr>
      </p:pic>
      <p:pic>
        <p:nvPicPr>
          <p:cNvPr id="11" name="Picture 10" descr="A picture containing text, line, plot, screenshot&#10;&#10;Description automatically generated">
            <a:extLst>
              <a:ext uri="{FF2B5EF4-FFF2-40B4-BE49-F238E27FC236}">
                <a16:creationId xmlns:a16="http://schemas.microsoft.com/office/drawing/2014/main" id="{AD4F928D-1FDB-6417-F67C-FDB16383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17" y="3266864"/>
            <a:ext cx="6859562" cy="3459399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D6793A-CFC4-736F-88EB-8E4E39430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233" y="3855407"/>
            <a:ext cx="7327900" cy="838200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DEAFDA-C284-8A37-D52A-591EE88AFD4D}"/>
              </a:ext>
            </a:extLst>
          </p:cNvPr>
          <p:cNvCxnSpPr>
            <a:cxnSpLocks/>
          </p:cNvCxnSpPr>
          <p:nvPr/>
        </p:nvCxnSpPr>
        <p:spPr>
          <a:xfrm>
            <a:off x="9523188" y="2933536"/>
            <a:ext cx="0" cy="921871"/>
          </a:xfrm>
          <a:prstGeom prst="straightConnector1">
            <a:avLst/>
          </a:prstGeom>
          <a:ln w="53975">
            <a:solidFill>
              <a:srgbClr val="6EA49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A733E-F1FA-B9F9-9549-23A349279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2" y="4439039"/>
            <a:ext cx="1943100" cy="1498600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2F3C0E-4A4D-7239-1796-ABA44188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stressors and BEF relationships interact?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C721D-15A2-B27F-A2E6-9F1F8142D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10" y="1825625"/>
            <a:ext cx="5530121" cy="2371006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1028" name="Picture 4" descr="Interesting Facts About Algae – Algae Living">
            <a:extLst>
              <a:ext uri="{FF2B5EF4-FFF2-40B4-BE49-F238E27FC236}">
                <a16:creationId xmlns:a16="http://schemas.microsoft.com/office/drawing/2014/main" id="{D4F4C049-F9BD-BE5C-F954-3DC0D2AA6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323" y="3627450"/>
            <a:ext cx="1513431" cy="1889906"/>
          </a:xfrm>
          <a:prstGeom prst="rect">
            <a:avLst/>
          </a:prstGeom>
          <a:noFill/>
          <a:ln w="38100">
            <a:solidFill>
              <a:srgbClr val="6EA49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admium Facts - Periodic Table">
            <a:extLst>
              <a:ext uri="{FF2B5EF4-FFF2-40B4-BE49-F238E27FC236}">
                <a16:creationId xmlns:a16="http://schemas.microsoft.com/office/drawing/2014/main" id="{696D2CC7-C903-197A-F52B-A90F1CB0C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40" y="2833140"/>
            <a:ext cx="2024609" cy="2024609"/>
          </a:xfrm>
          <a:prstGeom prst="rect">
            <a:avLst/>
          </a:prstGeom>
          <a:noFill/>
          <a:ln w="38100">
            <a:solidFill>
              <a:srgbClr val="6EA49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ircular Arrow 5">
            <a:extLst>
              <a:ext uri="{FF2B5EF4-FFF2-40B4-BE49-F238E27FC236}">
                <a16:creationId xmlns:a16="http://schemas.microsoft.com/office/drawing/2014/main" id="{5194DAB9-D808-6494-5AE2-6515A1DC013E}"/>
              </a:ext>
            </a:extLst>
          </p:cNvPr>
          <p:cNvSpPr/>
          <p:nvPr/>
        </p:nvSpPr>
        <p:spPr>
          <a:xfrm rot="511587">
            <a:off x="7167894" y="2573671"/>
            <a:ext cx="1154074" cy="1868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468440"/>
              <a:gd name="adj5" fmla="val 12500"/>
            </a:avLst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ular Arrow 6">
            <a:extLst>
              <a:ext uri="{FF2B5EF4-FFF2-40B4-BE49-F238E27FC236}">
                <a16:creationId xmlns:a16="http://schemas.microsoft.com/office/drawing/2014/main" id="{2682EB91-8663-7F98-8BA3-D347D6823808}"/>
              </a:ext>
            </a:extLst>
          </p:cNvPr>
          <p:cNvSpPr/>
          <p:nvPr/>
        </p:nvSpPr>
        <p:spPr>
          <a:xfrm rot="511587">
            <a:off x="8633567" y="3335245"/>
            <a:ext cx="1149440" cy="186889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468440"/>
              <a:gd name="adj5" fmla="val 12500"/>
            </a:avLst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5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1319-C9BB-EE9C-B9B7-0751077F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stressors and BEF relationships interact?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89B22-45A4-F5C1-82DC-2FA887D6B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20CFB2-A37D-CF1E-20BD-43B01A619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247" y="365125"/>
            <a:ext cx="3634858" cy="6492874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C86DCB-B838-C3D8-515E-2B182AED2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10" y="1825625"/>
            <a:ext cx="5530121" cy="2371006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D1B322-5335-FD17-82B3-48226FB40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542" y="365124"/>
            <a:ext cx="3444621" cy="6492875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341045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51319-C9BB-EE9C-B9B7-0751077F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stressors and BEF relationships interact?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89B22-45A4-F5C1-82DC-2FA887D6B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C86DCB-B838-C3D8-515E-2B182AED2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10" y="1825625"/>
            <a:ext cx="5530121" cy="2371006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37363-4E91-9257-70AF-42155B4B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012" y="0"/>
            <a:ext cx="7419975" cy="6858000"/>
          </a:xfrm>
          <a:prstGeom prst="rect">
            <a:avLst/>
          </a:prstGeom>
          <a:ln w="38100">
            <a:solidFill>
              <a:srgbClr val="6EA494"/>
            </a:solidFill>
          </a:ln>
        </p:spPr>
      </p:pic>
    </p:spTree>
    <p:extLst>
      <p:ext uri="{BB962C8B-B14F-4D97-AF65-F5344CB8AC3E}">
        <p14:creationId xmlns:p14="http://schemas.microsoft.com/office/powerpoint/2010/main" val="271274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F96E1E-11B7-1BF2-821E-5EAD6206B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stressors interact with biodiversity loss to influence ecosystem functioning?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5866B3-F939-1DDB-F971-F4DAD66B4361}"/>
              </a:ext>
            </a:extLst>
          </p:cNvPr>
          <p:cNvSpPr/>
          <p:nvPr/>
        </p:nvSpPr>
        <p:spPr>
          <a:xfrm>
            <a:off x="2814919" y="2872293"/>
            <a:ext cx="4292301" cy="3001383"/>
          </a:xfrm>
          <a:prstGeom prst="rect">
            <a:avLst/>
          </a:prstGeom>
          <a:solidFill>
            <a:srgbClr val="CDF2E6"/>
          </a:solidFill>
          <a:ln w="41275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02382C-875C-BFD2-8986-8E898C2778A2}"/>
              </a:ext>
            </a:extLst>
          </p:cNvPr>
          <p:cNvSpPr txBox="1"/>
          <p:nvPr/>
        </p:nvSpPr>
        <p:spPr>
          <a:xfrm>
            <a:off x="3947478" y="5901473"/>
            <a:ext cx="187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Species richness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2142B-292F-352F-261B-F67546664866}"/>
              </a:ext>
            </a:extLst>
          </p:cNvPr>
          <p:cNvSpPr txBox="1"/>
          <p:nvPr/>
        </p:nvSpPr>
        <p:spPr>
          <a:xfrm rot="16200000">
            <a:off x="1197650" y="4172928"/>
            <a:ext cx="2567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Functioning (biomass)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691D5A-4375-BBA7-2EB4-A24616391F46}"/>
              </a:ext>
            </a:extLst>
          </p:cNvPr>
          <p:cNvSpPr>
            <a:spLocks noChangeAspect="1"/>
          </p:cNvSpPr>
          <p:nvPr/>
        </p:nvSpPr>
        <p:spPr>
          <a:xfrm>
            <a:off x="3116131" y="5152909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6FCE45-A64F-FBEC-F9DF-25F71470CE81}"/>
              </a:ext>
            </a:extLst>
          </p:cNvPr>
          <p:cNvSpPr>
            <a:spLocks noChangeAspect="1"/>
          </p:cNvSpPr>
          <p:nvPr/>
        </p:nvSpPr>
        <p:spPr>
          <a:xfrm>
            <a:off x="3336944" y="4669351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0C2F9F1-3AFD-771F-3A2B-4A9A78649BC1}"/>
              </a:ext>
            </a:extLst>
          </p:cNvPr>
          <p:cNvSpPr>
            <a:spLocks noChangeAspect="1"/>
          </p:cNvSpPr>
          <p:nvPr/>
        </p:nvSpPr>
        <p:spPr>
          <a:xfrm>
            <a:off x="3599601" y="4801618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0F1D6B-904C-9316-CB9B-A87318D97F19}"/>
              </a:ext>
            </a:extLst>
          </p:cNvPr>
          <p:cNvSpPr>
            <a:spLocks noChangeAspect="1"/>
          </p:cNvSpPr>
          <p:nvPr/>
        </p:nvSpPr>
        <p:spPr>
          <a:xfrm>
            <a:off x="3875477" y="4602855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635A44-233B-6690-AA14-62ACC9C0925F}"/>
              </a:ext>
            </a:extLst>
          </p:cNvPr>
          <p:cNvSpPr>
            <a:spLocks noChangeAspect="1"/>
          </p:cNvSpPr>
          <p:nvPr/>
        </p:nvSpPr>
        <p:spPr>
          <a:xfrm>
            <a:off x="4414010" y="4517204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C675451-9637-9EF1-496A-2622C8C2C7B9}"/>
              </a:ext>
            </a:extLst>
          </p:cNvPr>
          <p:cNvSpPr>
            <a:spLocks noChangeAspect="1"/>
          </p:cNvSpPr>
          <p:nvPr/>
        </p:nvSpPr>
        <p:spPr>
          <a:xfrm>
            <a:off x="4054121" y="4204161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4320FCF-E6F4-0909-2393-4FDB9FFD687D}"/>
              </a:ext>
            </a:extLst>
          </p:cNvPr>
          <p:cNvSpPr>
            <a:spLocks noChangeAspect="1"/>
          </p:cNvSpPr>
          <p:nvPr/>
        </p:nvSpPr>
        <p:spPr>
          <a:xfrm>
            <a:off x="4576325" y="3942362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90A980D-2C93-1AD4-F909-ACEF783A3358}"/>
              </a:ext>
            </a:extLst>
          </p:cNvPr>
          <p:cNvSpPr>
            <a:spLocks noChangeAspect="1"/>
          </p:cNvSpPr>
          <p:nvPr/>
        </p:nvSpPr>
        <p:spPr>
          <a:xfrm>
            <a:off x="4838982" y="4074629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BC5772A-9D09-E65C-B650-6978DB77F3FB}"/>
              </a:ext>
            </a:extLst>
          </p:cNvPr>
          <p:cNvSpPr>
            <a:spLocks noChangeAspect="1"/>
          </p:cNvSpPr>
          <p:nvPr/>
        </p:nvSpPr>
        <p:spPr>
          <a:xfrm>
            <a:off x="5114858" y="3875866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7B04135-4FC4-F177-6C63-99929E05209F}"/>
              </a:ext>
            </a:extLst>
          </p:cNvPr>
          <p:cNvSpPr>
            <a:spLocks noChangeAspect="1"/>
          </p:cNvSpPr>
          <p:nvPr/>
        </p:nvSpPr>
        <p:spPr>
          <a:xfrm>
            <a:off x="5653391" y="3790215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BD3CCE-A980-0F72-8E31-103D7EF1412D}"/>
              </a:ext>
            </a:extLst>
          </p:cNvPr>
          <p:cNvSpPr>
            <a:spLocks noChangeAspect="1"/>
          </p:cNvSpPr>
          <p:nvPr/>
        </p:nvSpPr>
        <p:spPr>
          <a:xfrm>
            <a:off x="5653391" y="4146756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6F4DB8-DA3C-23ED-262B-55EE83546C6D}"/>
              </a:ext>
            </a:extLst>
          </p:cNvPr>
          <p:cNvSpPr>
            <a:spLocks noChangeAspect="1"/>
          </p:cNvSpPr>
          <p:nvPr/>
        </p:nvSpPr>
        <p:spPr>
          <a:xfrm>
            <a:off x="6236097" y="3546121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6F140A5-AD65-A3E7-4B10-BBD0119B6C82}"/>
              </a:ext>
            </a:extLst>
          </p:cNvPr>
          <p:cNvSpPr>
            <a:spLocks noChangeAspect="1"/>
          </p:cNvSpPr>
          <p:nvPr/>
        </p:nvSpPr>
        <p:spPr>
          <a:xfrm>
            <a:off x="6236097" y="4014362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44E9062-0423-8873-921D-65AAEDA5657C}"/>
              </a:ext>
            </a:extLst>
          </p:cNvPr>
          <p:cNvSpPr/>
          <p:nvPr/>
        </p:nvSpPr>
        <p:spPr>
          <a:xfrm>
            <a:off x="2868706" y="3808208"/>
            <a:ext cx="3905026" cy="1990165"/>
          </a:xfrm>
          <a:custGeom>
            <a:avLst/>
            <a:gdLst>
              <a:gd name="connsiteX0" fmla="*/ 0 w 3905026"/>
              <a:gd name="connsiteY0" fmla="*/ 1990165 h 1990165"/>
              <a:gd name="connsiteX1" fmla="*/ 516367 w 3905026"/>
              <a:gd name="connsiteY1" fmla="*/ 1204857 h 1990165"/>
              <a:gd name="connsiteX2" fmla="*/ 1086523 w 3905026"/>
              <a:gd name="connsiteY2" fmla="*/ 720763 h 1990165"/>
              <a:gd name="connsiteX3" fmla="*/ 2194560 w 3905026"/>
              <a:gd name="connsiteY3" fmla="*/ 279699 h 1990165"/>
              <a:gd name="connsiteX4" fmla="*/ 3238052 w 3905026"/>
              <a:gd name="connsiteY4" fmla="*/ 64546 h 1990165"/>
              <a:gd name="connsiteX5" fmla="*/ 3905026 w 3905026"/>
              <a:gd name="connsiteY5" fmla="*/ 0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5026" h="1990165">
                <a:moveTo>
                  <a:pt x="0" y="1990165"/>
                </a:moveTo>
                <a:cubicBezTo>
                  <a:pt x="167640" y="1703294"/>
                  <a:pt x="335280" y="1416424"/>
                  <a:pt x="516367" y="1204857"/>
                </a:cubicBezTo>
                <a:cubicBezTo>
                  <a:pt x="697454" y="993290"/>
                  <a:pt x="806824" y="874956"/>
                  <a:pt x="1086523" y="720763"/>
                </a:cubicBezTo>
                <a:cubicBezTo>
                  <a:pt x="1366222" y="566570"/>
                  <a:pt x="1835972" y="389068"/>
                  <a:pt x="2194560" y="279699"/>
                </a:cubicBezTo>
                <a:cubicBezTo>
                  <a:pt x="2553148" y="170330"/>
                  <a:pt x="2952974" y="111163"/>
                  <a:pt x="3238052" y="64546"/>
                </a:cubicBezTo>
                <a:cubicBezTo>
                  <a:pt x="3523130" y="17929"/>
                  <a:pt x="3714078" y="8964"/>
                  <a:pt x="3905026" y="0"/>
                </a:cubicBezTo>
              </a:path>
            </a:pathLst>
          </a:custGeom>
          <a:noFill/>
          <a:ln w="47625"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2F3373-8FE9-DDDE-74D2-D7B9BB8777AA}"/>
              </a:ext>
            </a:extLst>
          </p:cNvPr>
          <p:cNvGrpSpPr/>
          <p:nvPr/>
        </p:nvGrpSpPr>
        <p:grpSpPr>
          <a:xfrm>
            <a:off x="4667643" y="6374632"/>
            <a:ext cx="2035395" cy="234123"/>
            <a:chOff x="4849499" y="6487848"/>
            <a:chExt cx="2035395" cy="234123"/>
          </a:xfrm>
          <a:solidFill>
            <a:srgbClr val="CDF2E6"/>
          </a:solidFill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F3916B2-1C28-6632-B10C-A83ED0D57A66}"/>
                </a:ext>
              </a:extLst>
            </p:cNvPr>
            <p:cNvCxnSpPr/>
            <p:nvPr/>
          </p:nvCxnSpPr>
          <p:spPr>
            <a:xfrm flipH="1">
              <a:off x="4964533" y="6519135"/>
              <a:ext cx="1920361" cy="0"/>
            </a:xfrm>
            <a:prstGeom prst="line">
              <a:avLst/>
            </a:prstGeom>
            <a:grpFill/>
            <a:ln w="57150">
              <a:solidFill>
                <a:srgbClr val="CDF2E6"/>
              </a:solidFill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DD4D1D57-7EC4-76AF-F23B-4BC6E1B5AC2A}"/>
                </a:ext>
              </a:extLst>
            </p:cNvPr>
            <p:cNvSpPr/>
            <p:nvPr/>
          </p:nvSpPr>
          <p:spPr>
            <a:xfrm flipV="1">
              <a:off x="4849499" y="6487848"/>
              <a:ext cx="462579" cy="234123"/>
            </a:xfrm>
            <a:custGeom>
              <a:avLst/>
              <a:gdLst>
                <a:gd name="connsiteX0" fmla="*/ 0 w 451822"/>
                <a:gd name="connsiteY0" fmla="*/ 129092 h 129092"/>
                <a:gd name="connsiteX1" fmla="*/ 225911 w 451822"/>
                <a:gd name="connsiteY1" fmla="*/ 0 h 129092"/>
                <a:gd name="connsiteX2" fmla="*/ 451822 w 451822"/>
                <a:gd name="connsiteY2" fmla="*/ 129092 h 129092"/>
                <a:gd name="connsiteX3" fmla="*/ 0 w 451822"/>
                <a:gd name="connsiteY3" fmla="*/ 129092 h 129092"/>
                <a:gd name="connsiteX0" fmla="*/ 0 w 462579"/>
                <a:gd name="connsiteY0" fmla="*/ 193638 h 193638"/>
                <a:gd name="connsiteX1" fmla="*/ 462579 w 462579"/>
                <a:gd name="connsiteY1" fmla="*/ 0 h 193638"/>
                <a:gd name="connsiteX2" fmla="*/ 451822 w 462579"/>
                <a:gd name="connsiteY2" fmla="*/ 193638 h 193638"/>
                <a:gd name="connsiteX3" fmla="*/ 0 w 462579"/>
                <a:gd name="connsiteY3" fmla="*/ 193638 h 19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579" h="193638">
                  <a:moveTo>
                    <a:pt x="0" y="193638"/>
                  </a:moveTo>
                  <a:lnTo>
                    <a:pt x="462579" y="0"/>
                  </a:lnTo>
                  <a:lnTo>
                    <a:pt x="451822" y="193638"/>
                  </a:lnTo>
                  <a:lnTo>
                    <a:pt x="0" y="1936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1C89794-0A38-C4C4-EBBB-5BF2D3FE69B3}"/>
              </a:ext>
            </a:extLst>
          </p:cNvPr>
          <p:cNvSpPr/>
          <p:nvPr/>
        </p:nvSpPr>
        <p:spPr>
          <a:xfrm>
            <a:off x="4667643" y="3463964"/>
            <a:ext cx="2202909" cy="1053241"/>
          </a:xfrm>
          <a:prstGeom prst="rect">
            <a:avLst/>
          </a:prstGeom>
          <a:solidFill>
            <a:srgbClr val="D2CEB1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CD7B2E-8119-F373-6AB1-B03D7F3F9173}"/>
              </a:ext>
            </a:extLst>
          </p:cNvPr>
          <p:cNvCxnSpPr>
            <a:cxnSpLocks/>
          </p:cNvCxnSpPr>
          <p:nvPr/>
        </p:nvCxnSpPr>
        <p:spPr>
          <a:xfrm flipV="1">
            <a:off x="4667642" y="4276161"/>
            <a:ext cx="0" cy="1582478"/>
          </a:xfrm>
          <a:prstGeom prst="line">
            <a:avLst/>
          </a:prstGeom>
          <a:ln w="4445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A12AA83-DCEE-02F9-5430-CF01AC9FF065}"/>
              </a:ext>
            </a:extLst>
          </p:cNvPr>
          <p:cNvCxnSpPr>
            <a:cxnSpLocks/>
          </p:cNvCxnSpPr>
          <p:nvPr/>
        </p:nvCxnSpPr>
        <p:spPr>
          <a:xfrm>
            <a:off x="2867424" y="4254645"/>
            <a:ext cx="1800219" cy="0"/>
          </a:xfrm>
          <a:prstGeom prst="line">
            <a:avLst/>
          </a:prstGeom>
          <a:ln w="4445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07121E-7642-BB28-BE72-732E6336A798}"/>
              </a:ext>
            </a:extLst>
          </p:cNvPr>
          <p:cNvCxnSpPr>
            <a:cxnSpLocks/>
          </p:cNvCxnSpPr>
          <p:nvPr/>
        </p:nvCxnSpPr>
        <p:spPr>
          <a:xfrm>
            <a:off x="2814919" y="3786625"/>
            <a:ext cx="3824283" cy="0"/>
          </a:xfrm>
          <a:prstGeom prst="line">
            <a:avLst/>
          </a:prstGeom>
          <a:ln w="4445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riangle 37">
            <a:extLst>
              <a:ext uri="{FF2B5EF4-FFF2-40B4-BE49-F238E27FC236}">
                <a16:creationId xmlns:a16="http://schemas.microsoft.com/office/drawing/2014/main" id="{9FA310FC-7022-506F-7940-91416AB50147}"/>
              </a:ext>
            </a:extLst>
          </p:cNvPr>
          <p:cNvSpPr/>
          <p:nvPr/>
        </p:nvSpPr>
        <p:spPr>
          <a:xfrm rot="20007689">
            <a:off x="2728174" y="3789948"/>
            <a:ext cx="410356" cy="39715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0AE9985-89F9-1ACD-FDDC-D2301ACA8F03}"/>
                  </a:ext>
                </a:extLst>
              </p:cNvPr>
              <p:cNvSpPr txBox="1"/>
              <p:nvPr/>
            </p:nvSpPr>
            <p:spPr>
              <a:xfrm>
                <a:off x="3177034" y="3866425"/>
                <a:ext cx="2541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</m:oMath>
                  </m:oMathPara>
                </a14:m>
                <a:endParaRPr lang="en-US" sz="24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0AE9985-89F9-1ACD-FDDC-D2301ACA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034" y="3866425"/>
                <a:ext cx="254109" cy="369332"/>
              </a:xfrm>
              <a:prstGeom prst="rect">
                <a:avLst/>
              </a:prstGeom>
              <a:blipFill>
                <a:blip r:embed="rId2"/>
                <a:stretch>
                  <a:fillRect l="-28571" r="-2381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Graphic 41">
            <a:extLst>
              <a:ext uri="{FF2B5EF4-FFF2-40B4-BE49-F238E27FC236}">
                <a16:creationId xmlns:a16="http://schemas.microsoft.com/office/drawing/2014/main" id="{C250B167-E4EE-D824-8E7F-13BF35803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560" y="1954086"/>
            <a:ext cx="1493740" cy="14937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6CAB272-33DD-CCC8-E910-07464B42DE3F}"/>
              </a:ext>
            </a:extLst>
          </p:cNvPr>
          <p:cNvSpPr txBox="1"/>
          <p:nvPr/>
        </p:nvSpPr>
        <p:spPr>
          <a:xfrm>
            <a:off x="7107219" y="3447827"/>
            <a:ext cx="3463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Only pure binary environmental filtering would change richness in isolation.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Stressors will alter both species fitness (competition) and ability to access resources (niche).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This will lead to complex predictions.</a:t>
            </a:r>
          </a:p>
        </p:txBody>
      </p:sp>
    </p:spTree>
    <p:extLst>
      <p:ext uri="{BB962C8B-B14F-4D97-AF65-F5344CB8AC3E}">
        <p14:creationId xmlns:p14="http://schemas.microsoft.com/office/powerpoint/2010/main" val="253241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8" grpId="0" animBg="1"/>
      <p:bldP spid="40" grpId="0"/>
      <p:bldP spid="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F4CDFF-4BA5-7EBD-A59B-F5620D1A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79"/>
            <a:ext cx="10943492" cy="1325563"/>
          </a:xfrm>
        </p:spPr>
        <p:txBody>
          <a:bodyPr/>
          <a:lstStyle/>
          <a:p>
            <a:r>
              <a:rPr lang="en-US" dirty="0"/>
              <a:t>Two ways plant species are impacted by stressors (Negatively).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5429AD-B7DB-6FFB-5C66-693C3A65F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1F7C50-661B-4AB6-CE14-EDB8D4F0C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054742"/>
            <a:ext cx="2730500" cy="1790700"/>
          </a:xfrm>
          <a:prstGeom prst="rect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807BBFB-5EA1-FBCB-9D5F-E19A7540D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118348"/>
            <a:ext cx="2730500" cy="1790700"/>
          </a:xfrm>
          <a:prstGeom prst="rect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8F94628-1CAA-28B6-A238-58ACD6FD9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184" y="1845048"/>
            <a:ext cx="4902200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5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41C316-DD2F-0D1D-B4CE-B832854B5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84418"/>
            <a:ext cx="10515600" cy="1325563"/>
          </a:xfrm>
        </p:spPr>
        <p:txBody>
          <a:bodyPr/>
          <a:lstStyle/>
          <a:p>
            <a:r>
              <a:rPr lang="en-US" dirty="0"/>
              <a:t>Combining multiple stressors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A9C89-DBEA-E9F4-80E4-D45DB8935430}"/>
              </a:ext>
            </a:extLst>
          </p:cNvPr>
          <p:cNvSpPr txBox="1"/>
          <p:nvPr/>
        </p:nvSpPr>
        <p:spPr>
          <a:xfrm>
            <a:off x="562708" y="1509981"/>
            <a:ext cx="11060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We should expect that species have different sensitivities to individual stressors (fitness and/or niche), and combining multiple stressors should then be more likely to exhibit community-wide fitness and niche impacts.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2CAE50-BCF0-82C9-3E08-8A43953A16B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62591" y="2734894"/>
            <a:ext cx="6375400" cy="3810000"/>
          </a:xfrm>
          <a:prstGeom prst="rect">
            <a:avLst/>
          </a:prstGeom>
          <a:solidFill>
            <a:srgbClr val="CDF2E6"/>
          </a:solidFill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326393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F09C-7481-181A-BEA3-B8BD29D65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550" y="186413"/>
            <a:ext cx="7200900" cy="1485900"/>
          </a:xfrm>
        </p:spPr>
        <p:txBody>
          <a:bodyPr/>
          <a:lstStyle/>
          <a:p>
            <a:r>
              <a:rPr lang="en-US" dirty="0"/>
              <a:t>Theoretical predictions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920EFB-1301-70D5-B2F9-B8AA48C9A9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14865" y="1962391"/>
                <a:ext cx="8071170" cy="446155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rgbClr val="445F51"/>
                    </a:solidFill>
                  </a:rPr>
                  <a:t>Starting with a simple </a:t>
                </a:r>
                <a:r>
                  <a:rPr lang="en-US" dirty="0" err="1">
                    <a:solidFill>
                      <a:srgbClr val="445F51"/>
                    </a:solidFill>
                  </a:rPr>
                  <a:t>Lotka</a:t>
                </a:r>
                <a:r>
                  <a:rPr lang="en-US" dirty="0">
                    <a:solidFill>
                      <a:srgbClr val="445F51"/>
                    </a:solidFill>
                  </a:rPr>
                  <a:t>-Volterra competition model:</a:t>
                </a:r>
              </a:p>
              <a:p>
                <a:endParaRPr lang="en-US" dirty="0">
                  <a:solidFill>
                    <a:srgbClr val="445F51"/>
                  </a:solidFill>
                </a:endParaRPr>
              </a:p>
              <a:p>
                <a:endParaRPr lang="en-US" dirty="0">
                  <a:solidFill>
                    <a:srgbClr val="445F51"/>
                  </a:solidFill>
                </a:endParaRPr>
              </a:p>
              <a:p>
                <a:endParaRPr lang="en-US" dirty="0">
                  <a:solidFill>
                    <a:srgbClr val="445F51"/>
                  </a:solidFill>
                </a:endParaRPr>
              </a:p>
              <a:p>
                <a:r>
                  <a:rPr lang="en-US" dirty="0">
                    <a:solidFill>
                      <a:srgbClr val="445F51"/>
                    </a:solidFill>
                  </a:rPr>
                  <a:t>We use the simplest impact scenario –where the stressors impact carrying capacity (</a:t>
                </a:r>
                <a:r>
                  <a:rPr lang="en-US" i="1" dirty="0">
                    <a:solidFill>
                      <a:srgbClr val="445F51"/>
                    </a:solidFill>
                  </a:rPr>
                  <a:t>K</a:t>
                </a:r>
                <a:r>
                  <a:rPr lang="en-US" dirty="0">
                    <a:solidFill>
                      <a:srgbClr val="445F51"/>
                    </a:solidFill>
                  </a:rPr>
                  <a:t>):</a:t>
                </a:r>
              </a:p>
              <a:p>
                <a:endParaRPr lang="en-US" dirty="0">
                  <a:solidFill>
                    <a:srgbClr val="445F51"/>
                  </a:solidFill>
                </a:endParaRPr>
              </a:p>
              <a:p>
                <a:endParaRPr lang="en-US" dirty="0">
                  <a:solidFill>
                    <a:srgbClr val="445F51"/>
                  </a:solidFill>
                </a:endParaRPr>
              </a:p>
              <a:p>
                <a:r>
                  <a:rPr lang="en-US" dirty="0">
                    <a:solidFill>
                      <a:srgbClr val="445F5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445F5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>
                    <a:solidFill>
                      <a:srgbClr val="445F51"/>
                    </a:solidFill>
                  </a:rPr>
                  <a:t> is the impact of an individual stressor and </a:t>
                </a:r>
                <a:r>
                  <a:rPr lang="en-US" i="1" dirty="0">
                    <a:solidFill>
                      <a:srgbClr val="445F51"/>
                    </a:solidFill>
                  </a:rPr>
                  <a:t>k’</a:t>
                </a:r>
                <a:r>
                  <a:rPr lang="en-US" dirty="0">
                    <a:solidFill>
                      <a:srgbClr val="445F51"/>
                    </a:solidFill>
                  </a:rPr>
                  <a:t> is the combined effect of </a:t>
                </a:r>
                <a:r>
                  <a:rPr lang="en-US" i="1" dirty="0">
                    <a:solidFill>
                      <a:srgbClr val="445F51"/>
                    </a:solidFill>
                  </a:rPr>
                  <a:t>X</a:t>
                </a:r>
                <a:r>
                  <a:rPr lang="en-US" dirty="0">
                    <a:solidFill>
                      <a:srgbClr val="445F51"/>
                    </a:solidFill>
                  </a:rPr>
                  <a:t> stressors.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920EFB-1301-70D5-B2F9-B8AA48C9A9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14865" y="1962391"/>
                <a:ext cx="8071170" cy="4461558"/>
              </a:xfrm>
              <a:blipFill>
                <a:blip r:embed="rId2"/>
                <a:stretch>
                  <a:fillRect l="-1101" t="-3409" r="-1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8B96DB-2AE8-4460-EFE0-188061009FF2}"/>
                  </a:ext>
                </a:extLst>
              </p:cNvPr>
              <p:cNvSpPr txBox="1"/>
              <p:nvPr/>
            </p:nvSpPr>
            <p:spPr>
              <a:xfrm>
                <a:off x="2776235" y="2465587"/>
                <a:ext cx="5631084" cy="9827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≠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α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8B96DB-2AE8-4460-EFE0-188061009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235" y="2465587"/>
                <a:ext cx="5631084" cy="982705"/>
              </a:xfrm>
              <a:prstGeom prst="rect">
                <a:avLst/>
              </a:prstGeom>
              <a:blipFill>
                <a:blip r:embed="rId3"/>
                <a:stretch>
                  <a:fillRect t="-55696" b="-41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CBA367-559C-6E56-36EC-47D3B2FA28BF}"/>
                  </a:ext>
                </a:extLst>
              </p:cNvPr>
              <p:cNvSpPr txBox="1"/>
              <p:nvPr/>
            </p:nvSpPr>
            <p:spPr>
              <a:xfrm>
                <a:off x="3080795" y="4241566"/>
                <a:ext cx="4572000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nary>
                        <m:naryPr>
                          <m:chr m:val="∏"/>
                          <m:limLoc m:val="undOvr"/>
                          <m:ctrlP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CBA367-559C-6E56-36EC-47D3B2FA2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795" y="4241566"/>
                <a:ext cx="4572000" cy="1130822"/>
              </a:xfrm>
              <a:prstGeom prst="rect">
                <a:avLst/>
              </a:prstGeom>
              <a:blipFill>
                <a:blip r:embed="rId4"/>
                <a:stretch>
                  <a:fillRect t="-103371" b="-159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Shinichi TATSUMI | JSPS Postdoc | PhD | Department of Biological Sciences |  Research profile">
            <a:extLst>
              <a:ext uri="{FF2B5EF4-FFF2-40B4-BE49-F238E27FC236}">
                <a16:creationId xmlns:a16="http://schemas.microsoft.com/office/drawing/2014/main" id="{D6E60DB8-43D4-4BBF-DC5C-EA3C2C0AA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638" y="0"/>
            <a:ext cx="1571696" cy="1571696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3B74D3-D0C1-E752-65C1-A23C304E2E59}"/>
              </a:ext>
            </a:extLst>
          </p:cNvPr>
          <p:cNvSpPr txBox="1"/>
          <p:nvPr/>
        </p:nvSpPr>
        <p:spPr>
          <a:xfrm>
            <a:off x="10286034" y="1319937"/>
            <a:ext cx="1571697" cy="338554"/>
          </a:xfrm>
          <a:prstGeom prst="rect">
            <a:avLst/>
          </a:prstGeom>
          <a:solidFill>
            <a:srgbClr val="E2DFCC">
              <a:alpha val="72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45F51"/>
                </a:solidFill>
              </a:rPr>
              <a:t>Shinichi Tatsumi</a:t>
            </a:r>
          </a:p>
        </p:txBody>
      </p:sp>
    </p:spTree>
    <p:extLst>
      <p:ext uri="{BB962C8B-B14F-4D97-AF65-F5344CB8AC3E}">
        <p14:creationId xmlns:p14="http://schemas.microsoft.com/office/powerpoint/2010/main" val="1276528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A35C0A-9066-427D-2D24-2BC1A848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stressors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B2DE71-A9E8-3507-8B12-9ADD0F1DF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2719" y="830965"/>
            <a:ext cx="7200900" cy="3581400"/>
          </a:xfrm>
        </p:spPr>
        <p:txBody>
          <a:bodyPr/>
          <a:lstStyle/>
          <a:p>
            <a:r>
              <a:rPr lang="en-US" dirty="0"/>
              <a:t>We considered two scenarios:</a:t>
            </a:r>
          </a:p>
          <a:p>
            <a:pPr marL="987552" lvl="1" indent="-457200">
              <a:buFont typeface="+mj-lt"/>
              <a:buAutoNum type="arabicPeriod"/>
            </a:pPr>
            <a:r>
              <a:rPr lang="en-US" dirty="0"/>
              <a:t>The average effects of stressors varied:</a:t>
            </a:r>
          </a:p>
          <a:p>
            <a:pPr marL="987552" lvl="1" indent="-457200">
              <a:buFont typeface="+mj-lt"/>
              <a:buAutoNum type="arabicPeriod"/>
            </a:pPr>
            <a:r>
              <a:rPr lang="en-US" dirty="0"/>
              <a:t>The variation in stressor effects increased, creating tradeoffs and different sensitivities: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E4D00-7853-A784-B4C2-CFA62079D2A1}"/>
                  </a:ext>
                </a:extLst>
              </p:cNvPr>
              <p:cNvSpPr txBox="1"/>
              <p:nvPr/>
            </p:nvSpPr>
            <p:spPr>
              <a:xfrm>
                <a:off x="0" y="143835"/>
                <a:ext cx="2530089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>
                          <a:solidFill>
                            <a:srgbClr val="CDF2E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nary>
                        <m:naryPr>
                          <m:chr m:val="∏"/>
                          <m:limLoc m:val="undOvr"/>
                          <m:ctrlP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CDF2E6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E4D00-7853-A784-B4C2-CFA62079D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3835"/>
                <a:ext cx="2530089" cy="1130822"/>
              </a:xfrm>
              <a:prstGeom prst="rect">
                <a:avLst/>
              </a:prstGeom>
              <a:blipFill>
                <a:blip r:embed="rId2"/>
                <a:stretch>
                  <a:fillRect t="-102222" b="-15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5BBD519B-9A19-E3D5-650F-59C0CD9BD76D}"/>
              </a:ext>
            </a:extLst>
          </p:cNvPr>
          <p:cNvSpPr/>
          <p:nvPr/>
        </p:nvSpPr>
        <p:spPr>
          <a:xfrm>
            <a:off x="7045588" y="3645693"/>
            <a:ext cx="1215341" cy="1018572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5F5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3BF34ED-1F61-1392-8CB0-CAEFB2462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3440" y="3555989"/>
            <a:ext cx="1197980" cy="11979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FFC8576-6C05-CE1B-6C29-1FFA3DEB51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6080" y="4823418"/>
            <a:ext cx="1215341" cy="121534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63CF45-1253-839E-CDF5-E46FD891B488}"/>
              </a:ext>
            </a:extLst>
          </p:cNvPr>
          <p:cNvSpPr/>
          <p:nvPr/>
        </p:nvSpPr>
        <p:spPr>
          <a:xfrm>
            <a:off x="7045588" y="4951221"/>
            <a:ext cx="1215341" cy="1018572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5F5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7C8FDC-1548-DC3B-6D5E-264D431735E1}"/>
              </a:ext>
            </a:extLst>
          </p:cNvPr>
          <p:cNvSpPr txBox="1"/>
          <p:nvPr/>
        </p:nvSpPr>
        <p:spPr>
          <a:xfrm>
            <a:off x="7246736" y="6082122"/>
            <a:ext cx="775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445F51"/>
                </a:solidFill>
              </a:rPr>
              <a:t>Stressor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549385-DF4B-FE12-6EBD-2C2D8C9CA4D6}"/>
              </a:ext>
            </a:extLst>
          </p:cNvPr>
          <p:cNvSpPr txBox="1"/>
          <p:nvPr/>
        </p:nvSpPr>
        <p:spPr>
          <a:xfrm>
            <a:off x="7183458" y="5928233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445F51"/>
                </a:solidFill>
              </a:rPr>
              <a:t>A             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84C4A2-9550-9610-99CE-8B07FA2475FE}"/>
              </a:ext>
            </a:extLst>
          </p:cNvPr>
          <p:cNvSpPr/>
          <p:nvPr/>
        </p:nvSpPr>
        <p:spPr>
          <a:xfrm>
            <a:off x="7183457" y="4328118"/>
            <a:ext cx="335666" cy="298048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5F691F-6D5A-2EE5-6475-7336A8BEBA06}"/>
              </a:ext>
            </a:extLst>
          </p:cNvPr>
          <p:cNvSpPr/>
          <p:nvPr/>
        </p:nvSpPr>
        <p:spPr>
          <a:xfrm>
            <a:off x="7773767" y="4328118"/>
            <a:ext cx="335666" cy="298048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C07997-0A48-0E0F-FB07-E408A9E1A5D3}"/>
              </a:ext>
            </a:extLst>
          </p:cNvPr>
          <p:cNvSpPr/>
          <p:nvPr/>
        </p:nvSpPr>
        <p:spPr>
          <a:xfrm>
            <a:off x="7183457" y="5333584"/>
            <a:ext cx="335666" cy="596096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A5B7F0-7BA3-9FA6-FB85-B5F4C17D2FDB}"/>
              </a:ext>
            </a:extLst>
          </p:cNvPr>
          <p:cNvSpPr/>
          <p:nvPr/>
        </p:nvSpPr>
        <p:spPr>
          <a:xfrm>
            <a:off x="7802792" y="5336478"/>
            <a:ext cx="335666" cy="596096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518A6-EEC2-BC18-C57D-DFF15F5AD6B8}"/>
              </a:ext>
            </a:extLst>
          </p:cNvPr>
          <p:cNvSpPr/>
          <p:nvPr/>
        </p:nvSpPr>
        <p:spPr>
          <a:xfrm>
            <a:off x="8654940" y="3642799"/>
            <a:ext cx="1215341" cy="1018572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5F5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8560FB-730A-7E64-4E03-7A9D8606B11E}"/>
              </a:ext>
            </a:extLst>
          </p:cNvPr>
          <p:cNvSpPr/>
          <p:nvPr/>
        </p:nvSpPr>
        <p:spPr>
          <a:xfrm>
            <a:off x="8654940" y="4948327"/>
            <a:ext cx="1215341" cy="1018572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5F5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65AD58-4B4B-99A4-896E-A17CE837BBD7}"/>
              </a:ext>
            </a:extLst>
          </p:cNvPr>
          <p:cNvSpPr txBox="1"/>
          <p:nvPr/>
        </p:nvSpPr>
        <p:spPr>
          <a:xfrm>
            <a:off x="8856088" y="6079228"/>
            <a:ext cx="775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445F51"/>
                </a:solidFill>
              </a:rPr>
              <a:t>Stressor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16638F-05A4-A1F6-BC97-F2D4A91ED170}"/>
              </a:ext>
            </a:extLst>
          </p:cNvPr>
          <p:cNvSpPr txBox="1"/>
          <p:nvPr/>
        </p:nvSpPr>
        <p:spPr>
          <a:xfrm>
            <a:off x="8792810" y="5925339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445F51"/>
                </a:solidFill>
              </a:rPr>
              <a:t>A             B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0211EA-C29F-FB8D-30B3-04772A6C8446}"/>
              </a:ext>
            </a:extLst>
          </p:cNvPr>
          <p:cNvSpPr/>
          <p:nvPr/>
        </p:nvSpPr>
        <p:spPr>
          <a:xfrm>
            <a:off x="8792809" y="3888762"/>
            <a:ext cx="335666" cy="734511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0D6DDA-7F59-413C-ABED-BB19F99293DD}"/>
              </a:ext>
            </a:extLst>
          </p:cNvPr>
          <p:cNvSpPr/>
          <p:nvPr/>
        </p:nvSpPr>
        <p:spPr>
          <a:xfrm>
            <a:off x="9383119" y="4325224"/>
            <a:ext cx="335666" cy="298048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888FAC-73B8-3BB5-57EF-BAC7CD584648}"/>
              </a:ext>
            </a:extLst>
          </p:cNvPr>
          <p:cNvSpPr/>
          <p:nvPr/>
        </p:nvSpPr>
        <p:spPr>
          <a:xfrm>
            <a:off x="8792809" y="5661617"/>
            <a:ext cx="335666" cy="265169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DA893D-9F84-343E-C6D6-1A4CDEA472F0}"/>
              </a:ext>
            </a:extLst>
          </p:cNvPr>
          <p:cNvSpPr/>
          <p:nvPr/>
        </p:nvSpPr>
        <p:spPr>
          <a:xfrm>
            <a:off x="9412144" y="5333584"/>
            <a:ext cx="335666" cy="596096"/>
          </a:xfrm>
          <a:prstGeom prst="rect">
            <a:avLst/>
          </a:prstGeom>
          <a:solidFill>
            <a:srgbClr val="6EA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9A23CFB-AC16-1740-D783-19805586812F}"/>
              </a:ext>
            </a:extLst>
          </p:cNvPr>
          <p:cNvSpPr/>
          <p:nvPr/>
        </p:nvSpPr>
        <p:spPr>
          <a:xfrm>
            <a:off x="7150432" y="3727681"/>
            <a:ext cx="401717" cy="37039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445F51"/>
                </a:solidFill>
              </a:rPr>
              <a:t>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6052CC-8D40-E285-065B-0BAFE68CB7F7}"/>
              </a:ext>
            </a:extLst>
          </p:cNvPr>
          <p:cNvSpPr/>
          <p:nvPr/>
        </p:nvSpPr>
        <p:spPr>
          <a:xfrm>
            <a:off x="9364172" y="3727681"/>
            <a:ext cx="401717" cy="37039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445F5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24FCCC4-D264-A508-44BC-B316E2E97CF5}"/>
                  </a:ext>
                </a:extLst>
              </p:cNvPr>
              <p:cNvSpPr txBox="1"/>
              <p:nvPr/>
            </p:nvSpPr>
            <p:spPr>
              <a:xfrm>
                <a:off x="11618449" y="1138338"/>
                <a:ext cx="39754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en-US" sz="3600" b="1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24FCCC4-D264-A508-44BC-B316E2E97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8449" y="1138338"/>
                <a:ext cx="397545" cy="553998"/>
              </a:xfrm>
              <a:prstGeom prst="rect">
                <a:avLst/>
              </a:prstGeom>
              <a:blipFill>
                <a:blip r:embed="rId7"/>
                <a:stretch>
                  <a:fillRect l="-24242" r="-242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8F71CE6-7406-70B2-C2E5-AC9A10445851}"/>
                  </a:ext>
                </a:extLst>
              </p:cNvPr>
              <p:cNvSpPr txBox="1"/>
              <p:nvPr/>
            </p:nvSpPr>
            <p:spPr>
              <a:xfrm>
                <a:off x="8785748" y="2208347"/>
                <a:ext cx="3959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</m:oMath>
                  </m:oMathPara>
                </a14:m>
                <a:endParaRPr lang="en-US" sz="3600" b="1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8F71CE6-7406-70B2-C2E5-AC9A10445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748" y="2208347"/>
                <a:ext cx="395941" cy="553998"/>
              </a:xfrm>
              <a:prstGeom prst="rect">
                <a:avLst/>
              </a:prstGeom>
              <a:blipFill>
                <a:blip r:embed="rId8"/>
                <a:stretch>
                  <a:fillRect l="-1250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4503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>
            <a:extLst>
              <a:ext uri="{FF2B5EF4-FFF2-40B4-BE49-F238E27FC236}">
                <a16:creationId xmlns:a16="http://schemas.microsoft.com/office/drawing/2014/main" id="{BD2B507F-1E42-8DC6-8FD4-8589458623EA}"/>
              </a:ext>
            </a:extLst>
          </p:cNvPr>
          <p:cNvSpPr/>
          <p:nvPr/>
        </p:nvSpPr>
        <p:spPr>
          <a:xfrm>
            <a:off x="2068012" y="1735183"/>
            <a:ext cx="8623139" cy="43603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341A5A-E003-CCDF-D130-BE0F51951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Stressors alter the nature of BEF relationships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4DDFE6-E051-B144-39DE-F2197ACAC5FB}"/>
                  </a:ext>
                </a:extLst>
              </p:cNvPr>
              <p:cNvSpPr txBox="1"/>
              <p:nvPr/>
            </p:nvSpPr>
            <p:spPr>
              <a:xfrm>
                <a:off x="5076891" y="5571423"/>
                <a:ext cx="322754" cy="4463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en-US" sz="2800" b="1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4DDFE6-E051-B144-39DE-F2197ACAC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891" y="5571423"/>
                <a:ext cx="322754" cy="446303"/>
              </a:xfrm>
              <a:prstGeom prst="rect">
                <a:avLst/>
              </a:prstGeom>
              <a:blipFill>
                <a:blip r:embed="rId2"/>
                <a:stretch>
                  <a:fillRect l="-22222" r="-22222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55645-E3CA-E714-9440-A5DBDD5CCF32}"/>
                  </a:ext>
                </a:extLst>
              </p:cNvPr>
              <p:cNvSpPr txBox="1"/>
              <p:nvPr/>
            </p:nvSpPr>
            <p:spPr>
              <a:xfrm>
                <a:off x="2288597" y="2045584"/>
                <a:ext cx="322754" cy="4463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</m:oMath>
                  </m:oMathPara>
                </a14:m>
                <a:endParaRPr lang="en-US" sz="2800" b="1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55645-E3CA-E714-9440-A5DBDD5CC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597" y="2045584"/>
                <a:ext cx="322754" cy="446303"/>
              </a:xfrm>
              <a:prstGeom prst="rect">
                <a:avLst/>
              </a:prstGeom>
              <a:blipFill>
                <a:blip r:embed="rId3"/>
                <a:stretch>
                  <a:fillRect l="-15385" r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図 3">
            <a:extLst>
              <a:ext uri="{FF2B5EF4-FFF2-40B4-BE49-F238E27FC236}">
                <a16:creationId xmlns:a16="http://schemas.microsoft.com/office/drawing/2014/main" id="{EA8D861D-3C47-3714-57FD-5C045F17D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07" y="2045583"/>
            <a:ext cx="8807770" cy="404998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C54F93-BE8C-506E-7E08-4E09B521C1EA}"/>
              </a:ext>
            </a:extLst>
          </p:cNvPr>
          <p:cNvCxnSpPr/>
          <p:nvPr/>
        </p:nvCxnSpPr>
        <p:spPr>
          <a:xfrm flipV="1">
            <a:off x="4452394" y="1845443"/>
            <a:ext cx="0" cy="3478916"/>
          </a:xfrm>
          <a:prstGeom prst="line">
            <a:avLst/>
          </a:prstGeom>
          <a:ln w="38100">
            <a:solidFill>
              <a:srgbClr val="445F5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F9C0880-0F1A-A6B8-16FC-426EA9FF2981}"/>
              </a:ext>
            </a:extLst>
          </p:cNvPr>
          <p:cNvSpPr txBox="1"/>
          <p:nvPr/>
        </p:nvSpPr>
        <p:spPr>
          <a:xfrm>
            <a:off x="4452394" y="1760847"/>
            <a:ext cx="2167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5F51"/>
                </a:solidFill>
              </a:rPr>
              <a:t>No effect of stressors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CED899-5A7B-3E52-7DCF-30FD16322A19}"/>
              </a:ext>
            </a:extLst>
          </p:cNvPr>
          <p:cNvCxnSpPr>
            <a:cxnSpLocks/>
          </p:cNvCxnSpPr>
          <p:nvPr/>
        </p:nvCxnSpPr>
        <p:spPr>
          <a:xfrm>
            <a:off x="1963208" y="1735182"/>
            <a:ext cx="8704793" cy="0"/>
          </a:xfrm>
          <a:prstGeom prst="line">
            <a:avLst/>
          </a:prstGeom>
          <a:ln w="127000">
            <a:solidFill>
              <a:srgbClr val="445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53EE60B-8547-2BA1-8FDA-508F09F80910}"/>
              </a:ext>
            </a:extLst>
          </p:cNvPr>
          <p:cNvCxnSpPr>
            <a:cxnSpLocks/>
          </p:cNvCxnSpPr>
          <p:nvPr/>
        </p:nvCxnSpPr>
        <p:spPr>
          <a:xfrm>
            <a:off x="1963207" y="6038604"/>
            <a:ext cx="8716368" cy="0"/>
          </a:xfrm>
          <a:prstGeom prst="line">
            <a:avLst/>
          </a:prstGeom>
          <a:ln w="127000">
            <a:solidFill>
              <a:srgbClr val="445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02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9C20D-61A8-A386-028A-7420F9302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3698" y="3429000"/>
            <a:ext cx="6660748" cy="2747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Species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07E82-51FB-4519-26A4-80C8CB0B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experiment</a:t>
            </a:r>
            <a:br>
              <a:rPr lang="en-US" sz="3600" dirty="0"/>
            </a:br>
            <a:r>
              <a:rPr lang="en-US" sz="3600" dirty="0"/>
              <a:t>(</a:t>
            </a:r>
            <a:r>
              <a:rPr lang="en-US" sz="3600" dirty="0" err="1"/>
              <a:t>sBEF</a:t>
            </a:r>
            <a:r>
              <a:rPr lang="en-US" sz="3600" dirty="0"/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21C90E-352B-D609-6901-C9F6350C5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837751"/>
              </p:ext>
            </p:extLst>
          </p:nvPr>
        </p:nvGraphicFramePr>
        <p:xfrm>
          <a:off x="6574958" y="4409049"/>
          <a:ext cx="5259488" cy="2255520"/>
        </p:xfrm>
        <a:graphic>
          <a:graphicData uri="http://schemas.openxmlformats.org/drawingml/2006/table">
            <a:tbl>
              <a:tblPr/>
              <a:tblGrid>
                <a:gridCol w="1657324">
                  <a:extLst>
                    <a:ext uri="{9D8B030D-6E8A-4147-A177-3AD203B41FA5}">
                      <a16:colId xmlns:a16="http://schemas.microsoft.com/office/drawing/2014/main" val="2786858644"/>
                    </a:ext>
                  </a:extLst>
                </a:gridCol>
                <a:gridCol w="1733558">
                  <a:extLst>
                    <a:ext uri="{9D8B030D-6E8A-4147-A177-3AD203B41FA5}">
                      <a16:colId xmlns:a16="http://schemas.microsoft.com/office/drawing/2014/main" val="3034022209"/>
                    </a:ext>
                  </a:extLst>
                </a:gridCol>
                <a:gridCol w="1868606">
                  <a:extLst>
                    <a:ext uri="{9D8B030D-6E8A-4147-A177-3AD203B41FA5}">
                      <a16:colId xmlns:a16="http://schemas.microsoft.com/office/drawing/2014/main" val="6308648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Latin name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English name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1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Characteristics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646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1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Elymus virginicus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Virginia Wild Rye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C3 grass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365219"/>
                  </a:ext>
                </a:extLst>
              </a:tr>
              <a:tr h="23469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1" u="none" strike="noStrike" dirty="0" err="1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Bouteloua</a:t>
                      </a:r>
                      <a:r>
                        <a:rPr lang="en-CA" sz="1400" b="0" i="1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CA" sz="1400" b="0" i="1" u="none" strike="noStrike" dirty="0" err="1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curtipendula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Side-oats Grama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C4 grass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180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1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Rudbeckia hirta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Black-eyed Susan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Biennial 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281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1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Monarda fistulosa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Wild Bergamot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Perennial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095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1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Astragalus canadensis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Canadian Milk Vetch</a:t>
                      </a:r>
                      <a:endParaRPr lang="en-CA" sz="140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CA" sz="1400" b="0" i="0" u="none" strike="noStrike" dirty="0">
                          <a:solidFill>
                            <a:srgbClr val="445F51"/>
                          </a:solidFill>
                          <a:effectLst/>
                          <a:latin typeface="+mj-lt"/>
                        </a:rPr>
                        <a:t>Perennial</a:t>
                      </a:r>
                      <a:endParaRPr lang="en-CA" sz="1400" dirty="0">
                        <a:solidFill>
                          <a:srgbClr val="445F5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F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447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3">
                <a:extLst>
                  <a:ext uri="{FF2B5EF4-FFF2-40B4-BE49-F238E27FC236}">
                    <a16:creationId xmlns:a16="http://schemas.microsoft.com/office/drawing/2014/main" id="{ABD6B993-7871-5A2E-8FCC-C307818E6B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7113" y="489327"/>
                <a:ext cx="6660748" cy="391972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rgbClr val="445F5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445F5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445F5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445F5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445F5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We manipulated two factors –number of species (1-4) and number of stressors (1-4).</a:t>
                </a:r>
              </a:p>
              <a:p>
                <a:r>
                  <a:rPr lang="en-US" b="1" dirty="0"/>
                  <a:t>Stressors</a:t>
                </a:r>
                <a:r>
                  <a:rPr lang="en-US" dirty="0"/>
                  <a:t>: Drought (33% reduction); Sodium (conductivity = </a:t>
                </a:r>
                <a:r>
                  <a:rPr lang="en-CA" sz="2400" dirty="0"/>
                  <a:t>3.0 </a:t>
                </a:r>
                <a:r>
                  <a:rPr lang="en-CA" sz="2400" dirty="0" err="1"/>
                  <a:t>dS</a:t>
                </a:r>
                <a:r>
                  <a:rPr lang="en-CA" sz="2400" dirty="0"/>
                  <a:t> m</a:t>
                </a:r>
                <a:r>
                  <a:rPr lang="en-CA" sz="2400" baseline="30000" dirty="0"/>
                  <a:t>−1</a:t>
                </a:r>
                <a:r>
                  <a:rPr lang="en-US" dirty="0"/>
                  <a:t>); Nitrogen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100 kg/ha); Copper (</a:t>
                </a:r>
                <a:r>
                  <a:rPr lang="en-CA" dirty="0"/>
                  <a:t>200 mg Cu kg</a:t>
                </a:r>
                <a:r>
                  <a:rPr lang="en-CA" baseline="30000" dirty="0"/>
                  <a:t>−1</a:t>
                </a:r>
                <a:r>
                  <a:rPr lang="en-CA" dirty="0"/>
                  <a:t> soil</a:t>
                </a:r>
                <a:r>
                  <a:rPr lang="en-US" dirty="0"/>
                  <a:t>); Warming(</a:t>
                </a:r>
                <a:r>
                  <a:rPr lang="en-CA" dirty="0"/>
                  <a:t>+5°C, RCP 8.5 scenario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3">
                <a:extLst>
                  <a:ext uri="{FF2B5EF4-FFF2-40B4-BE49-F238E27FC236}">
                    <a16:creationId xmlns:a16="http://schemas.microsoft.com/office/drawing/2014/main" id="{ABD6B993-7871-5A2E-8FCC-C307818E6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113" y="489327"/>
                <a:ext cx="6660748" cy="3919722"/>
              </a:xfrm>
              <a:prstGeom prst="rect">
                <a:avLst/>
              </a:prstGeom>
              <a:blipFill>
                <a:blip r:embed="rId2"/>
                <a:stretch>
                  <a:fillRect l="-1521" t="-2258" r="-2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326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931E8-8B96-BB64-9BED-0D9E3F263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309" y="365125"/>
            <a:ext cx="4826001" cy="5811838"/>
          </a:xfrm>
        </p:spPr>
        <p:txBody>
          <a:bodyPr>
            <a:normAutofit/>
          </a:bodyPr>
          <a:lstStyle/>
          <a:p>
            <a:r>
              <a:rPr lang="en-US" dirty="0"/>
              <a:t>1.5 L of sterilized soil per pot, including 0.15 L natural topsoil for microbial inoculum.</a:t>
            </a:r>
          </a:p>
          <a:p>
            <a:r>
              <a:rPr lang="en-US" dirty="0"/>
              <a:t>40 individuals added (corrected by germination rates).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0F697-8C5D-BAEC-EA62-24E79940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experiment</a:t>
            </a:r>
            <a:br>
              <a:rPr lang="en-US" sz="3600" dirty="0"/>
            </a:br>
            <a:r>
              <a:rPr lang="en-US" sz="3600" dirty="0"/>
              <a:t>(</a:t>
            </a:r>
            <a:r>
              <a:rPr lang="en-US" sz="3600" dirty="0" err="1"/>
              <a:t>sBEF</a:t>
            </a:r>
            <a:r>
              <a:rPr lang="en-US" sz="3600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C3C2CF-ECB2-CB93-6D1F-4EB31B9D6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845" y="365125"/>
            <a:ext cx="2336155" cy="1760705"/>
          </a:xfrm>
          <a:prstGeom prst="rect">
            <a:avLst/>
          </a:prstGeom>
          <a:ln w="38100">
            <a:solidFill>
              <a:srgbClr val="7ED5A9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D6D7D-BDCD-E737-B7D9-B9E182E6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845" y="2343654"/>
            <a:ext cx="2336155" cy="3033172"/>
          </a:xfrm>
          <a:prstGeom prst="rect">
            <a:avLst/>
          </a:prstGeom>
          <a:ln w="38100">
            <a:solidFill>
              <a:srgbClr val="7ED5A9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22A21EE-F68A-E43E-6ED7-5820007F8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05" y="3860240"/>
            <a:ext cx="48260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929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07A8E-3BB1-69A8-36CB-B4F94428B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experiment </a:t>
            </a:r>
            <a:r>
              <a:rPr lang="en-US" sz="4400" dirty="0"/>
              <a:t>(</a:t>
            </a:r>
            <a:r>
              <a:rPr lang="en-US" sz="4400" dirty="0" err="1"/>
              <a:t>sBEF</a:t>
            </a:r>
            <a:r>
              <a:rPr lang="en-US" sz="4400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95489-66D0-80A9-9C1C-591EBF749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Plants were harvested after 16 weeks after germination.</a:t>
            </a:r>
          </a:p>
          <a:p>
            <a:r>
              <a:rPr lang="en-US" dirty="0"/>
              <a:t>Separated into above and below ground components.</a:t>
            </a:r>
          </a:p>
          <a:p>
            <a:r>
              <a:rPr lang="en-US" dirty="0"/>
              <a:t>Soil samples collected.</a:t>
            </a:r>
          </a:p>
          <a:p>
            <a:r>
              <a:rPr lang="en-US" dirty="0"/>
              <a:t>Mixed effects model with shelving unit as random effect.</a:t>
            </a:r>
          </a:p>
          <a:p>
            <a:r>
              <a:rPr lang="en-US" dirty="0"/>
              <a:t>Structural equation model.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A7963-6AEE-7EA2-DD46-7E0BC4B4F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088" y="4675848"/>
            <a:ext cx="1772574" cy="2162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91270C-210A-EEDC-22FB-953291127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127" y="4704833"/>
            <a:ext cx="2836045" cy="2171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DE20BF-938A-494C-EE19-CD8D8E49F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0457" y="4675847"/>
            <a:ext cx="1666261" cy="22008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83491A-40CF-D7C0-4975-7DFE739ED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460" y="4704833"/>
            <a:ext cx="2173600" cy="21629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424E07-553B-5777-7EE1-17A058090D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695056"/>
            <a:ext cx="1647312" cy="21629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ED5816-B83F-4653-43B1-F6169F91BDD1}"/>
              </a:ext>
            </a:extLst>
          </p:cNvPr>
          <p:cNvSpPr/>
          <p:nvPr/>
        </p:nvSpPr>
        <p:spPr>
          <a:xfrm>
            <a:off x="1524000" y="4646862"/>
            <a:ext cx="9144000" cy="57970"/>
          </a:xfrm>
          <a:prstGeom prst="rect">
            <a:avLst/>
          </a:prstGeom>
          <a:solidFill>
            <a:srgbClr val="6EA49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83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38EF2-0C16-1BA3-9E00-633E950E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Despite COVID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B1819B3-3E62-068D-62C2-AB0BF2C53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6572" y="1476949"/>
            <a:ext cx="1952051" cy="195205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2534D2-A193-4389-2B71-43E33293C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539" y="3773955"/>
            <a:ext cx="3725365" cy="274156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8A5AC7-8B14-D1CC-B4C8-981B14865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50" y="2616595"/>
            <a:ext cx="2991262" cy="387628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D9415A-9B55-F98A-994B-B3BEDE06A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1631" y="2588614"/>
            <a:ext cx="3358819" cy="392690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8931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Rectangle 830">
            <a:extLst>
              <a:ext uri="{FF2B5EF4-FFF2-40B4-BE49-F238E27FC236}">
                <a16:creationId xmlns:a16="http://schemas.microsoft.com/office/drawing/2014/main" id="{DBEC3FF9-97B3-EE75-D4D9-7AED5394C094}"/>
              </a:ext>
            </a:extLst>
          </p:cNvPr>
          <p:cNvSpPr/>
          <p:nvPr/>
        </p:nvSpPr>
        <p:spPr>
          <a:xfrm>
            <a:off x="386863" y="1720114"/>
            <a:ext cx="9313985" cy="4486275"/>
          </a:xfrm>
          <a:prstGeom prst="rect">
            <a:avLst/>
          </a:prstGeom>
          <a:solidFill>
            <a:schemeClr val="bg1"/>
          </a:solidFill>
          <a:ln w="34925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3F7C6D-616A-FD88-A2E7-E2BA7C44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 combining </a:t>
            </a:r>
            <a:br>
              <a:rPr lang="en-US" dirty="0"/>
            </a:br>
            <a:r>
              <a:rPr lang="en-US" dirty="0"/>
              <a:t>stressors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88627-8773-42AB-1EF2-573DD1A1A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828" name="Group 827">
            <a:extLst>
              <a:ext uri="{FF2B5EF4-FFF2-40B4-BE49-F238E27FC236}">
                <a16:creationId xmlns:a16="http://schemas.microsoft.com/office/drawing/2014/main" id="{7C96D3CD-C192-30CC-7B3B-BFD9528E38F6}"/>
              </a:ext>
            </a:extLst>
          </p:cNvPr>
          <p:cNvGrpSpPr/>
          <p:nvPr/>
        </p:nvGrpSpPr>
        <p:grpSpPr>
          <a:xfrm>
            <a:off x="486506" y="1826365"/>
            <a:ext cx="9144000" cy="4266230"/>
            <a:chOff x="0" y="1690687"/>
            <a:chExt cx="9144000" cy="4266230"/>
          </a:xfrm>
        </p:grpSpPr>
        <p:sp>
          <p:nvSpPr>
            <p:cNvPr id="827" name="Rectangle 4">
              <a:extLst>
                <a:ext uri="{FF2B5EF4-FFF2-40B4-BE49-F238E27FC236}">
                  <a16:creationId xmlns:a16="http://schemas.microsoft.com/office/drawing/2014/main" id="{D49C8186-BB16-04E5-DEF8-99F22D3C256F}"/>
                </a:ext>
              </a:extLst>
            </p:cNvPr>
            <p:cNvSpPr/>
            <p:nvPr/>
          </p:nvSpPr>
          <p:spPr>
            <a:xfrm>
              <a:off x="0" y="1690687"/>
              <a:ext cx="9144000" cy="4266230"/>
            </a:xfrm>
            <a:prstGeom prst="rect">
              <a:avLst/>
            </a:prstGeom>
            <a:solidFill>
              <a:srgbClr val="FFFFFF"/>
            </a:solidFill>
            <a:ln w="38100">
              <a:noFill/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23" name="Picture 822">
              <a:extLst>
                <a:ext uri="{FF2B5EF4-FFF2-40B4-BE49-F238E27FC236}">
                  <a16:creationId xmlns:a16="http://schemas.microsoft.com/office/drawing/2014/main" id="{8D0A07CA-E63A-75C9-4477-686356F3F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19334" y="1779465"/>
              <a:ext cx="4569837" cy="3978591"/>
            </a:xfrm>
            <a:prstGeom prst="rect">
              <a:avLst/>
            </a:prstGeom>
            <a:ln w="38100">
              <a:noFill/>
            </a:ln>
          </p:spPr>
        </p:pic>
        <p:pic>
          <p:nvPicPr>
            <p:cNvPr id="825" name="Picture 824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4259A0CA-E699-D6E2-83A8-69F848613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29" y="1690688"/>
              <a:ext cx="4517171" cy="4176711"/>
            </a:xfrm>
            <a:prstGeom prst="rect">
              <a:avLst/>
            </a:prstGeom>
            <a:ln w="38100"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9" name="TextBox 828">
                <a:extLst>
                  <a:ext uri="{FF2B5EF4-FFF2-40B4-BE49-F238E27FC236}">
                    <a16:creationId xmlns:a16="http://schemas.microsoft.com/office/drawing/2014/main" id="{AAFFBBEF-A209-4EA3-53C4-878A014377EF}"/>
                  </a:ext>
                </a:extLst>
              </p:cNvPr>
              <p:cNvSpPr txBox="1"/>
              <p:nvPr/>
            </p:nvSpPr>
            <p:spPr>
              <a:xfrm>
                <a:off x="5765949" y="376127"/>
                <a:ext cx="4572000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>
                          <a:solidFill>
                            <a:srgbClr val="CDF2E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nary>
                        <m:naryPr>
                          <m:chr m:val="∏"/>
                          <m:limLoc m:val="undOvr"/>
                          <m:ctrlP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CDF2E6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DF2E6"/>
                                  </a:solidFill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CDF2E6"/>
                  </a:solidFill>
                </a:endParaRPr>
              </a:p>
            </p:txBody>
          </p:sp>
        </mc:Choice>
        <mc:Fallback xmlns="">
          <p:sp>
            <p:nvSpPr>
              <p:cNvPr id="829" name="TextBox 828">
                <a:extLst>
                  <a:ext uri="{FF2B5EF4-FFF2-40B4-BE49-F238E27FC236}">
                    <a16:creationId xmlns:a16="http://schemas.microsoft.com/office/drawing/2014/main" id="{AAFFBBEF-A209-4EA3-53C4-878A01437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949" y="376127"/>
                <a:ext cx="4572000" cy="1130822"/>
              </a:xfrm>
              <a:prstGeom prst="rect">
                <a:avLst/>
              </a:prstGeom>
              <a:blipFill>
                <a:blip r:embed="rId4"/>
                <a:stretch>
                  <a:fillRect t="-101111" b="-15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33" name="Group 832">
            <a:extLst>
              <a:ext uri="{FF2B5EF4-FFF2-40B4-BE49-F238E27FC236}">
                <a16:creationId xmlns:a16="http://schemas.microsoft.com/office/drawing/2014/main" id="{AACCDBF7-D5F8-7EAD-3885-A13F73361A2A}"/>
              </a:ext>
            </a:extLst>
          </p:cNvPr>
          <p:cNvGrpSpPr/>
          <p:nvPr/>
        </p:nvGrpSpPr>
        <p:grpSpPr>
          <a:xfrm>
            <a:off x="9803532" y="165282"/>
            <a:ext cx="2214144" cy="2309527"/>
            <a:chOff x="6566440" y="7017"/>
            <a:chExt cx="2214144" cy="2309527"/>
          </a:xfrm>
        </p:grpSpPr>
        <p:pic>
          <p:nvPicPr>
            <p:cNvPr id="830" name="Picture 829">
              <a:extLst>
                <a:ext uri="{FF2B5EF4-FFF2-40B4-BE49-F238E27FC236}">
                  <a16:creationId xmlns:a16="http://schemas.microsoft.com/office/drawing/2014/main" id="{55B48364-5387-D66E-E32D-38D4DF35D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6442" y="7018"/>
              <a:ext cx="2214142" cy="2285702"/>
            </a:xfrm>
            <a:prstGeom prst="rect">
              <a:avLst/>
            </a:prstGeom>
            <a:ln w="38100">
              <a:solidFill>
                <a:srgbClr val="445F51"/>
              </a:solidFill>
            </a:ln>
          </p:spPr>
        </p:pic>
        <p:sp>
          <p:nvSpPr>
            <p:cNvPr id="832" name="Rectangle 831">
              <a:extLst>
                <a:ext uri="{FF2B5EF4-FFF2-40B4-BE49-F238E27FC236}">
                  <a16:creationId xmlns:a16="http://schemas.microsoft.com/office/drawing/2014/main" id="{9F4B340F-10B9-842B-4E19-D80D4D7C37BA}"/>
                </a:ext>
              </a:extLst>
            </p:cNvPr>
            <p:cNvSpPr/>
            <p:nvPr/>
          </p:nvSpPr>
          <p:spPr>
            <a:xfrm>
              <a:off x="6566440" y="7017"/>
              <a:ext cx="2214143" cy="2309527"/>
            </a:xfrm>
            <a:prstGeom prst="rect">
              <a:avLst/>
            </a:prstGeom>
            <a:noFill/>
            <a:ln w="38100">
              <a:solidFill>
                <a:srgbClr val="445F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4" name="Oval 833">
            <a:extLst>
              <a:ext uri="{FF2B5EF4-FFF2-40B4-BE49-F238E27FC236}">
                <a16:creationId xmlns:a16="http://schemas.microsoft.com/office/drawing/2014/main" id="{549C407C-B218-F5CE-A3D6-6E9A63B526EE}"/>
              </a:ext>
            </a:extLst>
          </p:cNvPr>
          <p:cNvSpPr/>
          <p:nvPr/>
        </p:nvSpPr>
        <p:spPr>
          <a:xfrm rot="19086043">
            <a:off x="10330769" y="1217591"/>
            <a:ext cx="870957" cy="550415"/>
          </a:xfrm>
          <a:prstGeom prst="ellipse">
            <a:avLst/>
          </a:prstGeom>
          <a:noFill/>
          <a:ln w="635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01850-DD40-C565-58A9-A7284B6E3D74}"/>
              </a:ext>
            </a:extLst>
          </p:cNvPr>
          <p:cNvSpPr/>
          <p:nvPr/>
        </p:nvSpPr>
        <p:spPr>
          <a:xfrm>
            <a:off x="5321266" y="4936744"/>
            <a:ext cx="4309240" cy="571644"/>
          </a:xfrm>
          <a:prstGeom prst="rect">
            <a:avLst/>
          </a:prstGeom>
          <a:noFill/>
          <a:ln w="50800">
            <a:solidFill>
              <a:srgbClr val="7ED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E7FD1-6C2F-6625-4E2A-867376998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3532" y="2758105"/>
            <a:ext cx="2237044" cy="1514960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150620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BD45E-3677-68F5-3B7E-BD7F6B631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FC468-54CD-252F-59EB-F715E4E5A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Results: </a:t>
            </a:r>
            <a:r>
              <a:rPr lang="en-US" sz="3600" dirty="0" err="1"/>
              <a:t>sBEF</a:t>
            </a:r>
            <a:r>
              <a:rPr lang="en-US" sz="3600" dirty="0"/>
              <a:t> relationships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EEE5CB-CF71-4CB5-08C1-35957D889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567" y="2321755"/>
            <a:ext cx="6049747" cy="4355288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FB22E6-B5B6-D647-EAFD-9159B36C2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584" y="0"/>
            <a:ext cx="2219416" cy="2196094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1821941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5E86-A86F-D174-728F-30B6E5C4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281797"/>
            <a:ext cx="8129954" cy="1485900"/>
          </a:xfrm>
        </p:spPr>
        <p:txBody>
          <a:bodyPr/>
          <a:lstStyle/>
          <a:p>
            <a:r>
              <a:rPr lang="en-US" dirty="0"/>
              <a:t>Results: </a:t>
            </a:r>
            <a:r>
              <a:rPr lang="en-US" dirty="0" err="1"/>
              <a:t>sBEF</a:t>
            </a:r>
            <a:r>
              <a:rPr lang="en-US" dirty="0"/>
              <a:t>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91893-B4AC-2F48-617E-8ADF0BCA9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effects dominate, but multiple stressors eliminate these effects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35089-C62A-67E2-3439-815000EDE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704015"/>
            <a:ext cx="10732477" cy="3847079"/>
          </a:xfrm>
          <a:prstGeom prst="rect">
            <a:avLst/>
          </a:prstGeom>
          <a:ln w="3175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3163112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B03F7-F4D7-76EF-C060-89ABE7659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sBEF</a:t>
            </a:r>
            <a:r>
              <a:rPr lang="en-US" dirty="0"/>
              <a:t>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496404-301C-7265-E48D-9525D37CF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27524"/>
          <a:stretch/>
        </p:blipFill>
        <p:spPr>
          <a:xfrm>
            <a:off x="0" y="1446385"/>
            <a:ext cx="12192000" cy="3947359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1B8A0-4C06-4DFD-8C7A-8E617AD3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0831"/>
            <a:ext cx="12192000" cy="4280338"/>
          </a:xfrm>
        </p:spPr>
        <p:txBody>
          <a:bodyPr>
            <a:normAutofit/>
          </a:bodyPr>
          <a:lstStyle/>
          <a:p>
            <a:r>
              <a:rPr lang="en-US" dirty="0"/>
              <a:t>Environmental drivers (stressors) can have differential effects on different species.</a:t>
            </a:r>
          </a:p>
          <a:p>
            <a:r>
              <a:rPr lang="en-US" dirty="0"/>
              <a:t>When stressors are combined, and their average effect is negative, can result in both a lower BEF slope and/or reduce overall functioning (lower intercept).</a:t>
            </a:r>
          </a:p>
          <a:p>
            <a:r>
              <a:rPr lang="en-US" dirty="0"/>
              <a:t>Translating BEF research to anthropogenic landscapes requires correction for the effect of the dominant stressors.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16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6A0-06A7-2749-A5C7-7DC26D05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1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Biodiversity as a management tool for mitigating effects of anthropogenic stressors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C48243-EE48-C246-9A04-4AC428901B53}"/>
              </a:ext>
            </a:extLst>
          </p:cNvPr>
          <p:cNvGrpSpPr/>
          <p:nvPr/>
        </p:nvGrpSpPr>
        <p:grpSpPr>
          <a:xfrm>
            <a:off x="10723791" y="231107"/>
            <a:ext cx="1506819" cy="1505477"/>
            <a:chOff x="959655" y="3307187"/>
            <a:chExt cx="1554285" cy="163830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42B415F-4DCE-4541-88FE-8E927DC59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9655" y="3307187"/>
              <a:ext cx="1554285" cy="16383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3AC2F6-CED7-8F47-A099-9534D5E9A289}"/>
                </a:ext>
              </a:extLst>
            </p:cNvPr>
            <p:cNvSpPr/>
            <p:nvPr/>
          </p:nvSpPr>
          <p:spPr>
            <a:xfrm>
              <a:off x="1887290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B78463-2D26-3F46-BC96-6C958A11DE79}"/>
                </a:ext>
              </a:extLst>
            </p:cNvPr>
            <p:cNvSpPr/>
            <p:nvPr/>
          </p:nvSpPr>
          <p:spPr>
            <a:xfrm>
              <a:off x="2066136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75579E-6EF8-0A49-AE91-BB73867F152B}"/>
                </a:ext>
              </a:extLst>
            </p:cNvPr>
            <p:cNvSpPr/>
            <p:nvPr/>
          </p:nvSpPr>
          <p:spPr>
            <a:xfrm>
              <a:off x="1887290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525FEE-0E0C-0C4D-BB24-04D4D78D0E18}"/>
                </a:ext>
              </a:extLst>
            </p:cNvPr>
            <p:cNvSpPr/>
            <p:nvPr/>
          </p:nvSpPr>
          <p:spPr>
            <a:xfrm>
              <a:off x="2066136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4D85075-3DCD-7444-A7FF-78A354485333}"/>
                </a:ext>
              </a:extLst>
            </p:cNvPr>
            <p:cNvSpPr/>
            <p:nvPr/>
          </p:nvSpPr>
          <p:spPr>
            <a:xfrm>
              <a:off x="1887290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C92133-2411-5049-9FA9-8EF73DDBDF80}"/>
                </a:ext>
              </a:extLst>
            </p:cNvPr>
            <p:cNvSpPr/>
            <p:nvPr/>
          </p:nvSpPr>
          <p:spPr>
            <a:xfrm>
              <a:off x="2066136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61C3ED8E-B2BF-294A-8FDB-9D16D3E5554C}"/>
              </a:ext>
            </a:extLst>
          </p:cNvPr>
          <p:cNvSpPr txBox="1"/>
          <p:nvPr/>
        </p:nvSpPr>
        <p:spPr>
          <a:xfrm>
            <a:off x="1464469" y="1846045"/>
            <a:ext cx="92630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45F51"/>
                </a:solidFill>
              </a:rPr>
              <a:t>Manipulating biodiversity has become a management option for increasing ecosystem function in anthropogenic landscapes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459A03-8E68-2A4F-BCF6-17287C941657}"/>
              </a:ext>
            </a:extLst>
          </p:cNvPr>
          <p:cNvGrpSpPr/>
          <p:nvPr/>
        </p:nvGrpSpPr>
        <p:grpSpPr>
          <a:xfrm>
            <a:off x="2095170" y="2851150"/>
            <a:ext cx="2329200" cy="3811032"/>
            <a:chOff x="462882" y="2851150"/>
            <a:chExt cx="2329200" cy="3811032"/>
          </a:xfrm>
        </p:grpSpPr>
        <p:pic>
          <p:nvPicPr>
            <p:cNvPr id="4" name="Picture 3" descr="A river running through a field of grass&#10;&#10;Description automatically generated">
              <a:extLst>
                <a:ext uri="{FF2B5EF4-FFF2-40B4-BE49-F238E27FC236}">
                  <a16:creationId xmlns:a16="http://schemas.microsoft.com/office/drawing/2014/main" id="{32CE663A-7AC0-5548-B493-F03CE74D6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4912" y="2851150"/>
              <a:ext cx="2300400" cy="3444242"/>
            </a:xfrm>
            <a:prstGeom prst="rect">
              <a:avLst/>
            </a:prstGeom>
            <a:ln w="28575">
              <a:solidFill>
                <a:srgbClr val="7ED5A9"/>
              </a:solidFill>
            </a:ln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B6282B-AB61-A34C-BB4F-D4F9B0D33012}"/>
                </a:ext>
              </a:extLst>
            </p:cNvPr>
            <p:cNvSpPr txBox="1"/>
            <p:nvPr/>
          </p:nvSpPr>
          <p:spPr>
            <a:xfrm>
              <a:off x="462882" y="6292850"/>
              <a:ext cx="2329200" cy="369332"/>
            </a:xfrm>
            <a:prstGeom prst="rect">
              <a:avLst/>
            </a:prstGeom>
            <a:solidFill>
              <a:srgbClr val="7ED5A9"/>
            </a:solidFill>
            <a:ln w="28575">
              <a:solidFill>
                <a:srgbClr val="7ED5A9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</a:rPr>
                <a:t>Degraded landscapes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34474F-10B4-3B44-BAE1-596BBA773F1B}"/>
              </a:ext>
            </a:extLst>
          </p:cNvPr>
          <p:cNvGrpSpPr/>
          <p:nvPr/>
        </p:nvGrpSpPr>
        <p:grpSpPr>
          <a:xfrm>
            <a:off x="7613216" y="2863952"/>
            <a:ext cx="2329200" cy="3798230"/>
            <a:chOff x="5772045" y="2848608"/>
            <a:chExt cx="2329200" cy="37982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F820C6-1AC2-CD49-A3A9-1E06D4644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2377" y="2848608"/>
              <a:ext cx="2300400" cy="3398318"/>
            </a:xfrm>
            <a:prstGeom prst="rect">
              <a:avLst/>
            </a:prstGeom>
            <a:ln w="28575">
              <a:solidFill>
                <a:srgbClr val="7ED5A9"/>
              </a:solidFill>
            </a:ln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530C1B6-1A0F-0549-972B-60D5CEBBC2A7}"/>
                </a:ext>
              </a:extLst>
            </p:cNvPr>
            <p:cNvSpPr txBox="1"/>
            <p:nvPr/>
          </p:nvSpPr>
          <p:spPr>
            <a:xfrm>
              <a:off x="5772045" y="6277506"/>
              <a:ext cx="2329200" cy="369332"/>
            </a:xfrm>
            <a:prstGeom prst="rect">
              <a:avLst/>
            </a:prstGeom>
            <a:solidFill>
              <a:srgbClr val="7ED5A9"/>
            </a:solidFill>
            <a:ln w="28575">
              <a:solidFill>
                <a:srgbClr val="7ED5A9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</a:rPr>
                <a:t>Green roof design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3C330B-4DF2-18EB-8BDC-A1D5F9600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8487"/>
            <a:ext cx="1128213" cy="137587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195D26A-A0B6-D3B5-F041-EDC59BDB4689}"/>
              </a:ext>
            </a:extLst>
          </p:cNvPr>
          <p:cNvGrpSpPr/>
          <p:nvPr/>
        </p:nvGrpSpPr>
        <p:grpSpPr>
          <a:xfrm>
            <a:off x="4850974" y="2820572"/>
            <a:ext cx="2329200" cy="3841611"/>
            <a:chOff x="3326974" y="2820571"/>
            <a:chExt cx="2329200" cy="384161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4D1053-ECF6-4C41-A6DB-76CAF1A71CB8}"/>
                </a:ext>
              </a:extLst>
            </p:cNvPr>
            <p:cNvSpPr txBox="1"/>
            <p:nvPr/>
          </p:nvSpPr>
          <p:spPr>
            <a:xfrm>
              <a:off x="3326974" y="6292850"/>
              <a:ext cx="2329200" cy="369332"/>
            </a:xfrm>
            <a:prstGeom prst="rect">
              <a:avLst/>
            </a:prstGeom>
            <a:solidFill>
              <a:srgbClr val="7ED5A9"/>
            </a:solidFill>
            <a:ln w="28575">
              <a:solidFill>
                <a:srgbClr val="7ED5A9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</a:rPr>
                <a:t>Impacts of invasives</a:t>
              </a:r>
            </a:p>
          </p:txBody>
        </p:sp>
        <p:pic>
          <p:nvPicPr>
            <p:cNvPr id="19" name="Picture 18" descr="A close-up of a plant&#10;&#10;Description automatically generated with low confidence">
              <a:extLst>
                <a:ext uri="{FF2B5EF4-FFF2-40B4-BE49-F238E27FC236}">
                  <a16:creationId xmlns:a16="http://schemas.microsoft.com/office/drawing/2014/main" id="{AABA4424-AA3B-86E9-687A-0A9A3CC13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47702" y="2820571"/>
              <a:ext cx="2300401" cy="3441699"/>
            </a:xfrm>
            <a:prstGeom prst="rect">
              <a:avLst/>
            </a:prstGeom>
            <a:ln w="28575">
              <a:solidFill>
                <a:srgbClr val="7ED5A9"/>
              </a:solidFill>
            </a:ln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AB09B8B-E442-3151-D1CB-BA752CF3DAC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466775">
            <a:off x="4737495" y="5040853"/>
            <a:ext cx="876300" cy="1028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4719DF-0198-64E3-B403-19485B7DA2A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07201" y="5280910"/>
            <a:ext cx="728907" cy="88891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A1ED698-8AFF-DD07-5DF2-DD4DB86D48B0}"/>
              </a:ext>
            </a:extLst>
          </p:cNvPr>
          <p:cNvGrpSpPr/>
          <p:nvPr/>
        </p:nvGrpSpPr>
        <p:grpSpPr>
          <a:xfrm>
            <a:off x="8985737" y="5323453"/>
            <a:ext cx="989023" cy="954107"/>
            <a:chOff x="959655" y="3307187"/>
            <a:chExt cx="1554285" cy="163830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A3B9200-5BB6-9688-7010-44DAF1B2D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9655" y="3307187"/>
              <a:ext cx="1554285" cy="16383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C572D5-3F7C-A24E-EE5A-325AA375B419}"/>
                </a:ext>
              </a:extLst>
            </p:cNvPr>
            <p:cNvSpPr/>
            <p:nvPr/>
          </p:nvSpPr>
          <p:spPr>
            <a:xfrm>
              <a:off x="1887290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84027D4-7BB0-10BE-426D-571634FC24D0}"/>
                </a:ext>
              </a:extLst>
            </p:cNvPr>
            <p:cNvSpPr/>
            <p:nvPr/>
          </p:nvSpPr>
          <p:spPr>
            <a:xfrm>
              <a:off x="2066136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C0B3659-FC3D-5257-D011-21EF322E9263}"/>
                </a:ext>
              </a:extLst>
            </p:cNvPr>
            <p:cNvSpPr/>
            <p:nvPr/>
          </p:nvSpPr>
          <p:spPr>
            <a:xfrm>
              <a:off x="1887290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0C3E0F3-6E59-E35C-8F2C-87B380D22F40}"/>
                </a:ext>
              </a:extLst>
            </p:cNvPr>
            <p:cNvSpPr/>
            <p:nvPr/>
          </p:nvSpPr>
          <p:spPr>
            <a:xfrm>
              <a:off x="2066136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FE2CA7-8C65-B67D-8E27-F0506B0B6333}"/>
                </a:ext>
              </a:extLst>
            </p:cNvPr>
            <p:cNvSpPr/>
            <p:nvPr/>
          </p:nvSpPr>
          <p:spPr>
            <a:xfrm>
              <a:off x="1887290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E6753DA-1D05-7E09-AE89-6B62AC39A0F3}"/>
                </a:ext>
              </a:extLst>
            </p:cNvPr>
            <p:cNvSpPr/>
            <p:nvPr/>
          </p:nvSpPr>
          <p:spPr>
            <a:xfrm>
              <a:off x="2066136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778145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2AFB28F-1707-5FF7-EF8F-025DA629BB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3680" y="1389185"/>
            <a:ext cx="12096866" cy="5441009"/>
          </a:xfrm>
          <a:prstGeom prst="rect">
            <a:avLst/>
          </a:prstGeom>
          <a:ln w="53975">
            <a:solidFill>
              <a:srgbClr val="7ED5A9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6A1E91-B0BD-C2A2-C8BE-37928F4F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529" y="134743"/>
            <a:ext cx="8786446" cy="1325563"/>
          </a:xfrm>
        </p:spPr>
        <p:txBody>
          <a:bodyPr/>
          <a:lstStyle/>
          <a:p>
            <a:r>
              <a:rPr lang="en-US" dirty="0"/>
              <a:t>BEF on polluted soils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CBD26B2-39FF-86FC-57A9-10A6AB14FC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6529" y="3931660"/>
            <a:ext cx="4959350" cy="1746250"/>
          </a:xfrm>
          <a:prstGeom prst="rect">
            <a:avLst/>
          </a:prstGeom>
          <a:ln w="28575">
            <a:solidFill>
              <a:srgbClr val="7ED5A9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59CC18C-B751-1F0E-75A6-0B22F658D6FB}"/>
              </a:ext>
            </a:extLst>
          </p:cNvPr>
          <p:cNvGrpSpPr/>
          <p:nvPr/>
        </p:nvGrpSpPr>
        <p:grpSpPr>
          <a:xfrm>
            <a:off x="21137" y="40535"/>
            <a:ext cx="2329200" cy="3811032"/>
            <a:chOff x="462882" y="2851150"/>
            <a:chExt cx="2329200" cy="3811032"/>
          </a:xfrm>
        </p:grpSpPr>
        <p:pic>
          <p:nvPicPr>
            <p:cNvPr id="6" name="Picture 5" descr="A river running through a field of grass&#10;&#10;Description automatically generated">
              <a:extLst>
                <a:ext uri="{FF2B5EF4-FFF2-40B4-BE49-F238E27FC236}">
                  <a16:creationId xmlns:a16="http://schemas.microsoft.com/office/drawing/2014/main" id="{D2F601CC-E8FB-8870-EE51-BC1E0F3DA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4912" y="2851150"/>
              <a:ext cx="2300400" cy="3444242"/>
            </a:xfrm>
            <a:prstGeom prst="rect">
              <a:avLst/>
            </a:prstGeom>
            <a:ln w="28575">
              <a:solidFill>
                <a:srgbClr val="7ED5A9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1960BB-5DFC-3067-BC62-5613EB54C6FB}"/>
                </a:ext>
              </a:extLst>
            </p:cNvPr>
            <p:cNvSpPr txBox="1"/>
            <p:nvPr/>
          </p:nvSpPr>
          <p:spPr>
            <a:xfrm>
              <a:off x="462882" y="6292850"/>
              <a:ext cx="2329200" cy="369332"/>
            </a:xfrm>
            <a:prstGeom prst="rect">
              <a:avLst/>
            </a:prstGeom>
            <a:solidFill>
              <a:srgbClr val="7ED5A9"/>
            </a:solidFill>
            <a:ln w="28575">
              <a:solidFill>
                <a:srgbClr val="7ED5A9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95000"/>
                    </a:schemeClr>
                  </a:solidFill>
                </a:rPr>
                <a:t>Degraded landscapes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B6AB46A-5DFE-C60E-5781-B978C4858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7" y="3996032"/>
            <a:ext cx="2337899" cy="2045662"/>
          </a:xfrm>
          <a:prstGeom prst="rect">
            <a:avLst/>
          </a:prstGeom>
          <a:ln w="28575">
            <a:solidFill>
              <a:srgbClr val="7ED5A9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33F506-7532-B7D6-A577-45BBB90B946D}"/>
              </a:ext>
            </a:extLst>
          </p:cNvPr>
          <p:cNvSpPr txBox="1"/>
          <p:nvPr/>
        </p:nvSpPr>
        <p:spPr>
          <a:xfrm>
            <a:off x="63680" y="5609988"/>
            <a:ext cx="797013" cy="276999"/>
          </a:xfrm>
          <a:prstGeom prst="rect">
            <a:avLst/>
          </a:prstGeom>
          <a:solidFill>
            <a:srgbClr val="7ED5A9">
              <a:alpha val="70125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tx2">
                    <a:lumMod val="50000"/>
                  </a:schemeClr>
                </a:solidFill>
              </a:rPr>
              <a:t>Jin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-tian Li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AC3B0-6C98-4959-56C5-5ACCAF32E297}"/>
              </a:ext>
            </a:extLst>
          </p:cNvPr>
          <p:cNvSpPr txBox="1"/>
          <p:nvPr/>
        </p:nvSpPr>
        <p:spPr>
          <a:xfrm>
            <a:off x="1575714" y="5644972"/>
            <a:ext cx="538930" cy="276999"/>
          </a:xfrm>
          <a:prstGeom prst="rect">
            <a:avLst/>
          </a:prstGeom>
          <a:solidFill>
            <a:srgbClr val="7ED5A9">
              <a:alpha val="70125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Pu Jia</a:t>
            </a:r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CFE57B8E-68BB-96DC-ACA4-14539B17C9F3}"/>
              </a:ext>
            </a:extLst>
          </p:cNvPr>
          <p:cNvGrpSpPr/>
          <p:nvPr/>
        </p:nvGrpSpPr>
        <p:grpSpPr>
          <a:xfrm>
            <a:off x="6020600" y="1576157"/>
            <a:ext cx="2139018" cy="1807955"/>
            <a:chOff x="0" y="0"/>
            <a:chExt cx="3417339" cy="2950112"/>
          </a:xfrm>
        </p:grpSpPr>
        <p:pic>
          <p:nvPicPr>
            <p:cNvPr id="17" name="Picture 5" descr="Picture 5">
              <a:extLst>
                <a:ext uri="{FF2B5EF4-FFF2-40B4-BE49-F238E27FC236}">
                  <a16:creationId xmlns:a16="http://schemas.microsoft.com/office/drawing/2014/main" id="{E5F2701B-5240-75B8-32A5-53891D692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417340" cy="2950113"/>
            </a:xfrm>
            <a:prstGeom prst="rect">
              <a:avLst/>
            </a:prstGeom>
            <a:ln w="38100" cap="flat">
              <a:solidFill>
                <a:srgbClr val="7ED5A9"/>
              </a:solidFill>
              <a:miter lim="400000"/>
            </a:ln>
            <a:effectLst/>
          </p:spPr>
        </p:pic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703259B2-3329-219F-0847-60212D5D2898}"/>
                </a:ext>
              </a:extLst>
            </p:cNvPr>
            <p:cNvSpPr/>
            <p:nvPr/>
          </p:nvSpPr>
          <p:spPr>
            <a:xfrm>
              <a:off x="368335" y="90508"/>
              <a:ext cx="486082" cy="29435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" name="Right Arrow 18">
            <a:extLst>
              <a:ext uri="{FF2B5EF4-FFF2-40B4-BE49-F238E27FC236}">
                <a16:creationId xmlns:a16="http://schemas.microsoft.com/office/drawing/2014/main" id="{A00D8EA6-3909-A39D-C74E-932FA17399EA}"/>
              </a:ext>
            </a:extLst>
          </p:cNvPr>
          <p:cNvSpPr/>
          <p:nvPr/>
        </p:nvSpPr>
        <p:spPr>
          <a:xfrm>
            <a:off x="5398518" y="2330342"/>
            <a:ext cx="594876" cy="505326"/>
          </a:xfrm>
          <a:prstGeom prst="rightArrow">
            <a:avLst/>
          </a:prstGeom>
          <a:solidFill>
            <a:srgbClr val="7ED5A9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A31DBEA-E99B-7790-F6A6-E5E90EC13BA3}"/>
              </a:ext>
            </a:extLst>
          </p:cNvPr>
          <p:cNvSpPr/>
          <p:nvPr/>
        </p:nvSpPr>
        <p:spPr>
          <a:xfrm>
            <a:off x="8197378" y="2330342"/>
            <a:ext cx="594876" cy="505326"/>
          </a:xfrm>
          <a:prstGeom prst="rightArrow">
            <a:avLst/>
          </a:prstGeom>
          <a:solidFill>
            <a:srgbClr val="7ED5A9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7634EB-C423-7997-A62E-2022C1DE7643}"/>
              </a:ext>
            </a:extLst>
          </p:cNvPr>
          <p:cNvSpPr txBox="1"/>
          <p:nvPr/>
        </p:nvSpPr>
        <p:spPr>
          <a:xfrm>
            <a:off x="8817823" y="1930885"/>
            <a:ext cx="302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not easy to restore.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poor recovery.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loss of function.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C598B4E-905A-1CC9-A786-8192311AC198}"/>
              </a:ext>
            </a:extLst>
          </p:cNvPr>
          <p:cNvGrpSpPr/>
          <p:nvPr/>
        </p:nvGrpSpPr>
        <p:grpSpPr>
          <a:xfrm>
            <a:off x="6505952" y="2762554"/>
            <a:ext cx="1540785" cy="238006"/>
            <a:chOff x="4849499" y="6519135"/>
            <a:chExt cx="2035395" cy="23800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FA57AA-3DEB-09DA-1AB4-80F0DA796A5B}"/>
                </a:ext>
              </a:extLst>
            </p:cNvPr>
            <p:cNvCxnSpPr/>
            <p:nvPr/>
          </p:nvCxnSpPr>
          <p:spPr>
            <a:xfrm flipH="1">
              <a:off x="4964533" y="6519135"/>
              <a:ext cx="1920361" cy="0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D2FF22C-FC00-B9E7-0749-CA7A0B186823}"/>
                </a:ext>
              </a:extLst>
            </p:cNvPr>
            <p:cNvSpPr/>
            <p:nvPr/>
          </p:nvSpPr>
          <p:spPr>
            <a:xfrm flipV="1">
              <a:off x="4849499" y="6523018"/>
              <a:ext cx="462579" cy="234123"/>
            </a:xfrm>
            <a:custGeom>
              <a:avLst/>
              <a:gdLst>
                <a:gd name="connsiteX0" fmla="*/ 0 w 451822"/>
                <a:gd name="connsiteY0" fmla="*/ 129092 h 129092"/>
                <a:gd name="connsiteX1" fmla="*/ 225911 w 451822"/>
                <a:gd name="connsiteY1" fmla="*/ 0 h 129092"/>
                <a:gd name="connsiteX2" fmla="*/ 451822 w 451822"/>
                <a:gd name="connsiteY2" fmla="*/ 129092 h 129092"/>
                <a:gd name="connsiteX3" fmla="*/ 0 w 451822"/>
                <a:gd name="connsiteY3" fmla="*/ 129092 h 129092"/>
                <a:gd name="connsiteX0" fmla="*/ 0 w 462579"/>
                <a:gd name="connsiteY0" fmla="*/ 193638 h 193638"/>
                <a:gd name="connsiteX1" fmla="*/ 462579 w 462579"/>
                <a:gd name="connsiteY1" fmla="*/ 0 h 193638"/>
                <a:gd name="connsiteX2" fmla="*/ 451822 w 462579"/>
                <a:gd name="connsiteY2" fmla="*/ 193638 h 193638"/>
                <a:gd name="connsiteX3" fmla="*/ 0 w 462579"/>
                <a:gd name="connsiteY3" fmla="*/ 193638 h 19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579" h="193638">
                  <a:moveTo>
                    <a:pt x="0" y="193638"/>
                  </a:moveTo>
                  <a:lnTo>
                    <a:pt x="462579" y="0"/>
                  </a:lnTo>
                  <a:lnTo>
                    <a:pt x="451822" y="193638"/>
                  </a:lnTo>
                  <a:lnTo>
                    <a:pt x="0" y="19363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619A1BB-0A28-E836-51DF-1FC4FDF138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985" y="4638555"/>
            <a:ext cx="3822357" cy="2045662"/>
          </a:xfrm>
          <a:prstGeom prst="rect">
            <a:avLst/>
          </a:prstGeom>
          <a:ln w="31750">
            <a:solidFill>
              <a:srgbClr val="7ED5A9"/>
            </a:solidFill>
          </a:ln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74A5F2D-77ED-08D9-EE9A-248693C30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48774" y="1696466"/>
            <a:ext cx="1522333" cy="152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0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6A0-06A7-2749-A5C7-7DC26D05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30" y="273381"/>
            <a:ext cx="10585939" cy="1485900"/>
          </a:xfrm>
        </p:spPr>
        <p:txBody>
          <a:bodyPr>
            <a:normAutofit/>
          </a:bodyPr>
          <a:lstStyle/>
          <a:p>
            <a:r>
              <a:rPr lang="en-US" sz="3200" dirty="0"/>
              <a:t>Understanding how biodiversity increases function on contaminated land.</a:t>
            </a:r>
          </a:p>
        </p:txBody>
      </p:sp>
      <p:sp>
        <p:nvSpPr>
          <p:cNvPr id="7" name="Cadotte 2017 Eco. Letts">
            <a:extLst>
              <a:ext uri="{FF2B5EF4-FFF2-40B4-BE49-F238E27FC236}">
                <a16:creationId xmlns:a16="http://schemas.microsoft.com/office/drawing/2014/main" id="{2188544B-CEBC-BA18-50BD-4D6E9EEFF667}"/>
              </a:ext>
            </a:extLst>
          </p:cNvPr>
          <p:cNvSpPr/>
          <p:nvPr/>
        </p:nvSpPr>
        <p:spPr>
          <a:xfrm>
            <a:off x="7970340" y="6488019"/>
            <a:ext cx="25285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Jia et al. J. App. Ecol. 2020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图片 2" descr="E:\李金天\MS of our lab\贾璞\2019.5\Marc\Figure S1.png">
            <a:extLst>
              <a:ext uri="{FF2B5EF4-FFF2-40B4-BE49-F238E27FC236}">
                <a16:creationId xmlns:a16="http://schemas.microsoft.com/office/drawing/2014/main" id="{B29CAC16-3769-D75A-013D-07DD90AE4A5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118" y="4358760"/>
            <a:ext cx="8331448" cy="2067273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AF5861-5C29-8AA1-3EA7-9D7A5AC9A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013" y="1888979"/>
            <a:ext cx="1875205" cy="2314626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54C429-FE9D-4B0C-3647-1434F22F9C25}"/>
              </a:ext>
            </a:extLst>
          </p:cNvPr>
          <p:cNvSpPr txBox="1"/>
          <p:nvPr/>
        </p:nvSpPr>
        <p:spPr>
          <a:xfrm>
            <a:off x="4361422" y="2017127"/>
            <a:ext cx="36235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45F51"/>
                </a:solidFill>
              </a:rPr>
              <a:t>102 2 x 2 m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45F51"/>
                </a:solidFill>
              </a:rPr>
              <a:t>Sown: 1, 4, 8 &amp; 16 plant species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45F51"/>
                </a:solidFill>
              </a:rPr>
              <a:t>Seeds collected from around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45F51"/>
                </a:solidFill>
              </a:rPr>
              <a:t>Measured: plant cover, biomass, soil microbes &amp; soil chemistry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45F51"/>
                </a:solidFill>
              </a:rPr>
              <a:t>Repeated for 3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445F5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6A4FA8-0E19-5266-C484-7F3E20580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366" y="1854232"/>
            <a:ext cx="1775200" cy="2314626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24383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6A0-06A7-2749-A5C7-7DC26D05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46" y="2733852"/>
            <a:ext cx="4604787" cy="1485900"/>
          </a:xfrm>
        </p:spPr>
        <p:txBody>
          <a:bodyPr>
            <a:normAutofit fontScale="90000"/>
          </a:bodyPr>
          <a:lstStyle/>
          <a:p>
            <a:r>
              <a:rPr lang="en-US" dirty="0"/>
              <a:t>Biodiversity increases ecosystem </a:t>
            </a:r>
            <a:br>
              <a:rPr lang="en-US" dirty="0"/>
            </a:br>
            <a:r>
              <a:rPr lang="en-US" dirty="0"/>
              <a:t>function on degraded land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38B41-042B-0383-764D-D1A7E6EAB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09CF2D-74F1-9E42-9C7A-C3784718E14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07840" y="4219752"/>
            <a:ext cx="1041400" cy="1270000"/>
          </a:xfrm>
          <a:prstGeom prst="rect">
            <a:avLst/>
          </a:prstGeom>
        </p:spPr>
      </p:pic>
      <p:pic>
        <p:nvPicPr>
          <p:cNvPr id="13" name="图片 1" descr="E:\李金天\MS of our lab\贾璞\2019.5\Marc\Figure 1.png">
            <a:extLst>
              <a:ext uri="{FF2B5EF4-FFF2-40B4-BE49-F238E27FC236}">
                <a16:creationId xmlns:a16="http://schemas.microsoft.com/office/drawing/2014/main" id="{EEB622A3-92B2-504E-B14D-A3362A94FA8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643" y="935586"/>
            <a:ext cx="5645331" cy="5360230"/>
          </a:xfrm>
          <a:prstGeom prst="rect">
            <a:avLst/>
          </a:prstGeom>
          <a:noFill/>
          <a:ln w="38100">
            <a:solidFill>
              <a:srgbClr val="445F5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FDBA53-5998-8174-674F-7F77C733F250}"/>
              </a:ext>
            </a:extLst>
          </p:cNvPr>
          <p:cNvSpPr txBox="1"/>
          <p:nvPr/>
        </p:nvSpPr>
        <p:spPr>
          <a:xfrm>
            <a:off x="3268722" y="5957043"/>
            <a:ext cx="257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445F51"/>
                </a:solidFill>
              </a:rPr>
              <a:t>No evidence nutrient limitation driving this</a:t>
            </a:r>
          </a:p>
        </p:txBody>
      </p:sp>
      <p:sp>
        <p:nvSpPr>
          <p:cNvPr id="5" name="Cadotte 2017 Eco. Letts">
            <a:extLst>
              <a:ext uri="{FF2B5EF4-FFF2-40B4-BE49-F238E27FC236}">
                <a16:creationId xmlns:a16="http://schemas.microsoft.com/office/drawing/2014/main" id="{7F05F64B-F250-E2FF-53CF-C18177DD9ABD}"/>
              </a:ext>
            </a:extLst>
          </p:cNvPr>
          <p:cNvSpPr/>
          <p:nvPr/>
        </p:nvSpPr>
        <p:spPr>
          <a:xfrm>
            <a:off x="7634163" y="6480263"/>
            <a:ext cx="25285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Jia et al. J. App. Ecol. 2020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D39853-6337-9B01-5DCE-8FD18BC41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6" y="55691"/>
            <a:ext cx="1692497" cy="2206792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1532111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83AB3E-EC00-ABA5-5CFE-F5CB64706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71269"/>
            <a:ext cx="5795683" cy="1485900"/>
          </a:xfrm>
        </p:spPr>
        <p:txBody>
          <a:bodyPr/>
          <a:lstStyle/>
          <a:p>
            <a:r>
              <a:rPr lang="en-US" dirty="0"/>
              <a:t>Invasion decreases BEF relationships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EB950-5A91-13DC-4E0F-7E0EAFD94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A close-up of a plant&#10;&#10;Description automatically generated with low confidence">
            <a:extLst>
              <a:ext uri="{FF2B5EF4-FFF2-40B4-BE49-F238E27FC236}">
                <a16:creationId xmlns:a16="http://schemas.microsoft.com/office/drawing/2014/main" id="{7EB3ECCE-0BBD-992D-98B4-64D9F8492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2" y="58529"/>
            <a:ext cx="4556767" cy="6817516"/>
          </a:xfrm>
          <a:prstGeom prst="rect">
            <a:avLst/>
          </a:prstGeom>
          <a:ln w="88900">
            <a:solidFill>
              <a:srgbClr val="6EA494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B840EE-FC00-FF1B-189E-1954FF145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54" r="11883" b="21550"/>
          <a:stretch/>
        </p:blipFill>
        <p:spPr>
          <a:xfrm>
            <a:off x="4724401" y="4217702"/>
            <a:ext cx="7467600" cy="2700141"/>
          </a:xfrm>
          <a:prstGeom prst="rect">
            <a:avLst/>
          </a:prstGeom>
          <a:ln w="41275">
            <a:solidFill>
              <a:srgbClr val="6EA494"/>
            </a:solidFill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AA54F5E-A49F-9290-FBF6-FEEC2B20335C}"/>
              </a:ext>
            </a:extLst>
          </p:cNvPr>
          <p:cNvGrpSpPr/>
          <p:nvPr/>
        </p:nvGrpSpPr>
        <p:grpSpPr>
          <a:xfrm>
            <a:off x="9425922" y="2693290"/>
            <a:ext cx="1863097" cy="1818738"/>
            <a:chOff x="1966020" y="2775713"/>
            <a:chExt cx="1863097" cy="181873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0645134-487F-0B0F-628B-0EB71E25F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6020" y="2775713"/>
              <a:ext cx="1863097" cy="1818738"/>
            </a:xfrm>
            <a:prstGeom prst="ellipse">
              <a:avLst/>
            </a:prstGeom>
            <a:ln w="41275">
              <a:solidFill>
                <a:srgbClr val="6EA494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FA6912-8161-4802-D0E9-8300BFCAE05A}"/>
                </a:ext>
              </a:extLst>
            </p:cNvPr>
            <p:cNvSpPr txBox="1"/>
            <p:nvPr/>
          </p:nvSpPr>
          <p:spPr>
            <a:xfrm>
              <a:off x="2204169" y="4046884"/>
              <a:ext cx="1482009" cy="369332"/>
            </a:xfrm>
            <a:prstGeom prst="rect">
              <a:avLst/>
            </a:prstGeom>
            <a:noFill/>
            <a:ln w="412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Darwin </a:t>
              </a:r>
              <a:r>
                <a:rPr lang="en-CA" b="1" dirty="0" err="1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Sodhi</a:t>
              </a:r>
              <a:endParaRPr lang="en-CA" b="1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16" name="Cadotte 2017 Eco. Letts">
            <a:extLst>
              <a:ext uri="{FF2B5EF4-FFF2-40B4-BE49-F238E27FC236}">
                <a16:creationId xmlns:a16="http://schemas.microsoft.com/office/drawing/2014/main" id="{FAC15624-1709-7370-4518-E09D6D263D9F}"/>
              </a:ext>
            </a:extLst>
          </p:cNvPr>
          <p:cNvSpPr/>
          <p:nvPr/>
        </p:nvSpPr>
        <p:spPr>
          <a:xfrm>
            <a:off x="8503947" y="5673560"/>
            <a:ext cx="3684209" cy="1200329"/>
          </a:xfrm>
          <a:prstGeom prst="rect">
            <a:avLst/>
          </a:prstGeom>
          <a:solidFill>
            <a:srgbClr val="7ED5A9">
              <a:alpha val="4267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r"/>
            <a:r>
              <a:rPr lang="en-US" dirty="0">
                <a:solidFill>
                  <a:srgbClr val="445F51"/>
                </a:solidFill>
              </a:rPr>
              <a:t>Sodhi et al. 2019. </a:t>
            </a:r>
            <a:r>
              <a:rPr lang="en-US" dirty="0" err="1">
                <a:solidFill>
                  <a:srgbClr val="445F51"/>
                </a:solidFill>
              </a:rPr>
              <a:t>Ecol</a:t>
            </a:r>
            <a:r>
              <a:rPr lang="en-US" dirty="0">
                <a:solidFill>
                  <a:srgbClr val="445F51"/>
                </a:solidFill>
              </a:rPr>
              <a:t> &amp; </a:t>
            </a:r>
            <a:r>
              <a:rPr lang="en-US" dirty="0" err="1">
                <a:solidFill>
                  <a:srgbClr val="445F51"/>
                </a:solidFill>
              </a:rPr>
              <a:t>Evol</a:t>
            </a:r>
            <a:r>
              <a:rPr lang="en-US" dirty="0">
                <a:solidFill>
                  <a:srgbClr val="445F51"/>
                </a:solidFill>
              </a:rPr>
              <a:t>.</a:t>
            </a:r>
          </a:p>
          <a:p>
            <a:pPr algn="r"/>
            <a:r>
              <a:rPr lang="en-US" dirty="0">
                <a:solidFill>
                  <a:srgbClr val="445F51"/>
                </a:solidFill>
              </a:rPr>
              <a:t>Livingstone et al. 2020 . Ecol. Mons. </a:t>
            </a:r>
          </a:p>
          <a:p>
            <a:pPr algn="r"/>
            <a:r>
              <a:rPr lang="en-US" dirty="0" err="1">
                <a:solidFill>
                  <a:srgbClr val="445F51"/>
                </a:solidFill>
              </a:rPr>
              <a:t>Carboni</a:t>
            </a:r>
            <a:r>
              <a:rPr lang="en-US" dirty="0">
                <a:solidFill>
                  <a:srgbClr val="445F51"/>
                </a:solidFill>
              </a:rPr>
              <a:t> et al. 2021 .J. </a:t>
            </a:r>
            <a:r>
              <a:rPr lang="en-US" dirty="0" err="1">
                <a:solidFill>
                  <a:srgbClr val="445F51"/>
                </a:solidFill>
              </a:rPr>
              <a:t>Ecol</a:t>
            </a:r>
            <a:endParaRPr lang="en-US" dirty="0">
              <a:solidFill>
                <a:srgbClr val="445F51"/>
              </a:solidFill>
            </a:endParaRPr>
          </a:p>
          <a:p>
            <a:pPr algn="r"/>
            <a:r>
              <a:rPr lang="en-US" dirty="0">
                <a:solidFill>
                  <a:srgbClr val="445F51"/>
                </a:solidFill>
              </a:rPr>
              <a:t>Cadotte. 2023. Ecol. App.. </a:t>
            </a:r>
            <a:endParaRPr dirty="0">
              <a:solidFill>
                <a:srgbClr val="445F5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D9F284B-6C19-6A65-8352-EFF3A797D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412514"/>
            <a:ext cx="2255097" cy="2085965"/>
          </a:xfrm>
          <a:prstGeom prst="ellipse">
            <a:avLst/>
          </a:prstGeom>
          <a:ln w="41275">
            <a:solidFill>
              <a:srgbClr val="6EA494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3FE6C11-2217-D696-D615-F0468BA596E0}"/>
              </a:ext>
            </a:extLst>
          </p:cNvPr>
          <p:cNvGrpSpPr/>
          <p:nvPr/>
        </p:nvGrpSpPr>
        <p:grpSpPr>
          <a:xfrm>
            <a:off x="7764613" y="1760291"/>
            <a:ext cx="2162782" cy="2162782"/>
            <a:chOff x="158061" y="1816310"/>
            <a:chExt cx="2162782" cy="2162782"/>
          </a:xfrm>
        </p:grpSpPr>
        <p:pic>
          <p:nvPicPr>
            <p:cNvPr id="9" name="Picture 8" descr="mage result for stuart livingstone">
              <a:extLst>
                <a:ext uri="{FF2B5EF4-FFF2-40B4-BE49-F238E27FC236}">
                  <a16:creationId xmlns:a16="http://schemas.microsoft.com/office/drawing/2014/main" id="{4C6A3532-461C-152D-3002-233F3D5BC5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61" y="1816310"/>
              <a:ext cx="2162782" cy="2162782"/>
            </a:xfrm>
            <a:prstGeom prst="rect">
              <a:avLst/>
            </a:prstGeom>
            <a:noFill/>
            <a:ln w="412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9B39DB-71DD-3147-5439-F602EF355B7D}"/>
                </a:ext>
              </a:extLst>
            </p:cNvPr>
            <p:cNvSpPr txBox="1"/>
            <p:nvPr/>
          </p:nvSpPr>
          <p:spPr>
            <a:xfrm>
              <a:off x="317519" y="3218605"/>
              <a:ext cx="1948995" cy="369332"/>
            </a:xfrm>
            <a:prstGeom prst="rect">
              <a:avLst/>
            </a:prstGeom>
            <a:noFill/>
            <a:ln w="412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Stuart Livingstone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EB8AD6C-E302-2995-E5C4-111BC31D4AD9}"/>
              </a:ext>
            </a:extLst>
          </p:cNvPr>
          <p:cNvSpPr txBox="1"/>
          <p:nvPr/>
        </p:nvSpPr>
        <p:spPr>
          <a:xfrm>
            <a:off x="6450076" y="3996852"/>
            <a:ext cx="1582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Marta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Carboni</a:t>
            </a:r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FCF03A-A18B-766A-00B7-D0CCB8AA3B9A}"/>
              </a:ext>
            </a:extLst>
          </p:cNvPr>
          <p:cNvSpPr txBox="1"/>
          <p:nvPr/>
        </p:nvSpPr>
        <p:spPr>
          <a:xfrm>
            <a:off x="4896310" y="6247812"/>
            <a:ext cx="2496140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1700" dirty="0">
                <a:solidFill>
                  <a:srgbClr val="445F51"/>
                </a:solidFill>
              </a:rPr>
              <a:t>“Dog-strangling vine” (</a:t>
            </a:r>
            <a:r>
              <a:rPr lang="en-CA" sz="1700" i="1" dirty="0" err="1">
                <a:solidFill>
                  <a:srgbClr val="445F51"/>
                </a:solidFill>
              </a:rPr>
              <a:t>Vincetoxicum</a:t>
            </a:r>
            <a:r>
              <a:rPr lang="en-CA" sz="1700" i="1" dirty="0">
                <a:solidFill>
                  <a:srgbClr val="445F51"/>
                </a:solidFill>
              </a:rPr>
              <a:t> </a:t>
            </a:r>
            <a:r>
              <a:rPr lang="en-CA" sz="1700" i="1" dirty="0" err="1">
                <a:solidFill>
                  <a:srgbClr val="445F51"/>
                </a:solidFill>
              </a:rPr>
              <a:t>rossicum</a:t>
            </a:r>
            <a:r>
              <a:rPr lang="en-CA" sz="1700" i="1" dirty="0">
                <a:solidFill>
                  <a:srgbClr val="445F51"/>
                </a:solidFill>
              </a:rPr>
              <a:t>)</a:t>
            </a:r>
            <a:endParaRPr lang="en-CA" sz="1700" dirty="0">
              <a:solidFill>
                <a:srgbClr val="445F5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34A75-4026-B290-43C0-185FD20B7869}"/>
              </a:ext>
            </a:extLst>
          </p:cNvPr>
          <p:cNvSpPr txBox="1"/>
          <p:nvPr/>
        </p:nvSpPr>
        <p:spPr>
          <a:xfrm>
            <a:off x="34375" y="63101"/>
            <a:ext cx="2329200" cy="369332"/>
          </a:xfrm>
          <a:prstGeom prst="rect">
            <a:avLst/>
          </a:prstGeom>
          <a:solidFill>
            <a:srgbClr val="7ED5A9"/>
          </a:solidFill>
          <a:ln w="88900">
            <a:solidFill>
              <a:srgbClr val="6EA49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Impacts of invasives</a:t>
            </a:r>
          </a:p>
        </p:txBody>
      </p:sp>
    </p:spTree>
    <p:extLst>
      <p:ext uri="{BB962C8B-B14F-4D97-AF65-F5344CB8AC3E}">
        <p14:creationId xmlns:p14="http://schemas.microsoft.com/office/powerpoint/2010/main" val="2021768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05366" y="2880032"/>
            <a:ext cx="1629434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Pollinator richness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07465" y="3360807"/>
            <a:ext cx="1827617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Pollinator abundance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07465" y="3841582"/>
            <a:ext cx="1198055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Flower cover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7465" y="4322356"/>
            <a:ext cx="677585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 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07463" y="4803131"/>
            <a:ext cx="2254902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 N (total and Inorganic)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07463" y="5283906"/>
            <a:ext cx="1691662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Decomposition 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07465" y="5764681"/>
            <a:ext cx="1924727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Aboveground biomass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03269" y="6245454"/>
            <a:ext cx="1452961" cy="3320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 production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64948" y="3120411"/>
            <a:ext cx="2321846" cy="12514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diversity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Richness, evenness,</a:t>
            </a:r>
            <a:b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dispersion, divergence,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CWM: height, SLA, leaf C:N)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75438" y="4397008"/>
            <a:ext cx="2323944" cy="102155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Compositional diversity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Shannon’s H, </a:t>
            </a:r>
            <a:b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Simpson’s D,</a:t>
            </a:r>
            <a:b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Pielou’s</a:t>
            </a: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81169" y="5427673"/>
            <a:ext cx="2326042" cy="79170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 diversity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Richness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Phylogenetic (PD)</a:t>
            </a:r>
          </a:p>
        </p:txBody>
      </p:sp>
      <p:cxnSp>
        <p:nvCxnSpPr>
          <p:cNvPr id="43" name="Straight Arrow Connector 42"/>
          <p:cNvCxnSpPr>
            <a:stCxn id="33" idx="3"/>
            <a:endCxn id="7" idx="1"/>
          </p:cNvCxnSpPr>
          <p:nvPr/>
        </p:nvCxnSpPr>
        <p:spPr>
          <a:xfrm flipV="1">
            <a:off x="8286794" y="3046036"/>
            <a:ext cx="1418572" cy="700079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3" idx="3"/>
            <a:endCxn id="9" idx="1"/>
          </p:cNvCxnSpPr>
          <p:nvPr/>
        </p:nvCxnSpPr>
        <p:spPr>
          <a:xfrm flipV="1">
            <a:off x="8286794" y="3526810"/>
            <a:ext cx="1420670" cy="21930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3" idx="3"/>
            <a:endCxn id="11" idx="1"/>
          </p:cNvCxnSpPr>
          <p:nvPr/>
        </p:nvCxnSpPr>
        <p:spPr>
          <a:xfrm>
            <a:off x="8286794" y="3746115"/>
            <a:ext cx="1420670" cy="26147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3" idx="3"/>
            <a:endCxn id="13" idx="1"/>
          </p:cNvCxnSpPr>
          <p:nvPr/>
        </p:nvCxnSpPr>
        <p:spPr>
          <a:xfrm>
            <a:off x="8286794" y="3746115"/>
            <a:ext cx="1420670" cy="74224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3" idx="3"/>
            <a:endCxn id="15" idx="1"/>
          </p:cNvCxnSpPr>
          <p:nvPr/>
        </p:nvCxnSpPr>
        <p:spPr>
          <a:xfrm>
            <a:off x="8286795" y="3746114"/>
            <a:ext cx="1420669" cy="122302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3" idx="3"/>
            <a:endCxn id="17" idx="1"/>
          </p:cNvCxnSpPr>
          <p:nvPr/>
        </p:nvCxnSpPr>
        <p:spPr>
          <a:xfrm>
            <a:off x="8286794" y="3746114"/>
            <a:ext cx="1420669" cy="170379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3" idx="3"/>
            <a:endCxn id="19" idx="1"/>
          </p:cNvCxnSpPr>
          <p:nvPr/>
        </p:nvCxnSpPr>
        <p:spPr>
          <a:xfrm>
            <a:off x="8286794" y="3746114"/>
            <a:ext cx="1420670" cy="218457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3" idx="3"/>
            <a:endCxn id="21" idx="1"/>
          </p:cNvCxnSpPr>
          <p:nvPr/>
        </p:nvCxnSpPr>
        <p:spPr>
          <a:xfrm>
            <a:off x="8286794" y="3746115"/>
            <a:ext cx="1416474" cy="266534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35" idx="3"/>
            <a:endCxn id="7" idx="1"/>
          </p:cNvCxnSpPr>
          <p:nvPr/>
        </p:nvCxnSpPr>
        <p:spPr>
          <a:xfrm flipV="1">
            <a:off x="8299382" y="3046036"/>
            <a:ext cx="1405984" cy="186175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35" idx="3"/>
            <a:endCxn id="9" idx="1"/>
          </p:cNvCxnSpPr>
          <p:nvPr/>
        </p:nvCxnSpPr>
        <p:spPr>
          <a:xfrm flipV="1">
            <a:off x="8299382" y="3526810"/>
            <a:ext cx="1408082" cy="138097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35" idx="3"/>
            <a:endCxn id="11" idx="1"/>
          </p:cNvCxnSpPr>
          <p:nvPr/>
        </p:nvCxnSpPr>
        <p:spPr>
          <a:xfrm flipV="1">
            <a:off x="8299382" y="4007586"/>
            <a:ext cx="1408082" cy="90020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35" idx="3"/>
            <a:endCxn id="13" idx="1"/>
          </p:cNvCxnSpPr>
          <p:nvPr/>
        </p:nvCxnSpPr>
        <p:spPr>
          <a:xfrm flipV="1">
            <a:off x="8299382" y="4488360"/>
            <a:ext cx="1408082" cy="41942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5" idx="3"/>
            <a:endCxn id="15" idx="1"/>
          </p:cNvCxnSpPr>
          <p:nvPr/>
        </p:nvCxnSpPr>
        <p:spPr>
          <a:xfrm>
            <a:off x="8299383" y="4907786"/>
            <a:ext cx="1408081" cy="613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35" idx="3"/>
            <a:endCxn id="17" idx="1"/>
          </p:cNvCxnSpPr>
          <p:nvPr/>
        </p:nvCxnSpPr>
        <p:spPr>
          <a:xfrm>
            <a:off x="8299382" y="4907786"/>
            <a:ext cx="1408081" cy="54212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35" idx="3"/>
            <a:endCxn id="19" idx="1"/>
          </p:cNvCxnSpPr>
          <p:nvPr/>
        </p:nvCxnSpPr>
        <p:spPr>
          <a:xfrm>
            <a:off x="8299382" y="4907786"/>
            <a:ext cx="1408082" cy="102289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35" idx="3"/>
            <a:endCxn id="21" idx="1"/>
          </p:cNvCxnSpPr>
          <p:nvPr/>
        </p:nvCxnSpPr>
        <p:spPr>
          <a:xfrm>
            <a:off x="8299382" y="4907787"/>
            <a:ext cx="1403886" cy="150367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38" idx="3"/>
            <a:endCxn id="7" idx="1"/>
          </p:cNvCxnSpPr>
          <p:nvPr/>
        </p:nvCxnSpPr>
        <p:spPr>
          <a:xfrm flipV="1">
            <a:off x="8307212" y="3046036"/>
            <a:ext cx="1398155" cy="277749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>
            <a:stCxn id="38" idx="3"/>
            <a:endCxn id="9" idx="1"/>
          </p:cNvCxnSpPr>
          <p:nvPr/>
        </p:nvCxnSpPr>
        <p:spPr>
          <a:xfrm flipV="1">
            <a:off x="8307212" y="3526810"/>
            <a:ext cx="1400253" cy="229671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38" idx="3"/>
            <a:endCxn id="11" idx="1"/>
          </p:cNvCxnSpPr>
          <p:nvPr/>
        </p:nvCxnSpPr>
        <p:spPr>
          <a:xfrm flipV="1">
            <a:off x="8307212" y="4007586"/>
            <a:ext cx="1400253" cy="181594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stCxn id="38" idx="3"/>
            <a:endCxn id="13" idx="1"/>
          </p:cNvCxnSpPr>
          <p:nvPr/>
        </p:nvCxnSpPr>
        <p:spPr>
          <a:xfrm flipV="1">
            <a:off x="8307212" y="4488360"/>
            <a:ext cx="1400253" cy="133516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38" idx="3"/>
            <a:endCxn id="15" idx="1"/>
          </p:cNvCxnSpPr>
          <p:nvPr/>
        </p:nvCxnSpPr>
        <p:spPr>
          <a:xfrm flipV="1">
            <a:off x="8307211" y="4969134"/>
            <a:ext cx="1400252" cy="85439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38" idx="3"/>
            <a:endCxn id="17" idx="1"/>
          </p:cNvCxnSpPr>
          <p:nvPr/>
        </p:nvCxnSpPr>
        <p:spPr>
          <a:xfrm flipV="1">
            <a:off x="8307211" y="5449909"/>
            <a:ext cx="1400252" cy="37361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>
            <a:stCxn id="38" idx="3"/>
            <a:endCxn id="19" idx="1"/>
          </p:cNvCxnSpPr>
          <p:nvPr/>
        </p:nvCxnSpPr>
        <p:spPr>
          <a:xfrm>
            <a:off x="8307212" y="5823526"/>
            <a:ext cx="1400253" cy="10715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38" idx="3"/>
            <a:endCxn id="21" idx="1"/>
          </p:cNvCxnSpPr>
          <p:nvPr/>
        </p:nvCxnSpPr>
        <p:spPr>
          <a:xfrm>
            <a:off x="8307212" y="5823527"/>
            <a:ext cx="1396057" cy="58793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4094092" y="4585988"/>
            <a:ext cx="1298731" cy="56185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en-CA" sz="13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DSV </a:t>
            </a:r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abundance</a:t>
            </a:r>
          </a:p>
        </p:txBody>
      </p:sp>
      <p:cxnSp>
        <p:nvCxnSpPr>
          <p:cNvPr id="210" name="Straight Arrow Connector 209"/>
          <p:cNvCxnSpPr>
            <a:stCxn id="159" idx="3"/>
            <a:endCxn id="33" idx="1"/>
          </p:cNvCxnSpPr>
          <p:nvPr/>
        </p:nvCxnSpPr>
        <p:spPr>
          <a:xfrm flipV="1">
            <a:off x="5392822" y="3746114"/>
            <a:ext cx="572126" cy="112080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/>
          <p:nvPr/>
        </p:nvCxnSpPr>
        <p:spPr>
          <a:xfrm flipV="1">
            <a:off x="5391774" y="4811491"/>
            <a:ext cx="582616" cy="1020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>
            <a:stCxn id="159" idx="3"/>
            <a:endCxn id="38" idx="1"/>
          </p:cNvCxnSpPr>
          <p:nvPr/>
        </p:nvCxnSpPr>
        <p:spPr>
          <a:xfrm>
            <a:off x="5392823" y="4866916"/>
            <a:ext cx="588347" cy="95661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Freeform 237"/>
          <p:cNvSpPr/>
          <p:nvPr/>
        </p:nvSpPr>
        <p:spPr>
          <a:xfrm rot="173070">
            <a:off x="4615747" y="5232071"/>
            <a:ext cx="3759156" cy="1314041"/>
          </a:xfrm>
          <a:custGeom>
            <a:avLst/>
            <a:gdLst>
              <a:gd name="connsiteX0" fmla="*/ 0 w 5562600"/>
              <a:gd name="connsiteY0" fmla="*/ 0 h 2169483"/>
              <a:gd name="connsiteX1" fmla="*/ 2105025 w 5562600"/>
              <a:gd name="connsiteY1" fmla="*/ 2057400 h 2169483"/>
              <a:gd name="connsiteX2" fmla="*/ 5562600 w 5562600"/>
              <a:gd name="connsiteY2" fmla="*/ 1714500 h 21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2600" h="2169483">
                <a:moveTo>
                  <a:pt x="0" y="0"/>
                </a:moveTo>
                <a:cubicBezTo>
                  <a:pt x="588962" y="885825"/>
                  <a:pt x="1177925" y="1771650"/>
                  <a:pt x="2105025" y="2057400"/>
                </a:cubicBezTo>
                <a:cubicBezTo>
                  <a:pt x="3032125" y="2343150"/>
                  <a:pt x="4297362" y="2028825"/>
                  <a:pt x="5562600" y="1714500"/>
                </a:cubicBezTo>
              </a:path>
            </a:pathLst>
          </a:custGeom>
          <a:noFill/>
          <a:ln w="19050"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chemeClr val="bg1"/>
              </a:solidFill>
            </a:endParaRPr>
          </a:p>
        </p:txBody>
      </p:sp>
      <p:cxnSp>
        <p:nvCxnSpPr>
          <p:cNvPr id="240" name="Straight Arrow Connector 239"/>
          <p:cNvCxnSpPr>
            <a:endCxn id="15" idx="1"/>
          </p:cNvCxnSpPr>
          <p:nvPr/>
        </p:nvCxnSpPr>
        <p:spPr>
          <a:xfrm flipV="1">
            <a:off x="8331667" y="4969134"/>
            <a:ext cx="1375797" cy="1404016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endCxn id="17" idx="1"/>
          </p:cNvCxnSpPr>
          <p:nvPr/>
        </p:nvCxnSpPr>
        <p:spPr>
          <a:xfrm flipV="1">
            <a:off x="8350955" y="5449909"/>
            <a:ext cx="1356508" cy="923242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>
            <a:endCxn id="19" idx="1"/>
          </p:cNvCxnSpPr>
          <p:nvPr/>
        </p:nvCxnSpPr>
        <p:spPr>
          <a:xfrm flipV="1">
            <a:off x="8350956" y="5930685"/>
            <a:ext cx="1356509" cy="442467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>
            <a:endCxn id="21" idx="1"/>
          </p:cNvCxnSpPr>
          <p:nvPr/>
        </p:nvCxnSpPr>
        <p:spPr>
          <a:xfrm>
            <a:off x="8350956" y="6373151"/>
            <a:ext cx="1352312" cy="38306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238" idx="2"/>
          </p:cNvCxnSpPr>
          <p:nvPr/>
        </p:nvCxnSpPr>
        <p:spPr>
          <a:xfrm flipV="1">
            <a:off x="8353326" y="4450054"/>
            <a:ext cx="1354138" cy="1914581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>
            <a:endCxn id="11" idx="1"/>
          </p:cNvCxnSpPr>
          <p:nvPr/>
        </p:nvCxnSpPr>
        <p:spPr>
          <a:xfrm flipV="1">
            <a:off x="8350956" y="4007586"/>
            <a:ext cx="1356509" cy="2365565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>
            <a:endCxn id="9" idx="1"/>
          </p:cNvCxnSpPr>
          <p:nvPr/>
        </p:nvCxnSpPr>
        <p:spPr>
          <a:xfrm flipV="1">
            <a:off x="8350956" y="3526810"/>
            <a:ext cx="1356509" cy="2846340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>
            <a:endCxn id="7" idx="1"/>
          </p:cNvCxnSpPr>
          <p:nvPr/>
        </p:nvCxnSpPr>
        <p:spPr>
          <a:xfrm flipV="1">
            <a:off x="8350956" y="3046035"/>
            <a:ext cx="1354411" cy="3327116"/>
          </a:xfrm>
          <a:prstGeom prst="straightConnector1">
            <a:avLst/>
          </a:prstGeom>
          <a:ln w="1905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Left Brace 1"/>
          <p:cNvSpPr/>
          <p:nvPr/>
        </p:nvSpPr>
        <p:spPr>
          <a:xfrm rot="5400000">
            <a:off x="5571233" y="2796157"/>
            <a:ext cx="196014" cy="580519"/>
          </a:xfrm>
          <a:prstGeom prst="leftBrace">
            <a:avLst>
              <a:gd name="adj1" fmla="val 42482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chemeClr val="bg1"/>
              </a:solidFill>
            </a:endParaRPr>
          </a:p>
        </p:txBody>
      </p:sp>
      <p:sp>
        <p:nvSpPr>
          <p:cNvPr id="54" name="Left Brace 53"/>
          <p:cNvSpPr/>
          <p:nvPr/>
        </p:nvSpPr>
        <p:spPr>
          <a:xfrm rot="5400000">
            <a:off x="8858925" y="2061299"/>
            <a:ext cx="259622" cy="1403886"/>
          </a:xfrm>
          <a:prstGeom prst="leftBrace">
            <a:avLst>
              <a:gd name="adj1" fmla="val 42482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517" y="2498864"/>
            <a:ext cx="421972" cy="42197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14178" y="2141835"/>
            <a:ext cx="421972" cy="42197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2431" y="5668857"/>
            <a:ext cx="435497" cy="421972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8682" y="2693620"/>
            <a:ext cx="1439818" cy="30008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u="sng" dirty="0">
                <a:solidFill>
                  <a:schemeClr val="bg1"/>
                </a:solidFill>
              </a:rPr>
              <a:t>Plant Biodiversity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27067" y="2498864"/>
            <a:ext cx="1601977" cy="30008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CA" sz="1350" u="sng" dirty="0">
                <a:solidFill>
                  <a:schemeClr val="bg1"/>
                </a:solidFill>
              </a:rPr>
              <a:t>Ecosystem function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49280" y="3239114"/>
            <a:ext cx="1504231" cy="100282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grpSp>
        <p:nvGrpSpPr>
          <p:cNvPr id="66" name="Group 7">
            <a:extLst>
              <a:ext uri="{FF2B5EF4-FFF2-40B4-BE49-F238E27FC236}">
                <a16:creationId xmlns:a16="http://schemas.microsoft.com/office/drawing/2014/main" id="{E8DE8DBC-9B2C-EF49-8D77-C86516B060A2}"/>
              </a:ext>
            </a:extLst>
          </p:cNvPr>
          <p:cNvGrpSpPr/>
          <p:nvPr/>
        </p:nvGrpSpPr>
        <p:grpSpPr>
          <a:xfrm>
            <a:off x="0" y="0"/>
            <a:ext cx="2419687" cy="2042162"/>
            <a:chOff x="0" y="0"/>
            <a:chExt cx="3417340" cy="2950113"/>
          </a:xfrm>
        </p:grpSpPr>
        <p:pic>
          <p:nvPicPr>
            <p:cNvPr id="68" name="Picture 5" descr="Picture 5">
              <a:extLst>
                <a:ext uri="{FF2B5EF4-FFF2-40B4-BE49-F238E27FC236}">
                  <a16:creationId xmlns:a16="http://schemas.microsoft.com/office/drawing/2014/main" id="{8FB9E5B3-9FD8-3245-9063-92112A86C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417340" cy="2950113"/>
            </a:xfrm>
            <a:prstGeom prst="rect">
              <a:avLst/>
            </a:prstGeom>
            <a:ln w="38100" cap="flat">
              <a:solidFill>
                <a:srgbClr val="7ED5A9"/>
              </a:solidFill>
              <a:miter lim="400000"/>
            </a:ln>
            <a:effectLst/>
          </p:spPr>
        </p:pic>
        <p:sp>
          <p:nvSpPr>
            <p:cNvPr id="69" name="Rectangle 6">
              <a:extLst>
                <a:ext uri="{FF2B5EF4-FFF2-40B4-BE49-F238E27FC236}">
                  <a16:creationId xmlns:a16="http://schemas.microsoft.com/office/drawing/2014/main" id="{AC93EC2B-35F8-A146-B52E-CEAD8062CBB3}"/>
                </a:ext>
              </a:extLst>
            </p:cNvPr>
            <p:cNvSpPr/>
            <p:nvPr/>
          </p:nvSpPr>
          <p:spPr>
            <a:xfrm>
              <a:off x="368335" y="90508"/>
              <a:ext cx="486082" cy="294353"/>
            </a:xfrm>
            <a:prstGeom prst="rect">
              <a:avLst/>
            </a:prstGeom>
            <a:solidFill>
              <a:srgbClr val="FFFFFF"/>
            </a:solidFill>
            <a:ln w="381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27F690E-3785-476A-7E33-5469AA982B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3797856">
            <a:off x="5910662" y="421124"/>
            <a:ext cx="1904755" cy="2236017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8CA043D3-8009-DC17-06BD-D3A662C7CF5D}"/>
              </a:ext>
            </a:extLst>
          </p:cNvPr>
          <p:cNvSpPr txBox="1">
            <a:spLocks/>
          </p:cNvSpPr>
          <p:nvPr/>
        </p:nvSpPr>
        <p:spPr>
          <a:xfrm>
            <a:off x="2348717" y="406476"/>
            <a:ext cx="9554308" cy="14859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Invasion decreases BEF relationships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D2F59B-F7BC-5223-2898-56D3F42AC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964" y="2880032"/>
            <a:ext cx="3212164" cy="310655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0" name="Down Arrow 9">
            <a:extLst>
              <a:ext uri="{FF2B5EF4-FFF2-40B4-BE49-F238E27FC236}">
                <a16:creationId xmlns:a16="http://schemas.microsoft.com/office/drawing/2014/main" id="{1FBEF118-83E9-582E-5F43-E391A110C0F9}"/>
              </a:ext>
            </a:extLst>
          </p:cNvPr>
          <p:cNvSpPr/>
          <p:nvPr/>
        </p:nvSpPr>
        <p:spPr>
          <a:xfrm>
            <a:off x="6624032" y="3136766"/>
            <a:ext cx="930443" cy="3103338"/>
          </a:xfrm>
          <a:prstGeom prst="downArrow">
            <a:avLst/>
          </a:prstGeom>
          <a:solidFill>
            <a:srgbClr val="C55A11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8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623F18-13C2-824D-B5EF-A2C5A47F207C}"/>
              </a:ext>
            </a:extLst>
          </p:cNvPr>
          <p:cNvSpPr/>
          <p:nvPr/>
        </p:nvSpPr>
        <p:spPr>
          <a:xfrm>
            <a:off x="2328089" y="3208598"/>
            <a:ext cx="7677556" cy="3319673"/>
          </a:xfrm>
          <a:prstGeom prst="rect">
            <a:avLst/>
          </a:prstGeom>
          <a:ln>
            <a:solidFill>
              <a:srgbClr val="A5FF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8090" y="3238598"/>
            <a:ext cx="7677556" cy="3275502"/>
          </a:xfrm>
          <a:prstGeom prst="rect">
            <a:avLst/>
          </a:prstGeom>
          <a:solidFill>
            <a:srgbClr val="A5FFC5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607" y="1616243"/>
            <a:ext cx="4501360" cy="9421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69041" y="6473551"/>
            <a:ext cx="2374495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25" dirty="0">
                <a:solidFill>
                  <a:srgbClr val="55504F"/>
                </a:solidFill>
              </a:rPr>
              <a:t>Regression coefficient (± 95% C.I.)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87657" y="1311505"/>
            <a:ext cx="2520379" cy="1594533"/>
            <a:chOff x="3523847" y="1345505"/>
            <a:chExt cx="2520379" cy="159453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103" r="7190"/>
            <a:stretch/>
          </p:blipFill>
          <p:spPr>
            <a:xfrm>
              <a:off x="3930492" y="1373900"/>
              <a:ext cx="2113734" cy="120214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39125" y="2570706"/>
              <a:ext cx="58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chemeClr val="bg1"/>
                  </a:solidFill>
                </a:rPr>
                <a:t>DSV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3058591" y="1810761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chemeClr val="bg1"/>
                  </a:solidFill>
                </a:rPr>
                <a:t>Biodiversity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164280" y="1650243"/>
              <a:ext cx="1442571" cy="694944"/>
            </a:xfrm>
            <a:prstGeom prst="line">
              <a:avLst/>
            </a:prstGeom>
            <a:ln w="38100">
              <a:solidFill>
                <a:srgbClr val="D247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/>
          <p:nvPr/>
        </p:nvCxnSpPr>
        <p:spPr>
          <a:xfrm flipV="1">
            <a:off x="2482383" y="1639544"/>
            <a:ext cx="1409700" cy="673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Invasion decreases BEF relationships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6214765" y="3463506"/>
            <a:ext cx="508552" cy="0"/>
          </a:xfrm>
          <a:prstGeom prst="straightConnector1">
            <a:avLst/>
          </a:prstGeom>
          <a:ln w="38100">
            <a:solidFill>
              <a:srgbClr val="D24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6290619" y="3971506"/>
            <a:ext cx="508552" cy="0"/>
          </a:xfrm>
          <a:prstGeom prst="straightConnector1">
            <a:avLst/>
          </a:prstGeom>
          <a:ln w="38100">
            <a:solidFill>
              <a:srgbClr val="D24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>
            <a:off x="6522394" y="5317706"/>
            <a:ext cx="508552" cy="0"/>
          </a:xfrm>
          <a:prstGeom prst="straightConnector1">
            <a:avLst/>
          </a:prstGeom>
          <a:ln w="38100">
            <a:solidFill>
              <a:srgbClr val="D24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</p:cNvCxnSpPr>
          <p:nvPr/>
        </p:nvCxnSpPr>
        <p:spPr>
          <a:xfrm>
            <a:off x="6818015" y="3717506"/>
            <a:ext cx="45002" cy="0"/>
          </a:xfrm>
          <a:prstGeom prst="straightConnector1">
            <a:avLst/>
          </a:prstGeom>
          <a:ln w="38100">
            <a:solidFill>
              <a:srgbClr val="D24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</p:cNvCxnSpPr>
          <p:nvPr/>
        </p:nvCxnSpPr>
        <p:spPr>
          <a:xfrm>
            <a:off x="7808615" y="4784306"/>
            <a:ext cx="45002" cy="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>
            <a:off x="6522394" y="5594989"/>
            <a:ext cx="508552" cy="0"/>
          </a:xfrm>
          <a:prstGeom prst="straightConnector1">
            <a:avLst/>
          </a:prstGeom>
          <a:ln w="38100">
            <a:solidFill>
              <a:srgbClr val="D24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EE0B334-CE3D-5BEB-9818-070A2B60BA6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887025">
            <a:off x="8838955" y="602448"/>
            <a:ext cx="8763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10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FCF102-F2CF-5D2F-F4C9-4B5CED088766}"/>
              </a:ext>
            </a:extLst>
          </p:cNvPr>
          <p:cNvSpPr/>
          <p:nvPr/>
        </p:nvSpPr>
        <p:spPr>
          <a:xfrm>
            <a:off x="1524001" y="0"/>
            <a:ext cx="9143999" cy="6858000"/>
          </a:xfrm>
          <a:prstGeom prst="rect">
            <a:avLst/>
          </a:prstGeom>
          <a:solidFill>
            <a:srgbClr val="7ED5A9"/>
          </a:solidFill>
          <a:ln>
            <a:solidFill>
              <a:srgbClr val="7ED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field of flowers&#10;&#10;Description automatically generated with low confidence">
            <a:extLst>
              <a:ext uri="{FF2B5EF4-FFF2-40B4-BE49-F238E27FC236}">
                <a16:creationId xmlns:a16="http://schemas.microsoft.com/office/drawing/2014/main" id="{734B00D7-BDC6-085C-F01F-D7AC37D8B2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7" r="15544" b="4875"/>
          <a:stretch/>
        </p:blipFill>
        <p:spPr>
          <a:xfrm>
            <a:off x="1524000" y="0"/>
            <a:ext cx="9143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3C6535-895E-1D8C-A9A0-A171DB05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0"/>
            <a:ext cx="10011507" cy="1068521"/>
          </a:xfrm>
        </p:spPr>
        <p:txBody>
          <a:bodyPr/>
          <a:lstStyle/>
          <a:p>
            <a:r>
              <a:rPr lang="en-US" dirty="0">
                <a:solidFill>
                  <a:srgbClr val="445F51"/>
                </a:solidFill>
              </a:rPr>
              <a:t>Management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7A296-CB7D-6746-12FA-5D504A5D8EA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45323" y="2391508"/>
            <a:ext cx="7671339" cy="2683412"/>
          </a:xfrm>
          <a:solidFill>
            <a:srgbClr val="A5FFC5">
              <a:alpha val="58824"/>
            </a:srgb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Removal of dominant invaders needs to be quickly followed by restoration activities that increase species diversity.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These systems are depauperate and might have lower functioning, and much of the remaining function will depend on dominant invader. 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48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6A0-06A7-2749-A5C7-7DC26D05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Increasing green roof function with </a:t>
            </a:r>
            <a:br>
              <a:rPr lang="en-US" sz="3200" dirty="0"/>
            </a:br>
            <a:r>
              <a:rPr lang="en-US" sz="3200" dirty="0"/>
              <a:t>	biodiversity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23E25AD-88A6-2F07-8FD3-E8A67FE39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29A505-89F5-FD44-BCF1-CF7FEF0DD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466" y="1868491"/>
            <a:ext cx="2797006" cy="4870977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pic>
        <p:nvPicPr>
          <p:cNvPr id="29" name="Picture 2" descr="mage result for beijing smog">
            <a:extLst>
              <a:ext uri="{FF2B5EF4-FFF2-40B4-BE49-F238E27FC236}">
                <a16:creationId xmlns:a16="http://schemas.microsoft.com/office/drawing/2014/main" id="{7C81B3A5-3BE6-7149-B2D2-08CD0298F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5801" y="4786132"/>
            <a:ext cx="2679710" cy="1750947"/>
          </a:xfrm>
          <a:prstGeom prst="rect">
            <a:avLst/>
          </a:prstGeom>
          <a:ln w="38100">
            <a:solidFill>
              <a:srgbClr val="445F5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A46B84C-F250-194C-9266-C3AF8DA9EBA6}"/>
              </a:ext>
            </a:extLst>
          </p:cNvPr>
          <p:cNvGrpSpPr/>
          <p:nvPr/>
        </p:nvGrpSpPr>
        <p:grpSpPr>
          <a:xfrm>
            <a:off x="6792036" y="3019144"/>
            <a:ext cx="3623481" cy="3606643"/>
            <a:chOff x="5268035" y="2568570"/>
            <a:chExt cx="3623481" cy="3606643"/>
          </a:xfrm>
        </p:grpSpPr>
        <p:pic>
          <p:nvPicPr>
            <p:cNvPr id="31" name="Picture 6" descr="mage result for green roof">
              <a:extLst>
                <a:ext uri="{FF2B5EF4-FFF2-40B4-BE49-F238E27FC236}">
                  <a16:creationId xmlns:a16="http://schemas.microsoft.com/office/drawing/2014/main" id="{E2FB5AB3-2EC9-FC47-B964-BAC5C0E63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8035" y="2568570"/>
              <a:ext cx="3623481" cy="3111690"/>
            </a:xfrm>
            <a:prstGeom prst="rect">
              <a:avLst/>
            </a:prstGeom>
            <a:noFill/>
            <a:ln w="38100">
              <a:solidFill>
                <a:srgbClr val="445F5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5A69E7-4A01-4D47-A8F0-9E7A604A48D0}"/>
                </a:ext>
              </a:extLst>
            </p:cNvPr>
            <p:cNvSpPr txBox="1"/>
            <p:nvPr/>
          </p:nvSpPr>
          <p:spPr>
            <a:xfrm>
              <a:off x="5438172" y="5805881"/>
              <a:ext cx="33688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ED5A9"/>
                  </a:solidFill>
                </a:rPr>
                <a:t>Green infrastructure: green roofs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963476F-8DBC-C846-A0DA-E2D34568B7E3}"/>
              </a:ext>
            </a:extLst>
          </p:cNvPr>
          <p:cNvGrpSpPr/>
          <p:nvPr/>
        </p:nvGrpSpPr>
        <p:grpSpPr>
          <a:xfrm>
            <a:off x="4792996" y="1714473"/>
            <a:ext cx="2287838" cy="2609341"/>
            <a:chOff x="3268996" y="1714472"/>
            <a:chExt cx="2287838" cy="260934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BE1622-EAB7-2F40-B172-28AE0D942711}"/>
                </a:ext>
              </a:extLst>
            </p:cNvPr>
            <p:cNvGrpSpPr/>
            <p:nvPr/>
          </p:nvGrpSpPr>
          <p:grpSpPr>
            <a:xfrm>
              <a:off x="3268996" y="1714472"/>
              <a:ext cx="2287838" cy="2609341"/>
              <a:chOff x="6617576" y="1796696"/>
              <a:chExt cx="2287838" cy="2609341"/>
            </a:xfrm>
          </p:grpSpPr>
          <p:pic>
            <p:nvPicPr>
              <p:cNvPr id="35" name="Picture 10" descr="mage result for scott macivor">
                <a:extLst>
                  <a:ext uri="{FF2B5EF4-FFF2-40B4-BE49-F238E27FC236}">
                    <a16:creationId xmlns:a16="http://schemas.microsoft.com/office/drawing/2014/main" id="{B6E28D0D-DECE-B643-A217-84779089E6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617576" y="1796696"/>
                <a:ext cx="2287838" cy="2287838"/>
              </a:xfrm>
              <a:prstGeom prst="ellipse">
                <a:avLst/>
              </a:prstGeom>
              <a:noFill/>
              <a:ln>
                <a:solidFill>
                  <a:srgbClr val="445F5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0009405-2310-5C4C-B523-227C212C5D5B}"/>
                  </a:ext>
                </a:extLst>
              </p:cNvPr>
              <p:cNvSpPr txBox="1"/>
              <p:nvPr/>
            </p:nvSpPr>
            <p:spPr>
              <a:xfrm>
                <a:off x="7021902" y="4036705"/>
                <a:ext cx="15075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45F51"/>
                    </a:solidFill>
                  </a:rPr>
                  <a:t>Scott </a:t>
                </a:r>
                <a:r>
                  <a:rPr lang="en-US" b="1" dirty="0" err="1">
                    <a:solidFill>
                      <a:srgbClr val="445F51"/>
                    </a:solidFill>
                  </a:rPr>
                  <a:t>MacIvor</a:t>
                </a:r>
                <a:endParaRPr lang="en-US" b="1" dirty="0">
                  <a:solidFill>
                    <a:srgbClr val="445F51"/>
                  </a:solidFill>
                </a:endParaRPr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760C6BF-7CE9-A74D-AC2D-2530B1D83085}"/>
                </a:ext>
              </a:extLst>
            </p:cNvPr>
            <p:cNvSpPr/>
            <p:nvPr/>
          </p:nvSpPr>
          <p:spPr>
            <a:xfrm>
              <a:off x="3286029" y="1714472"/>
              <a:ext cx="2270805" cy="2287838"/>
            </a:xfrm>
            <a:prstGeom prst="ellipse">
              <a:avLst/>
            </a:prstGeom>
            <a:noFill/>
            <a:ln w="38100">
              <a:solidFill>
                <a:srgbClr val="7ED5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3FD1EC-720C-6F07-49A9-D1E8697AADE9}"/>
              </a:ext>
            </a:extLst>
          </p:cNvPr>
          <p:cNvGrpSpPr/>
          <p:nvPr/>
        </p:nvGrpSpPr>
        <p:grpSpPr>
          <a:xfrm>
            <a:off x="9762651" y="591643"/>
            <a:ext cx="1305732" cy="1110938"/>
            <a:chOff x="959655" y="3307187"/>
            <a:chExt cx="1554285" cy="163830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6B33BEE2-F242-863D-925A-A921EB2F0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59655" y="3307187"/>
              <a:ext cx="1554285" cy="16383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ECF738-1396-9C4A-3044-394653DBFB78}"/>
                </a:ext>
              </a:extLst>
            </p:cNvPr>
            <p:cNvSpPr/>
            <p:nvPr/>
          </p:nvSpPr>
          <p:spPr>
            <a:xfrm>
              <a:off x="1887290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D4C517-3C9F-1D4C-AD01-BC718CC5DC25}"/>
                </a:ext>
              </a:extLst>
            </p:cNvPr>
            <p:cNvSpPr/>
            <p:nvPr/>
          </p:nvSpPr>
          <p:spPr>
            <a:xfrm>
              <a:off x="2066136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9555FC-60A2-CB86-B9C9-6A3603244586}"/>
                </a:ext>
              </a:extLst>
            </p:cNvPr>
            <p:cNvSpPr/>
            <p:nvPr/>
          </p:nvSpPr>
          <p:spPr>
            <a:xfrm>
              <a:off x="1887290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0923ABC-7871-D2C9-CFF7-54789850E4F8}"/>
                </a:ext>
              </a:extLst>
            </p:cNvPr>
            <p:cNvSpPr/>
            <p:nvPr/>
          </p:nvSpPr>
          <p:spPr>
            <a:xfrm>
              <a:off x="2066136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8696BD-167D-FE6B-BCC2-F63A230590BD}"/>
                </a:ext>
              </a:extLst>
            </p:cNvPr>
            <p:cNvSpPr/>
            <p:nvPr/>
          </p:nvSpPr>
          <p:spPr>
            <a:xfrm>
              <a:off x="1887290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BC2280-8533-4013-28EE-42EBA27D2765}"/>
                </a:ext>
              </a:extLst>
            </p:cNvPr>
            <p:cNvSpPr/>
            <p:nvPr/>
          </p:nvSpPr>
          <p:spPr>
            <a:xfrm>
              <a:off x="2066136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378211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Maximizing green roof function using evolved differences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650435" y="-50771"/>
            <a:ext cx="3126671" cy="4704522"/>
            <a:chOff x="0" y="0"/>
            <a:chExt cx="3672652" cy="5083657"/>
          </a:xfrm>
        </p:grpSpPr>
        <p:pic>
          <p:nvPicPr>
            <p:cNvPr id="5" name="Picture 4" descr="Picture 2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1" y="0"/>
              <a:ext cx="3653604" cy="50836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Picture 21" descr="Picture 21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679469"/>
              <a:ext cx="514091" cy="514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Picture 23" descr="Picture 2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6174" y="1235892"/>
              <a:ext cx="334367" cy="3890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Picture 24" descr="Picture 2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8686" y="2290638"/>
              <a:ext cx="474917" cy="474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Picture 25" descr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8589" y="1679108"/>
              <a:ext cx="504064" cy="520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Picture 26" descr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2763864"/>
              <a:ext cx="469576" cy="469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Picture 27" descr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8372" y="3787955"/>
              <a:ext cx="437009" cy="4370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Picture 28" descr="Picture 28"/>
            <p:cNvPicPr>
              <a:picLocks noChangeAspect="1"/>
            </p:cNvPicPr>
            <p:nvPr/>
          </p:nvPicPr>
          <p:blipFill>
            <a:blip r:embed="rId8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3259746"/>
              <a:ext cx="469576" cy="469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" name="Oval 32"/>
          <p:cNvSpPr/>
          <p:nvPr/>
        </p:nvSpPr>
        <p:spPr>
          <a:xfrm>
            <a:off x="7297222" y="541974"/>
            <a:ext cx="479884" cy="438012"/>
          </a:xfrm>
          <a:prstGeom prst="ellipse">
            <a:avLst/>
          </a:prstGeom>
          <a:noFill/>
          <a:ln w="57150">
            <a:solidFill>
              <a:srgbClr val="7ED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297222" y="2927363"/>
            <a:ext cx="479884" cy="438012"/>
          </a:xfrm>
          <a:prstGeom prst="ellipse">
            <a:avLst/>
          </a:prstGeom>
          <a:noFill/>
          <a:ln w="57150">
            <a:solidFill>
              <a:srgbClr val="7ED5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B30E657-5AD7-7A4E-3BBD-D3158D234E19}"/>
              </a:ext>
            </a:extLst>
          </p:cNvPr>
          <p:cNvSpPr/>
          <p:nvPr/>
        </p:nvSpPr>
        <p:spPr>
          <a:xfrm>
            <a:off x="9634224" y="2214184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5D40F3E-FC9A-4030-096D-92115FE3114C}"/>
              </a:ext>
            </a:extLst>
          </p:cNvPr>
          <p:cNvSpPr/>
          <p:nvPr/>
        </p:nvSpPr>
        <p:spPr>
          <a:xfrm>
            <a:off x="10784519" y="2222264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96A8224-FFFC-4824-4C6F-7383B4AF155E}"/>
              </a:ext>
            </a:extLst>
          </p:cNvPr>
          <p:cNvSpPr/>
          <p:nvPr/>
        </p:nvSpPr>
        <p:spPr>
          <a:xfrm>
            <a:off x="10784519" y="1163903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2069682-210B-03F7-9274-5CE586A39896}"/>
              </a:ext>
            </a:extLst>
          </p:cNvPr>
          <p:cNvSpPr/>
          <p:nvPr/>
        </p:nvSpPr>
        <p:spPr>
          <a:xfrm>
            <a:off x="9634224" y="1178699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7950A23-53A7-A3D0-80C0-31AF5A65EF76}"/>
              </a:ext>
            </a:extLst>
          </p:cNvPr>
          <p:cNvSpPr/>
          <p:nvPr/>
        </p:nvSpPr>
        <p:spPr>
          <a:xfrm>
            <a:off x="8460712" y="1161504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8937C95-A360-0EA8-63A8-9051C278E5E5}"/>
              </a:ext>
            </a:extLst>
          </p:cNvPr>
          <p:cNvSpPr/>
          <p:nvPr/>
        </p:nvSpPr>
        <p:spPr>
          <a:xfrm>
            <a:off x="8516682" y="2215668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7F2BBC45-2937-C70D-AFEC-C5869DAD931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844" y="3794156"/>
            <a:ext cx="4040424" cy="3030318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C6C538C4-4065-0C99-EC59-2E4FA0C10670}"/>
              </a:ext>
            </a:extLst>
          </p:cNvPr>
          <p:cNvGrpSpPr/>
          <p:nvPr/>
        </p:nvGrpSpPr>
        <p:grpSpPr>
          <a:xfrm>
            <a:off x="2168726" y="4322608"/>
            <a:ext cx="1305732" cy="1110938"/>
            <a:chOff x="959655" y="3307187"/>
            <a:chExt cx="1554285" cy="1638300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BCEE2CDE-EBB0-731F-96CF-D62B75DD5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9655" y="3307187"/>
              <a:ext cx="1554285" cy="1638300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7C04C69-7868-6A18-C12D-56CCECF65A66}"/>
                </a:ext>
              </a:extLst>
            </p:cNvPr>
            <p:cNvSpPr/>
            <p:nvPr/>
          </p:nvSpPr>
          <p:spPr>
            <a:xfrm>
              <a:off x="1887290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34BC46D-2E8F-1256-F602-209DD11F0B86}"/>
                </a:ext>
              </a:extLst>
            </p:cNvPr>
            <p:cNvSpPr/>
            <p:nvPr/>
          </p:nvSpPr>
          <p:spPr>
            <a:xfrm>
              <a:off x="2066136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D60A6D3-355D-6DD2-AC51-5E6D7F21937A}"/>
                </a:ext>
              </a:extLst>
            </p:cNvPr>
            <p:cNvSpPr/>
            <p:nvPr/>
          </p:nvSpPr>
          <p:spPr>
            <a:xfrm>
              <a:off x="1887290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A1EF24F-72A4-F1AA-2D10-FB9021261762}"/>
                </a:ext>
              </a:extLst>
            </p:cNvPr>
            <p:cNvSpPr/>
            <p:nvPr/>
          </p:nvSpPr>
          <p:spPr>
            <a:xfrm>
              <a:off x="2066136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CDC84E3-E105-6D7F-211A-8D41D1B4F50E}"/>
                </a:ext>
              </a:extLst>
            </p:cNvPr>
            <p:cNvSpPr/>
            <p:nvPr/>
          </p:nvSpPr>
          <p:spPr>
            <a:xfrm>
              <a:off x="1887290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8471AE5-E1CF-4B5C-6693-F74BD59F6838}"/>
                </a:ext>
              </a:extLst>
            </p:cNvPr>
            <p:cNvSpPr/>
            <p:nvPr/>
          </p:nvSpPr>
          <p:spPr>
            <a:xfrm>
              <a:off x="2066136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39FC93BC-9DC7-C857-981F-FE126A8F9A8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4548" y="2214185"/>
            <a:ext cx="955210" cy="890893"/>
          </a:xfrm>
          <a:prstGeom prst="rect">
            <a:avLst/>
          </a:prstGeom>
          <a:ln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A66812A-F5EC-2347-6FA8-6CE378B4BBE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9254" y="2347927"/>
            <a:ext cx="726067" cy="67717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A76E439-B76E-D385-F13E-44889D4F6C4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0541" y="1232843"/>
            <a:ext cx="746063" cy="69582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2FE1BDB-6B7D-E9F7-3CDB-06D9370B639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911" y="1235722"/>
            <a:ext cx="858161" cy="800379"/>
          </a:xfrm>
          <a:prstGeom prst="rect">
            <a:avLst/>
          </a:prstGeom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4432BF2-B091-CA7C-3FD9-5C1321C9BF8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5447" y="1287167"/>
            <a:ext cx="726067" cy="67717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00EE81E-9B74-E84B-8448-1B7C1D328C46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5021" y="2301490"/>
            <a:ext cx="878857" cy="819682"/>
          </a:xfrm>
          <a:prstGeom prst="rect">
            <a:avLst/>
          </a:prstGeom>
        </p:spPr>
      </p:pic>
      <p:pic>
        <p:nvPicPr>
          <p:cNvPr id="14" name="Picture 2" descr="mage result for green roof ecosystem function">
            <a:extLst>
              <a:ext uri="{FF2B5EF4-FFF2-40B4-BE49-F238E27FC236}">
                <a16:creationId xmlns:a16="http://schemas.microsoft.com/office/drawing/2014/main" id="{E98D8003-0BD9-7AB5-DAA3-EBB6D277A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9008" y="4490991"/>
            <a:ext cx="1675023" cy="1986098"/>
          </a:xfrm>
          <a:prstGeom prst="rect">
            <a:avLst/>
          </a:prstGeom>
          <a:noFill/>
          <a:ln w="38100">
            <a:solidFill>
              <a:srgbClr val="445F5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50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Evidence that evolutionary diversity influences green </a:t>
            </a:r>
            <a:r>
              <a:rPr lang="en-US"/>
              <a:t>roof function.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F7CA8-B5CC-8AA9-255E-B8B1076FE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9" name="Group 18"/>
          <p:cNvGrpSpPr/>
          <p:nvPr/>
        </p:nvGrpSpPr>
        <p:grpSpPr>
          <a:xfrm>
            <a:off x="1660162" y="2249919"/>
            <a:ext cx="4445000" cy="3277485"/>
            <a:chOff x="139700" y="2071688"/>
            <a:chExt cx="4445000" cy="327748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700" y="2071688"/>
              <a:ext cx="4445000" cy="3277485"/>
            </a:xfrm>
            <a:prstGeom prst="rect">
              <a:avLst/>
            </a:prstGeom>
            <a:ln w="38100">
              <a:solidFill>
                <a:srgbClr val="445F51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371600" y="4979841"/>
              <a:ext cx="2578100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445F5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/>
                <a:t>Phylogenetic </a:t>
              </a:r>
              <a:r>
                <a:rPr lang="en-US" dirty="0"/>
                <a:t>diversity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338210" y="2249918"/>
            <a:ext cx="4193628" cy="3309448"/>
            <a:chOff x="4677078" y="1981199"/>
            <a:chExt cx="4466922" cy="354620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7078" y="1981199"/>
              <a:ext cx="4466922" cy="3546204"/>
            </a:xfrm>
            <a:prstGeom prst="rect">
              <a:avLst/>
            </a:prstGeom>
            <a:ln w="38100">
              <a:solidFill>
                <a:srgbClr val="445F51"/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6025818" y="5131650"/>
              <a:ext cx="2578100" cy="3957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445F5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Phylogenetic diversity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001" y="5689072"/>
            <a:ext cx="2466551" cy="1093521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  <p:sp>
        <p:nvSpPr>
          <p:cNvPr id="3" name="Cadotte 2017 Eco. Letts">
            <a:extLst>
              <a:ext uri="{FF2B5EF4-FFF2-40B4-BE49-F238E27FC236}">
                <a16:creationId xmlns:a16="http://schemas.microsoft.com/office/drawing/2014/main" id="{A9356366-6E26-6D4F-97FC-01A9B0EA8D3A}"/>
              </a:ext>
            </a:extLst>
          </p:cNvPr>
          <p:cNvSpPr/>
          <p:nvPr/>
        </p:nvSpPr>
        <p:spPr>
          <a:xfrm>
            <a:off x="7460978" y="6488668"/>
            <a:ext cx="319632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MacIvor et al. 2018. </a:t>
            </a:r>
            <a:r>
              <a:rPr lang="en-CA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Evol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App.</a:t>
            </a:r>
            <a:endParaRPr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7D4F80-FE18-F7D8-F3AB-939A94B322A6}"/>
              </a:ext>
            </a:extLst>
          </p:cNvPr>
          <p:cNvGrpSpPr/>
          <p:nvPr/>
        </p:nvGrpSpPr>
        <p:grpSpPr>
          <a:xfrm>
            <a:off x="10870030" y="515399"/>
            <a:ext cx="1305732" cy="1110938"/>
            <a:chOff x="959655" y="3307187"/>
            <a:chExt cx="1554285" cy="1638300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FFD28741-E522-3E58-BE8E-CD7513269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59655" y="3307187"/>
              <a:ext cx="1554285" cy="16383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95B31E-7391-3256-E333-419CA5B9FE98}"/>
                </a:ext>
              </a:extLst>
            </p:cNvPr>
            <p:cNvSpPr/>
            <p:nvPr/>
          </p:nvSpPr>
          <p:spPr>
            <a:xfrm>
              <a:off x="1887290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B45914-7EC7-66A2-85A8-8EF3C4EEA118}"/>
                </a:ext>
              </a:extLst>
            </p:cNvPr>
            <p:cNvSpPr/>
            <p:nvPr/>
          </p:nvSpPr>
          <p:spPr>
            <a:xfrm>
              <a:off x="2066136" y="3685309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7D19F0-3DCE-F873-6D32-E7E8FFDE2EBC}"/>
                </a:ext>
              </a:extLst>
            </p:cNvPr>
            <p:cNvSpPr/>
            <p:nvPr/>
          </p:nvSpPr>
          <p:spPr>
            <a:xfrm>
              <a:off x="1887290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176A1B5-124F-488A-11A6-E24EAB0EEE40}"/>
                </a:ext>
              </a:extLst>
            </p:cNvPr>
            <p:cNvSpPr/>
            <p:nvPr/>
          </p:nvSpPr>
          <p:spPr>
            <a:xfrm>
              <a:off x="2066136" y="3941076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A03BF85-48FC-586B-8A3D-017F8D6C9042}"/>
                </a:ext>
              </a:extLst>
            </p:cNvPr>
            <p:cNvSpPr/>
            <p:nvPr/>
          </p:nvSpPr>
          <p:spPr>
            <a:xfrm>
              <a:off x="1887290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28B29A9-6515-F120-13E3-E8ECF96553EE}"/>
                </a:ext>
              </a:extLst>
            </p:cNvPr>
            <p:cNvSpPr/>
            <p:nvPr/>
          </p:nvSpPr>
          <p:spPr>
            <a:xfrm>
              <a:off x="2066136" y="4196843"/>
              <a:ext cx="103908" cy="180109"/>
            </a:xfrm>
            <a:prstGeom prst="rect">
              <a:avLst/>
            </a:prstGeom>
            <a:solidFill>
              <a:srgbClr val="6160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8E8F0BAE-B4DF-9AAE-9FBB-B27BBAABBA47}"/>
              </a:ext>
            </a:extLst>
          </p:cNvPr>
          <p:cNvSpPr/>
          <p:nvPr/>
        </p:nvSpPr>
        <p:spPr>
          <a:xfrm>
            <a:off x="10406212" y="1946594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D6B68C-A83D-7B38-7BE5-BDC711D0F36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0947" y="2072257"/>
            <a:ext cx="726067" cy="67717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61AEA28-8D7D-9CCE-0E7E-FB00605B5F2C}"/>
              </a:ext>
            </a:extLst>
          </p:cNvPr>
          <p:cNvSpPr/>
          <p:nvPr/>
        </p:nvSpPr>
        <p:spPr>
          <a:xfrm>
            <a:off x="749930" y="2008152"/>
            <a:ext cx="995534" cy="928502"/>
          </a:xfrm>
          <a:prstGeom prst="ellipse">
            <a:avLst/>
          </a:prstGeom>
          <a:solidFill>
            <a:srgbClr val="7ED5A9"/>
          </a:solidFill>
          <a:ln w="38100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E37FC3-51A1-9757-ECDB-40F7BAEAF82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54" y="2008153"/>
            <a:ext cx="955210" cy="8908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693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9E15C80-677B-9F80-8E3D-D0B6FE9C0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38825" y="673894"/>
            <a:ext cx="5384800" cy="51943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C79C86B-55C5-8FA9-1BEB-1C7A65CB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group assignment!</a:t>
            </a:r>
            <a:br>
              <a:rPr lang="en-US" dirty="0"/>
            </a:br>
            <a:r>
              <a:rPr lang="en-US" dirty="0"/>
              <a:t>Think like a Structural Equation</a:t>
            </a:r>
          </a:p>
        </p:txBody>
      </p:sp>
    </p:spTree>
    <p:extLst>
      <p:ext uri="{BB962C8B-B14F-4D97-AF65-F5344CB8AC3E}">
        <p14:creationId xmlns:p14="http://schemas.microsoft.com/office/powerpoint/2010/main" val="198617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15A29-B6C7-F4B3-464E-F233190D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a testable hypothesis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FE92D4-EFDF-968F-39A4-F13272EB8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440"/>
            <a:ext cx="8497651" cy="4351338"/>
          </a:xfrm>
        </p:spPr>
        <p:txBody>
          <a:bodyPr/>
          <a:lstStyle/>
          <a:p>
            <a:r>
              <a:rPr lang="en-US" dirty="0"/>
              <a:t>Create structural hypothesis about the effect of multiple drivers/stressors on biodiversity and ecosystem function. Indicate paths of effect and covariation.</a:t>
            </a:r>
          </a:p>
          <a:p>
            <a:r>
              <a:rPr lang="en-US" dirty="0"/>
              <a:t>Identify the type of experiment you’d use and taxa/system</a:t>
            </a:r>
          </a:p>
          <a:p>
            <a:r>
              <a:rPr lang="en-US" dirty="0"/>
              <a:t>Can include:</a:t>
            </a: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FAB2B055-8CA3-790B-1E90-94AF70F0D1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35851" y="0"/>
            <a:ext cx="2856149" cy="27551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AF35D2-D585-18CA-57C5-9458B3E2440C}"/>
              </a:ext>
            </a:extLst>
          </p:cNvPr>
          <p:cNvSpPr txBox="1"/>
          <p:nvPr/>
        </p:nvSpPr>
        <p:spPr>
          <a:xfrm>
            <a:off x="3589294" y="3946465"/>
            <a:ext cx="167712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Drivers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Drought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Metal </a:t>
            </a:r>
          </a:p>
          <a:p>
            <a:r>
              <a:rPr lang="en-US" dirty="0"/>
              <a:t>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Salinity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618936-7F34-CBF5-4E84-28236EA85B75}"/>
              </a:ext>
            </a:extLst>
          </p:cNvPr>
          <p:cNvSpPr txBox="1"/>
          <p:nvPr/>
        </p:nvSpPr>
        <p:spPr>
          <a:xfrm>
            <a:off x="5436360" y="4014398"/>
            <a:ext cx="16744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Biodiversity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Richness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Phylogenetic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Functional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368232-C305-B96A-E78A-B191B181CD5C}"/>
              </a:ext>
            </a:extLst>
          </p:cNvPr>
          <p:cNvSpPr txBox="1"/>
          <p:nvPr/>
        </p:nvSpPr>
        <p:spPr>
          <a:xfrm>
            <a:off x="7315406" y="4014398"/>
            <a:ext cx="208864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Ecosystem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Nutrient uptake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Decomposition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Pollination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Carbon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Food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17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ES_green space equality" id="{4FC93AC9-FD58-E843-BE15-B9D7F7684D9A}" vid="{332FECA9-A67A-634D-9861-4368D82F95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30967</TotalTime>
  <Words>1006</Words>
  <Application>Microsoft Macintosh PowerPoint</Application>
  <PresentationFormat>Widescreen</PresentationFormat>
  <Paragraphs>203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Poppins</vt:lpstr>
      <vt:lpstr>Office Theme 2013 - 2022</vt:lpstr>
      <vt:lpstr>PowerPoint Presentation</vt:lpstr>
      <vt:lpstr>Biodiversity is changing</vt:lpstr>
      <vt:lpstr>Human activities generate a complex suite of environmental impacts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stressors and BEF relationships interact?</vt:lpstr>
      <vt:lpstr>How can stressors and BEF relationships interact?</vt:lpstr>
      <vt:lpstr>How can stressors and BEF relationships interact?</vt:lpstr>
      <vt:lpstr>How do stressors interact with biodiversity loss to influence ecosystem functioning?</vt:lpstr>
      <vt:lpstr>Two ways plant species are impacted by stressors (Negatively).</vt:lpstr>
      <vt:lpstr>Combining multiple stressors</vt:lpstr>
      <vt:lpstr>Theoretical predictions</vt:lpstr>
      <vt:lpstr>Combining stressors</vt:lpstr>
      <vt:lpstr>Stressors alter the nature of BEF relationships </vt:lpstr>
      <vt:lpstr>The experiment (sBEF)</vt:lpstr>
      <vt:lpstr>The experiment (sBEF)</vt:lpstr>
      <vt:lpstr>The experiment (sBEF)</vt:lpstr>
      <vt:lpstr>Despite COVID</vt:lpstr>
      <vt:lpstr>Results combining  stressors</vt:lpstr>
      <vt:lpstr>Results: sBEF relationships</vt:lpstr>
      <vt:lpstr>Results: sBEF relationships</vt:lpstr>
      <vt:lpstr>sBEF summary</vt:lpstr>
      <vt:lpstr>Biodiversity as a management tool for mitigating effects of anthropogenic stressors</vt:lpstr>
      <vt:lpstr>BEF on polluted soils</vt:lpstr>
      <vt:lpstr>Understanding how biodiversity increases function on contaminated land.</vt:lpstr>
      <vt:lpstr>Biodiversity increases ecosystem  function on degraded land</vt:lpstr>
      <vt:lpstr>Invasion decreases BEF relationships</vt:lpstr>
      <vt:lpstr>PowerPoint Presentation</vt:lpstr>
      <vt:lpstr>Invasion decreases BEF relationships</vt:lpstr>
      <vt:lpstr>Management lessons</vt:lpstr>
      <vt:lpstr>Increasing green roof function with   biodiversity</vt:lpstr>
      <vt:lpstr>Maximizing green roof function using evolved differences</vt:lpstr>
      <vt:lpstr>Evidence that evolutionary diversity influences green roof function.</vt:lpstr>
      <vt:lpstr>Final group assignment! Think like a Structural Equation</vt:lpstr>
      <vt:lpstr>Set up a testable hypothesis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Cadotte</dc:creator>
  <cp:lastModifiedBy>Marc Cadotte</cp:lastModifiedBy>
  <cp:revision>57</cp:revision>
  <cp:lastPrinted>2023-03-07T08:28:43Z</cp:lastPrinted>
  <dcterms:created xsi:type="dcterms:W3CDTF">2023-02-28T04:39:03Z</dcterms:created>
  <dcterms:modified xsi:type="dcterms:W3CDTF">2023-05-11T05:31:49Z</dcterms:modified>
</cp:coreProperties>
</file>