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619" r:id="rId2"/>
    <p:sldId id="481" r:id="rId3"/>
    <p:sldId id="258" r:id="rId4"/>
    <p:sldId id="257" r:id="rId5"/>
    <p:sldId id="259" r:id="rId6"/>
    <p:sldId id="625" r:id="rId7"/>
    <p:sldId id="480" r:id="rId8"/>
    <p:sldId id="620" r:id="rId9"/>
    <p:sldId id="621" r:id="rId10"/>
    <p:sldId id="622" r:id="rId11"/>
    <p:sldId id="623" r:id="rId12"/>
    <p:sldId id="624" r:id="rId13"/>
    <p:sldId id="626" r:id="rId14"/>
    <p:sldId id="627" r:id="rId15"/>
    <p:sldId id="628" r:id="rId16"/>
    <p:sldId id="629" r:id="rId17"/>
    <p:sldId id="630" r:id="rId18"/>
    <p:sldId id="631" r:id="rId19"/>
    <p:sldId id="632" r:id="rId20"/>
    <p:sldId id="633" r:id="rId21"/>
    <p:sldId id="634" r:id="rId22"/>
    <p:sldId id="636" r:id="rId23"/>
    <p:sldId id="637" r:id="rId24"/>
    <p:sldId id="638" r:id="rId25"/>
    <p:sldId id="639" r:id="rId26"/>
    <p:sldId id="640" r:id="rId27"/>
    <p:sldId id="64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5F51"/>
    <a:srgbClr val="557967"/>
    <a:srgbClr val="82C7B5"/>
    <a:srgbClr val="6EA4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6"/>
    <p:restoredTop sz="96327"/>
  </p:normalViewPr>
  <p:slideViewPr>
    <p:cSldViewPr snapToGrid="0">
      <p:cViewPr>
        <p:scale>
          <a:sx n="120" d="100"/>
          <a:sy n="120" d="100"/>
        </p:scale>
        <p:origin x="-1464"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2458C-38BA-ABEA-46D4-3F44E3F364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E01485-D3A5-13A0-C828-4E94BF49D1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E6C1CD-97EE-51A2-D78A-ED5A4E2CA272}"/>
              </a:ext>
            </a:extLst>
          </p:cNvPr>
          <p:cNvSpPr>
            <a:spLocks noGrp="1"/>
          </p:cNvSpPr>
          <p:nvPr>
            <p:ph type="dt" sz="half" idx="10"/>
          </p:nvPr>
        </p:nvSpPr>
        <p:spPr/>
        <p:txBody>
          <a:bodyPr/>
          <a:lstStyle/>
          <a:p>
            <a:fld id="{8A888A07-5A50-4342-B090-88F84171C44A}" type="datetimeFigureOut">
              <a:rPr lang="en-US" smtClean="0"/>
              <a:t>7/19/23</a:t>
            </a:fld>
            <a:endParaRPr lang="en-US"/>
          </a:p>
        </p:txBody>
      </p:sp>
      <p:sp>
        <p:nvSpPr>
          <p:cNvPr id="5" name="Footer Placeholder 4">
            <a:extLst>
              <a:ext uri="{FF2B5EF4-FFF2-40B4-BE49-F238E27FC236}">
                <a16:creationId xmlns:a16="http://schemas.microsoft.com/office/drawing/2014/main" id="{618E844F-1601-63A9-813E-3A55F3F5B0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421853-B20D-D681-A6E7-9D44A5A4179E}"/>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3205289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6EA49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p>
            <a:fld id="{8A888A07-5A50-4342-B090-88F84171C44A}" type="datetimeFigureOut">
              <a:rPr lang="en-US" smtClean="0"/>
              <a:t>7/19/23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4246876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defRPr>
                <a:solidFill>
                  <a:srgbClr val="445F5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lvl1pPr>
              <a:defRPr>
                <a:solidFill>
                  <a:srgbClr val="445F51"/>
                </a:solidFill>
              </a:defRPr>
            </a:lvl1pPr>
          </a:lstStyle>
          <a:p>
            <a:fld id="{8A888A07-5A50-4342-B090-88F84171C44A}" type="datetimeFigureOut">
              <a:rPr lang="en-US" smtClean="0"/>
              <a:pPr/>
              <a:t>7/19/23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lvl1pPr>
              <a:defRPr>
                <a:solidFill>
                  <a:srgbClr val="445F51"/>
                </a:solidFill>
              </a:defRPr>
            </a:lvl1p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lvl1pPr>
              <a:defRPr>
                <a:solidFill>
                  <a:srgbClr val="445F5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1549343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504AF-AA30-4497-3475-485D8EEAAEE8}"/>
              </a:ext>
            </a:extLst>
          </p:cNvPr>
          <p:cNvSpPr/>
          <p:nvPr userDrawn="1"/>
        </p:nvSpPr>
        <p:spPr>
          <a:xfrm>
            <a:off x="0" y="0"/>
            <a:ext cx="838200" cy="6858000"/>
          </a:xfrm>
          <a:prstGeom prst="rect">
            <a:avLst/>
          </a:prstGeom>
          <a:solidFill>
            <a:srgbClr val="6EA494"/>
          </a:solidFill>
          <a:ln>
            <a:solidFill>
              <a:srgbClr val="6EA4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F6E3086-9679-ABE0-D8EE-1173A5A0CA81}"/>
              </a:ext>
            </a:extLst>
          </p:cNvPr>
          <p:cNvSpPr/>
          <p:nvPr userDrawn="1"/>
        </p:nvSpPr>
        <p:spPr>
          <a:xfrm>
            <a:off x="11391900" y="0"/>
            <a:ext cx="838200" cy="6858000"/>
          </a:xfrm>
          <a:prstGeom prst="rect">
            <a:avLst/>
          </a:prstGeom>
          <a:solidFill>
            <a:srgbClr val="6EA494"/>
          </a:solidFill>
          <a:ln>
            <a:solidFill>
              <a:srgbClr val="6EA4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lgn="ctr">
              <a:defRPr>
                <a:solidFill>
                  <a:srgbClr val="445F5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lvl1pPr>
              <a:defRPr>
                <a:solidFill>
                  <a:srgbClr val="445F51"/>
                </a:solidFill>
              </a:defRPr>
            </a:lvl1pPr>
          </a:lstStyle>
          <a:p>
            <a:fld id="{8A888A07-5A50-4342-B090-88F84171C44A}" type="datetimeFigureOut">
              <a:rPr lang="en-US" smtClean="0"/>
              <a:pPr/>
              <a:t>7/19/23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lvl1pPr>
              <a:defRPr>
                <a:solidFill>
                  <a:srgbClr val="445F51"/>
                </a:solidFill>
              </a:defRPr>
            </a:lvl1p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lvl1pPr>
              <a:defRPr>
                <a:solidFill>
                  <a:srgbClr val="445F5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390855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504AF-AA30-4497-3475-485D8EEAAEE8}"/>
              </a:ext>
            </a:extLst>
          </p:cNvPr>
          <p:cNvSpPr/>
          <p:nvPr userDrawn="1"/>
        </p:nvSpPr>
        <p:spPr>
          <a:xfrm>
            <a:off x="0" y="0"/>
            <a:ext cx="838200" cy="6858000"/>
          </a:xfrm>
          <a:prstGeom prst="rect">
            <a:avLst/>
          </a:prstGeom>
          <a:solidFill>
            <a:srgbClr val="445F51"/>
          </a:solidFill>
          <a:ln>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F6E3086-9679-ABE0-D8EE-1173A5A0CA81}"/>
              </a:ext>
            </a:extLst>
          </p:cNvPr>
          <p:cNvSpPr/>
          <p:nvPr userDrawn="1"/>
        </p:nvSpPr>
        <p:spPr>
          <a:xfrm>
            <a:off x="11391900" y="0"/>
            <a:ext cx="838200" cy="6858000"/>
          </a:xfrm>
          <a:prstGeom prst="rect">
            <a:avLst/>
          </a:prstGeom>
          <a:solidFill>
            <a:srgbClr val="445F51"/>
          </a:solidFill>
          <a:ln>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lgn="ctr">
              <a:defRPr>
                <a:solidFill>
                  <a:srgbClr val="445F5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lvl1pPr>
              <a:defRPr>
                <a:solidFill>
                  <a:srgbClr val="445F51"/>
                </a:solidFill>
              </a:defRPr>
            </a:lvl1pPr>
          </a:lstStyle>
          <a:p>
            <a:fld id="{8A888A07-5A50-4342-B090-88F84171C44A}" type="datetimeFigureOut">
              <a:rPr lang="en-US" smtClean="0"/>
              <a:pPr/>
              <a:t>7/19/23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lvl1pPr>
              <a:defRPr>
                <a:solidFill>
                  <a:srgbClr val="445F51"/>
                </a:solidFill>
              </a:defRPr>
            </a:lvl1p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lvl1pPr>
              <a:defRPr>
                <a:solidFill>
                  <a:srgbClr val="445F5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1465752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445F5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975B2E5-012B-A706-02B6-6EF55A4FD294}"/>
              </a:ext>
            </a:extLst>
          </p:cNvPr>
          <p:cNvSpPr/>
          <p:nvPr userDrawn="1"/>
        </p:nvSpPr>
        <p:spPr>
          <a:xfrm>
            <a:off x="1" y="1690688"/>
            <a:ext cx="12192000" cy="5167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lvl1pPr>
              <a:defRPr>
                <a:solidFill>
                  <a:srgbClr val="445F51"/>
                </a:solidFill>
              </a:defRPr>
            </a:lvl1pPr>
          </a:lstStyle>
          <a:p>
            <a:fld id="{8A888A07-5A50-4342-B090-88F84171C44A}" type="datetimeFigureOut">
              <a:rPr lang="en-US" smtClean="0"/>
              <a:pPr/>
              <a:t>7/19/23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lvl1pPr>
              <a:defRPr>
                <a:solidFill>
                  <a:srgbClr val="445F51"/>
                </a:solidFill>
              </a:defRPr>
            </a:lvl1p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lvl1pPr>
              <a:defRPr>
                <a:solidFill>
                  <a:srgbClr val="445F5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4057537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6EA49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975B2E5-012B-A706-02B6-6EF55A4FD294}"/>
              </a:ext>
            </a:extLst>
          </p:cNvPr>
          <p:cNvSpPr/>
          <p:nvPr userDrawn="1"/>
        </p:nvSpPr>
        <p:spPr>
          <a:xfrm>
            <a:off x="1" y="1690688"/>
            <a:ext cx="12192000" cy="5167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lvl1pPr>
              <a:defRPr>
                <a:solidFill>
                  <a:srgbClr val="445F51"/>
                </a:solidFill>
              </a:defRPr>
            </a:lvl1pPr>
          </a:lstStyle>
          <a:p>
            <a:fld id="{8A888A07-5A50-4342-B090-88F84171C44A}" type="datetimeFigureOut">
              <a:rPr lang="en-US" smtClean="0"/>
              <a:pPr/>
              <a:t>7/19/23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lvl1pPr>
              <a:defRPr>
                <a:solidFill>
                  <a:srgbClr val="445F51"/>
                </a:solidFill>
              </a:defRPr>
            </a:lvl1p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lvl1pPr>
              <a:defRPr>
                <a:solidFill>
                  <a:srgbClr val="445F5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777917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445F5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78ED78-7E8E-DAC3-5878-CB0B452ED651}"/>
              </a:ext>
            </a:extLst>
          </p:cNvPr>
          <p:cNvSpPr/>
          <p:nvPr userDrawn="1"/>
        </p:nvSpPr>
        <p:spPr>
          <a:xfrm>
            <a:off x="3148149" y="0"/>
            <a:ext cx="9043851"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a:xfrm>
            <a:off x="5708468" y="365125"/>
            <a:ext cx="5645331" cy="5811838"/>
          </a:xfrm>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p>
            <a:fld id="{8A888A07-5A50-4342-B090-88F84171C44A}" type="datetimeFigureOut">
              <a:rPr lang="en-US" smtClean="0"/>
              <a:t>7/19/23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p>
            <a:fld id="{E1248652-AFFE-AB41-9001-10FABD423613}" type="slidenum">
              <a:rPr lang="en-US" smtClean="0"/>
              <a:t>‹#›</a:t>
            </a:fld>
            <a:endParaRPr lang="en-US"/>
          </a:p>
        </p:txBody>
      </p:sp>
      <p:sp>
        <p:nvSpPr>
          <p:cNvPr id="8" name="Oval 7">
            <a:extLst>
              <a:ext uri="{FF2B5EF4-FFF2-40B4-BE49-F238E27FC236}">
                <a16:creationId xmlns:a16="http://schemas.microsoft.com/office/drawing/2014/main" id="{4316567D-13F7-BD6F-DA71-0A51275B2E05}"/>
              </a:ext>
            </a:extLst>
          </p:cNvPr>
          <p:cNvSpPr>
            <a:spLocks noChangeAspect="1"/>
          </p:cNvSpPr>
          <p:nvPr userDrawn="1"/>
        </p:nvSpPr>
        <p:spPr>
          <a:xfrm>
            <a:off x="457192" y="1181237"/>
            <a:ext cx="4824000" cy="4824000"/>
          </a:xfrm>
          <a:prstGeom prst="ellipse">
            <a:avLst/>
          </a:prstGeom>
          <a:solidFill>
            <a:srgbClr val="6EA49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a:xfrm>
            <a:off x="564686" y="2930455"/>
            <a:ext cx="4609011" cy="1325563"/>
          </a:xfrm>
        </p:spPr>
        <p:txBody>
          <a:bodyPr>
            <a:normAutofit/>
          </a:bodyPr>
          <a:lstStyle>
            <a:lvl1pPr algn="ctr">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3936865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rgbClr val="6EA49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78ED78-7E8E-DAC3-5878-CB0B452ED651}"/>
              </a:ext>
            </a:extLst>
          </p:cNvPr>
          <p:cNvSpPr/>
          <p:nvPr userDrawn="1"/>
        </p:nvSpPr>
        <p:spPr>
          <a:xfrm>
            <a:off x="3148149" y="0"/>
            <a:ext cx="9043851"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a:xfrm>
            <a:off x="5708468" y="365125"/>
            <a:ext cx="5645331" cy="5811838"/>
          </a:xfrm>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p>
            <a:fld id="{8A888A07-5A50-4342-B090-88F84171C44A}" type="datetimeFigureOut">
              <a:rPr lang="en-US" smtClean="0"/>
              <a:t>7/19/23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p>
            <a:fld id="{E1248652-AFFE-AB41-9001-10FABD423613}" type="slidenum">
              <a:rPr lang="en-US" smtClean="0"/>
              <a:t>‹#›</a:t>
            </a:fld>
            <a:endParaRPr lang="en-US"/>
          </a:p>
        </p:txBody>
      </p:sp>
      <p:sp>
        <p:nvSpPr>
          <p:cNvPr id="8" name="Oval 7">
            <a:extLst>
              <a:ext uri="{FF2B5EF4-FFF2-40B4-BE49-F238E27FC236}">
                <a16:creationId xmlns:a16="http://schemas.microsoft.com/office/drawing/2014/main" id="{4316567D-13F7-BD6F-DA71-0A51275B2E05}"/>
              </a:ext>
            </a:extLst>
          </p:cNvPr>
          <p:cNvSpPr>
            <a:spLocks noChangeAspect="1"/>
          </p:cNvSpPr>
          <p:nvPr userDrawn="1"/>
        </p:nvSpPr>
        <p:spPr>
          <a:xfrm>
            <a:off x="457192" y="1181237"/>
            <a:ext cx="4824000" cy="4824000"/>
          </a:xfrm>
          <a:prstGeom prst="ellipse">
            <a:avLst/>
          </a:prstGeom>
          <a:solidFill>
            <a:srgbClr val="445F5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a:xfrm>
            <a:off x="564686" y="2930455"/>
            <a:ext cx="4609011" cy="1325563"/>
          </a:xfrm>
        </p:spPr>
        <p:txBody>
          <a:bodyPr>
            <a:normAutofit/>
          </a:bodyPr>
          <a:lstStyle>
            <a:lvl1pPr algn="ctr">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1661169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017D3-5C02-F15F-278E-FD4C769408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201211-4C0E-0EBE-148F-9C179E5482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9AA0DC-228A-7545-17A6-A903869C7C93}"/>
              </a:ext>
            </a:extLst>
          </p:cNvPr>
          <p:cNvSpPr>
            <a:spLocks noGrp="1"/>
          </p:cNvSpPr>
          <p:nvPr>
            <p:ph type="dt" sz="half" idx="10"/>
          </p:nvPr>
        </p:nvSpPr>
        <p:spPr/>
        <p:txBody>
          <a:bodyPr/>
          <a:lstStyle/>
          <a:p>
            <a:fld id="{8A888A07-5A50-4342-B090-88F84171C44A}" type="datetimeFigureOut">
              <a:rPr lang="en-US" smtClean="0"/>
              <a:t>7/19/23</a:t>
            </a:fld>
            <a:endParaRPr lang="en-US"/>
          </a:p>
        </p:txBody>
      </p:sp>
      <p:sp>
        <p:nvSpPr>
          <p:cNvPr id="5" name="Footer Placeholder 4">
            <a:extLst>
              <a:ext uri="{FF2B5EF4-FFF2-40B4-BE49-F238E27FC236}">
                <a16:creationId xmlns:a16="http://schemas.microsoft.com/office/drawing/2014/main" id="{052215DE-5C80-8795-0A02-D8C34773DE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6DEE2B-6AFD-D7F0-5527-687805068D6B}"/>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283760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74FBB-6FCA-B578-628A-7AF0E61ECB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7CC267-0481-B202-B834-048BE6C929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6A2CD8-8CF5-2122-B042-5A987291DC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A9DC19-08B2-CE79-EE97-CDA359447AB7}"/>
              </a:ext>
            </a:extLst>
          </p:cNvPr>
          <p:cNvSpPr>
            <a:spLocks noGrp="1"/>
          </p:cNvSpPr>
          <p:nvPr>
            <p:ph type="dt" sz="half" idx="10"/>
          </p:nvPr>
        </p:nvSpPr>
        <p:spPr/>
        <p:txBody>
          <a:bodyPr/>
          <a:lstStyle/>
          <a:p>
            <a:fld id="{8A888A07-5A50-4342-B090-88F84171C44A}" type="datetimeFigureOut">
              <a:rPr lang="en-US" smtClean="0"/>
              <a:t>7/19/23</a:t>
            </a:fld>
            <a:endParaRPr lang="en-US"/>
          </a:p>
        </p:txBody>
      </p:sp>
      <p:sp>
        <p:nvSpPr>
          <p:cNvPr id="6" name="Footer Placeholder 5">
            <a:extLst>
              <a:ext uri="{FF2B5EF4-FFF2-40B4-BE49-F238E27FC236}">
                <a16:creationId xmlns:a16="http://schemas.microsoft.com/office/drawing/2014/main" id="{6EEEDE81-B1D9-3896-C750-2667D03B12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89863E-C1CB-C803-B76F-7E4EF1B43316}"/>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3572146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5A70-9C01-414F-355A-4A469CE7C5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80AE55-675D-C409-B0EF-78544C7D43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B64C8F-BA64-3461-0DE4-42B50F0846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D40CFC-4251-5870-606E-462777D4B9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D002E7-3912-C0F9-9D39-70EF87AAEB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AD736E-F81C-31FA-6BD2-818351777292}"/>
              </a:ext>
            </a:extLst>
          </p:cNvPr>
          <p:cNvSpPr>
            <a:spLocks noGrp="1"/>
          </p:cNvSpPr>
          <p:nvPr>
            <p:ph type="dt" sz="half" idx="10"/>
          </p:nvPr>
        </p:nvSpPr>
        <p:spPr/>
        <p:txBody>
          <a:bodyPr/>
          <a:lstStyle/>
          <a:p>
            <a:fld id="{8A888A07-5A50-4342-B090-88F84171C44A}" type="datetimeFigureOut">
              <a:rPr lang="en-US" smtClean="0"/>
              <a:t>7/19/23</a:t>
            </a:fld>
            <a:endParaRPr lang="en-US"/>
          </a:p>
        </p:txBody>
      </p:sp>
      <p:sp>
        <p:nvSpPr>
          <p:cNvPr id="8" name="Footer Placeholder 7">
            <a:extLst>
              <a:ext uri="{FF2B5EF4-FFF2-40B4-BE49-F238E27FC236}">
                <a16:creationId xmlns:a16="http://schemas.microsoft.com/office/drawing/2014/main" id="{A6C2C5ED-492F-6099-BA0A-B6BEAB4867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B31409-E782-DEA2-5C70-458BAED1650F}"/>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23313065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A1FDE-CC37-8C68-65D2-6E4820E496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A94832-6DD1-7A79-D972-96E53390EF0B}"/>
              </a:ext>
            </a:extLst>
          </p:cNvPr>
          <p:cNvSpPr>
            <a:spLocks noGrp="1"/>
          </p:cNvSpPr>
          <p:nvPr>
            <p:ph type="dt" sz="half" idx="10"/>
          </p:nvPr>
        </p:nvSpPr>
        <p:spPr/>
        <p:txBody>
          <a:bodyPr/>
          <a:lstStyle/>
          <a:p>
            <a:fld id="{8A888A07-5A50-4342-B090-88F84171C44A}" type="datetimeFigureOut">
              <a:rPr lang="en-US" smtClean="0"/>
              <a:t>7/19/23</a:t>
            </a:fld>
            <a:endParaRPr lang="en-US"/>
          </a:p>
        </p:txBody>
      </p:sp>
      <p:sp>
        <p:nvSpPr>
          <p:cNvPr id="4" name="Footer Placeholder 3">
            <a:extLst>
              <a:ext uri="{FF2B5EF4-FFF2-40B4-BE49-F238E27FC236}">
                <a16:creationId xmlns:a16="http://schemas.microsoft.com/office/drawing/2014/main" id="{66B2E837-688E-A208-5349-93720285BB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1C8FF6-56F0-7C07-E143-D1DD25F80058}"/>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103184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FF9250-32D2-A812-5FED-1FE2D3E68466}"/>
              </a:ext>
            </a:extLst>
          </p:cNvPr>
          <p:cNvSpPr>
            <a:spLocks noGrp="1"/>
          </p:cNvSpPr>
          <p:nvPr>
            <p:ph type="dt" sz="half" idx="10"/>
          </p:nvPr>
        </p:nvSpPr>
        <p:spPr/>
        <p:txBody>
          <a:bodyPr/>
          <a:lstStyle/>
          <a:p>
            <a:fld id="{8A888A07-5A50-4342-B090-88F84171C44A}" type="datetimeFigureOut">
              <a:rPr lang="en-US" smtClean="0"/>
              <a:t>7/19/23</a:t>
            </a:fld>
            <a:endParaRPr lang="en-US"/>
          </a:p>
        </p:txBody>
      </p:sp>
      <p:sp>
        <p:nvSpPr>
          <p:cNvPr id="3" name="Footer Placeholder 2">
            <a:extLst>
              <a:ext uri="{FF2B5EF4-FFF2-40B4-BE49-F238E27FC236}">
                <a16:creationId xmlns:a16="http://schemas.microsoft.com/office/drawing/2014/main" id="{5EEDB089-9BBF-55D8-380C-1F9D1988ED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BAE235-A464-8F6A-7CBB-8027BF112977}"/>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875247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38002-60D7-E1EB-BB8D-AD7F14360E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A02FE8-0B63-2E59-DC72-985E4F35F1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1A87E8-9140-A76A-F42A-FEB64E8A05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B9BE6E-0C93-ECE1-67A6-A40D9AC2BB99}"/>
              </a:ext>
            </a:extLst>
          </p:cNvPr>
          <p:cNvSpPr>
            <a:spLocks noGrp="1"/>
          </p:cNvSpPr>
          <p:nvPr>
            <p:ph type="dt" sz="half" idx="10"/>
          </p:nvPr>
        </p:nvSpPr>
        <p:spPr/>
        <p:txBody>
          <a:bodyPr/>
          <a:lstStyle/>
          <a:p>
            <a:fld id="{8A888A07-5A50-4342-B090-88F84171C44A}" type="datetimeFigureOut">
              <a:rPr lang="en-US" smtClean="0"/>
              <a:t>7/19/23</a:t>
            </a:fld>
            <a:endParaRPr lang="en-US"/>
          </a:p>
        </p:txBody>
      </p:sp>
      <p:sp>
        <p:nvSpPr>
          <p:cNvPr id="6" name="Footer Placeholder 5">
            <a:extLst>
              <a:ext uri="{FF2B5EF4-FFF2-40B4-BE49-F238E27FC236}">
                <a16:creationId xmlns:a16="http://schemas.microsoft.com/office/drawing/2014/main" id="{C93D6B20-4E39-B516-9E43-1E8A27A59D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C68BC0-A371-B680-3BDA-135C4D84A2D9}"/>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1242293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14BEE-CB80-B75C-4665-950544A9A7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07269D-23F2-8399-0A89-3AE67602C1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A1860DA-D11F-72C8-4EC2-D47E9D908C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9766D1-C07C-D243-46D3-F390D1832961}"/>
              </a:ext>
            </a:extLst>
          </p:cNvPr>
          <p:cNvSpPr>
            <a:spLocks noGrp="1"/>
          </p:cNvSpPr>
          <p:nvPr>
            <p:ph type="dt" sz="half" idx="10"/>
          </p:nvPr>
        </p:nvSpPr>
        <p:spPr/>
        <p:txBody>
          <a:bodyPr/>
          <a:lstStyle/>
          <a:p>
            <a:fld id="{8A888A07-5A50-4342-B090-88F84171C44A}" type="datetimeFigureOut">
              <a:rPr lang="en-US" smtClean="0"/>
              <a:t>7/19/23</a:t>
            </a:fld>
            <a:endParaRPr lang="en-US"/>
          </a:p>
        </p:txBody>
      </p:sp>
      <p:sp>
        <p:nvSpPr>
          <p:cNvPr id="6" name="Footer Placeholder 5">
            <a:extLst>
              <a:ext uri="{FF2B5EF4-FFF2-40B4-BE49-F238E27FC236}">
                <a16:creationId xmlns:a16="http://schemas.microsoft.com/office/drawing/2014/main" id="{11340BB8-F6A0-74A3-C5C7-D7B7B72028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7BC3C6-701D-5A7E-ACD4-0E6FB872E9D9}"/>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22252381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4A95-5761-6F06-E8CA-F5E87684FF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E430A97-443E-8B0A-C284-E5E51AFF7E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ED1F62-2329-E218-AD3F-10319E7AEEFC}"/>
              </a:ext>
            </a:extLst>
          </p:cNvPr>
          <p:cNvSpPr>
            <a:spLocks noGrp="1"/>
          </p:cNvSpPr>
          <p:nvPr>
            <p:ph type="dt" sz="half" idx="10"/>
          </p:nvPr>
        </p:nvSpPr>
        <p:spPr/>
        <p:txBody>
          <a:bodyPr/>
          <a:lstStyle/>
          <a:p>
            <a:fld id="{8A888A07-5A50-4342-B090-88F84171C44A}" type="datetimeFigureOut">
              <a:rPr lang="en-US" smtClean="0"/>
              <a:t>7/19/23</a:t>
            </a:fld>
            <a:endParaRPr lang="en-US"/>
          </a:p>
        </p:txBody>
      </p:sp>
      <p:sp>
        <p:nvSpPr>
          <p:cNvPr id="5" name="Footer Placeholder 4">
            <a:extLst>
              <a:ext uri="{FF2B5EF4-FFF2-40B4-BE49-F238E27FC236}">
                <a16:creationId xmlns:a16="http://schemas.microsoft.com/office/drawing/2014/main" id="{A020EEC7-531E-4261-3BBF-57A69F9CCC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F5D323-677F-25BB-C921-E86814B27D47}"/>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6691301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9683F2-6E51-3207-7A36-8652F02935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8B8A5E-00A9-8876-F3DA-47D42D76C5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14EF73-9210-FE94-6B73-496CBFC7BA56}"/>
              </a:ext>
            </a:extLst>
          </p:cNvPr>
          <p:cNvSpPr>
            <a:spLocks noGrp="1"/>
          </p:cNvSpPr>
          <p:nvPr>
            <p:ph type="dt" sz="half" idx="10"/>
          </p:nvPr>
        </p:nvSpPr>
        <p:spPr/>
        <p:txBody>
          <a:bodyPr/>
          <a:lstStyle/>
          <a:p>
            <a:fld id="{8A888A07-5A50-4342-B090-88F84171C44A}" type="datetimeFigureOut">
              <a:rPr lang="en-US" smtClean="0"/>
              <a:t>7/19/23</a:t>
            </a:fld>
            <a:endParaRPr lang="en-US"/>
          </a:p>
        </p:txBody>
      </p:sp>
      <p:sp>
        <p:nvSpPr>
          <p:cNvPr id="5" name="Footer Placeholder 4">
            <a:extLst>
              <a:ext uri="{FF2B5EF4-FFF2-40B4-BE49-F238E27FC236}">
                <a16:creationId xmlns:a16="http://schemas.microsoft.com/office/drawing/2014/main" id="{0415C96D-3BFE-5CBC-7A0F-38FD42CECC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E466E4-3F5E-BED9-79AD-D853A60ADD88}"/>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22344717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1"/>
        <p:cNvGrpSpPr/>
        <p:nvPr/>
      </p:nvGrpSpPr>
      <p:grpSpPr>
        <a:xfrm>
          <a:off x="0" y="0"/>
          <a:ext cx="0" cy="0"/>
          <a:chOff x="0" y="0"/>
          <a:chExt cx="0" cy="0"/>
        </a:xfrm>
      </p:grpSpPr>
      <p:sp>
        <p:nvSpPr>
          <p:cNvPr id="23" name="Google Shape;23;p5"/>
          <p:cNvSpPr txBox="1">
            <a:spLocks noGrp="1"/>
          </p:cNvSpPr>
          <p:nvPr>
            <p:ph type="title"/>
          </p:nvPr>
        </p:nvSpPr>
        <p:spPr>
          <a:xfrm>
            <a:off x="609600" y="1392233"/>
            <a:ext cx="8400400" cy="1143200"/>
          </a:xfrm>
          <a:prstGeom prst="rect">
            <a:avLst/>
          </a:prstGeom>
        </p:spPr>
        <p:txBody>
          <a:bodyPr spcFirstLastPara="1" wrap="square" lIns="0" tIns="0" rIns="0" bIns="0" anchor="b" anchorCtr="0">
            <a:noAutofit/>
          </a:bodyPr>
          <a:lstStyle>
            <a:lvl1pPr lvl="0">
              <a:spcBef>
                <a:spcPts val="0"/>
              </a:spcBef>
              <a:spcAft>
                <a:spcPts val="0"/>
              </a:spcAft>
              <a:buSzPts val="4800"/>
              <a:buNone/>
              <a:defRPr sz="36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r>
              <a:rPr lang="en-US"/>
              <a:t>Click to edit Master title style</a:t>
            </a:r>
            <a:endParaRPr/>
          </a:p>
        </p:txBody>
      </p:sp>
      <p:sp>
        <p:nvSpPr>
          <p:cNvPr id="24" name="Google Shape;24;p5"/>
          <p:cNvSpPr txBox="1">
            <a:spLocks noGrp="1"/>
          </p:cNvSpPr>
          <p:nvPr>
            <p:ph type="body" idx="1"/>
          </p:nvPr>
        </p:nvSpPr>
        <p:spPr>
          <a:xfrm>
            <a:off x="609600" y="2717800"/>
            <a:ext cx="6572400" cy="2483600"/>
          </a:xfrm>
          <a:prstGeom prst="rect">
            <a:avLst/>
          </a:prstGeom>
        </p:spPr>
        <p:txBody>
          <a:bodyPr spcFirstLastPara="1" wrap="square" lIns="0" tIns="0" rIns="0" bIns="0" anchor="t" anchorCtr="0">
            <a:noAutofit/>
          </a:bodyPr>
          <a:lstStyle>
            <a:lvl1pPr marL="457200" lvl="0" indent="-368300">
              <a:spcBef>
                <a:spcPts val="600"/>
              </a:spcBef>
              <a:spcAft>
                <a:spcPts val="0"/>
              </a:spcAft>
              <a:buSzPts val="2200"/>
              <a:buChar char="●"/>
              <a:defRPr/>
            </a:lvl1pPr>
            <a:lvl2pPr marL="914400" lvl="1" indent="-368300">
              <a:spcBef>
                <a:spcPts val="0"/>
              </a:spcBef>
              <a:spcAft>
                <a:spcPts val="0"/>
              </a:spcAft>
              <a:buSzPts val="2200"/>
              <a:buChar char="○"/>
              <a:defRPr/>
            </a:lvl2pPr>
            <a:lvl3pPr marL="1371600" lvl="2" indent="-368300">
              <a:spcBef>
                <a:spcPts val="0"/>
              </a:spcBef>
              <a:spcAft>
                <a:spcPts val="0"/>
              </a:spcAft>
              <a:buSzPts val="2200"/>
              <a:buChar char="■"/>
              <a:defRPr/>
            </a:lvl3pPr>
            <a:lvl4pPr marL="1828800" lvl="3" indent="-368300">
              <a:spcBef>
                <a:spcPts val="0"/>
              </a:spcBef>
              <a:spcAft>
                <a:spcPts val="0"/>
              </a:spcAft>
              <a:buSzPts val="2200"/>
              <a:buChar char="●"/>
              <a:defRPr/>
            </a:lvl4pPr>
            <a:lvl5pPr marL="2286000" lvl="4" indent="-368300">
              <a:spcBef>
                <a:spcPts val="0"/>
              </a:spcBef>
              <a:spcAft>
                <a:spcPts val="0"/>
              </a:spcAft>
              <a:buSzPts val="2200"/>
              <a:buChar char="○"/>
              <a:defRPr/>
            </a:lvl5pPr>
            <a:lvl6pPr marL="2743200" lvl="5" indent="-368300">
              <a:spcBef>
                <a:spcPts val="0"/>
              </a:spcBef>
              <a:spcAft>
                <a:spcPts val="0"/>
              </a:spcAft>
              <a:buSzPts val="2200"/>
              <a:buChar char="■"/>
              <a:defRPr/>
            </a:lvl6pPr>
            <a:lvl7pPr marL="3200400" lvl="6" indent="-368300">
              <a:spcBef>
                <a:spcPts val="0"/>
              </a:spcBef>
              <a:spcAft>
                <a:spcPts val="0"/>
              </a:spcAft>
              <a:buSzPts val="2200"/>
              <a:buChar char="●"/>
              <a:defRPr/>
            </a:lvl7pPr>
            <a:lvl8pPr marL="3657600" lvl="7" indent="-368300">
              <a:spcBef>
                <a:spcPts val="0"/>
              </a:spcBef>
              <a:spcAft>
                <a:spcPts val="0"/>
              </a:spcAft>
              <a:buSzPts val="2200"/>
              <a:buChar char="○"/>
              <a:defRPr/>
            </a:lvl8pPr>
            <a:lvl9pPr marL="4114800" lvl="8" indent="-368300">
              <a:spcBef>
                <a:spcPts val="0"/>
              </a:spcBef>
              <a:spcAft>
                <a:spcPts val="0"/>
              </a:spcAft>
              <a:buSzPts val="2200"/>
              <a:buChar char="■"/>
              <a:defRPr/>
            </a:lvl9pPr>
          </a:lstStyle>
          <a:p>
            <a:pPr lvl="0"/>
            <a:r>
              <a:rPr lang="en-US"/>
              <a:t>Click to edit Master text styles</a:t>
            </a:r>
          </a:p>
        </p:txBody>
      </p:sp>
      <p:sp>
        <p:nvSpPr>
          <p:cNvPr id="25" name="Google Shape;25;p5"/>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2" name="Oval 1">
            <a:extLst>
              <a:ext uri="{FF2B5EF4-FFF2-40B4-BE49-F238E27FC236}">
                <a16:creationId xmlns:a16="http://schemas.microsoft.com/office/drawing/2014/main" id="{F40648B2-89A0-5F41-B753-18E0EB7421E0}"/>
              </a:ext>
            </a:extLst>
          </p:cNvPr>
          <p:cNvSpPr>
            <a:spLocks noChangeAspect="1"/>
          </p:cNvSpPr>
          <p:nvPr userDrawn="1"/>
        </p:nvSpPr>
        <p:spPr>
          <a:xfrm>
            <a:off x="10819845" y="4975922"/>
            <a:ext cx="1056000" cy="79622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Oval 10">
            <a:extLst>
              <a:ext uri="{FF2B5EF4-FFF2-40B4-BE49-F238E27FC236}">
                <a16:creationId xmlns:a16="http://schemas.microsoft.com/office/drawing/2014/main" id="{286383D2-782E-5F4F-9E77-F1CF2C1D64BD}"/>
              </a:ext>
            </a:extLst>
          </p:cNvPr>
          <p:cNvSpPr>
            <a:spLocks/>
          </p:cNvSpPr>
          <p:nvPr userDrawn="1"/>
        </p:nvSpPr>
        <p:spPr>
          <a:xfrm>
            <a:off x="11510048" y="148650"/>
            <a:ext cx="384000" cy="28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Oval 11">
            <a:extLst>
              <a:ext uri="{FF2B5EF4-FFF2-40B4-BE49-F238E27FC236}">
                <a16:creationId xmlns:a16="http://schemas.microsoft.com/office/drawing/2014/main" id="{836CC3A3-565E-0C48-BC31-E0C5658C9ED5}"/>
              </a:ext>
            </a:extLst>
          </p:cNvPr>
          <p:cNvSpPr>
            <a:spLocks/>
          </p:cNvSpPr>
          <p:nvPr userDrawn="1"/>
        </p:nvSpPr>
        <p:spPr>
          <a:xfrm>
            <a:off x="11774048" y="706080"/>
            <a:ext cx="240000" cy="28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Oval 12">
            <a:extLst>
              <a:ext uri="{FF2B5EF4-FFF2-40B4-BE49-F238E27FC236}">
                <a16:creationId xmlns:a16="http://schemas.microsoft.com/office/drawing/2014/main" id="{B29EA55B-0407-334C-8729-363792A493E8}"/>
              </a:ext>
            </a:extLst>
          </p:cNvPr>
          <p:cNvSpPr>
            <a:spLocks noChangeAspect="1"/>
          </p:cNvSpPr>
          <p:nvPr userDrawn="1"/>
        </p:nvSpPr>
        <p:spPr>
          <a:xfrm>
            <a:off x="10627845" y="4388723"/>
            <a:ext cx="384000" cy="28953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Oval 13">
            <a:extLst>
              <a:ext uri="{FF2B5EF4-FFF2-40B4-BE49-F238E27FC236}">
                <a16:creationId xmlns:a16="http://schemas.microsoft.com/office/drawing/2014/main" id="{406AB5BA-A1A9-994B-AD0F-9FB8BB45EDF3}"/>
              </a:ext>
            </a:extLst>
          </p:cNvPr>
          <p:cNvSpPr>
            <a:spLocks noChangeAspect="1"/>
          </p:cNvSpPr>
          <p:nvPr userDrawn="1"/>
        </p:nvSpPr>
        <p:spPr>
          <a:xfrm>
            <a:off x="11390048" y="4256197"/>
            <a:ext cx="240000" cy="1809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Oval 14">
            <a:extLst>
              <a:ext uri="{FF2B5EF4-FFF2-40B4-BE49-F238E27FC236}">
                <a16:creationId xmlns:a16="http://schemas.microsoft.com/office/drawing/2014/main" id="{8D5159BD-A595-A440-9B0C-C1E8F6185865}"/>
              </a:ext>
            </a:extLst>
          </p:cNvPr>
          <p:cNvSpPr>
            <a:spLocks/>
          </p:cNvSpPr>
          <p:nvPr userDrawn="1"/>
        </p:nvSpPr>
        <p:spPr>
          <a:xfrm>
            <a:off x="11011845" y="433464"/>
            <a:ext cx="336000" cy="28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Oval 15">
            <a:extLst>
              <a:ext uri="{FF2B5EF4-FFF2-40B4-BE49-F238E27FC236}">
                <a16:creationId xmlns:a16="http://schemas.microsoft.com/office/drawing/2014/main" id="{E6F3FB9D-B00D-9548-843B-2A75D9FBAD9B}"/>
              </a:ext>
            </a:extLst>
          </p:cNvPr>
          <p:cNvSpPr>
            <a:spLocks noChangeAspect="1"/>
          </p:cNvSpPr>
          <p:nvPr userDrawn="1"/>
        </p:nvSpPr>
        <p:spPr>
          <a:xfrm>
            <a:off x="10846565" y="6212103"/>
            <a:ext cx="336000" cy="2533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Oval 16">
            <a:extLst>
              <a:ext uri="{FF2B5EF4-FFF2-40B4-BE49-F238E27FC236}">
                <a16:creationId xmlns:a16="http://schemas.microsoft.com/office/drawing/2014/main" id="{7D92B2F3-B86E-E747-A2F6-BA74E99492CC}"/>
              </a:ext>
            </a:extLst>
          </p:cNvPr>
          <p:cNvSpPr>
            <a:spLocks noChangeAspect="1"/>
          </p:cNvSpPr>
          <p:nvPr userDrawn="1"/>
        </p:nvSpPr>
        <p:spPr>
          <a:xfrm>
            <a:off x="25221" y="514079"/>
            <a:ext cx="384000" cy="384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Oval 17">
            <a:extLst>
              <a:ext uri="{FF2B5EF4-FFF2-40B4-BE49-F238E27FC236}">
                <a16:creationId xmlns:a16="http://schemas.microsoft.com/office/drawing/2014/main" id="{A44BC7E5-A51D-F346-8A6C-BF969E2A4544}"/>
              </a:ext>
            </a:extLst>
          </p:cNvPr>
          <p:cNvSpPr>
            <a:spLocks noChangeAspect="1"/>
          </p:cNvSpPr>
          <p:nvPr userDrawn="1"/>
        </p:nvSpPr>
        <p:spPr>
          <a:xfrm>
            <a:off x="217221" y="148649"/>
            <a:ext cx="240000" cy="24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31763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EA49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47A6FC-FE63-760B-C597-67199F4B5D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070896-ECA4-4667-5C19-8410FA448E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36EF65-BB8C-3A62-E2EE-E14CA4503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8A888A07-5A50-4342-B090-88F84171C44A}" type="datetimeFigureOut">
              <a:rPr lang="en-US" smtClean="0"/>
              <a:pPr/>
              <a:t>7/19/23</a:t>
            </a:fld>
            <a:endParaRPr lang="en-US"/>
          </a:p>
        </p:txBody>
      </p:sp>
      <p:sp>
        <p:nvSpPr>
          <p:cNvPr id="5" name="Footer Placeholder 4">
            <a:extLst>
              <a:ext uri="{FF2B5EF4-FFF2-40B4-BE49-F238E27FC236}">
                <a16:creationId xmlns:a16="http://schemas.microsoft.com/office/drawing/2014/main" id="{05B2FF9A-659B-8780-A9DC-465DD88E15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Slide Number Placeholder 5">
            <a:extLst>
              <a:ext uri="{FF2B5EF4-FFF2-40B4-BE49-F238E27FC236}">
                <a16:creationId xmlns:a16="http://schemas.microsoft.com/office/drawing/2014/main" id="{F34D2B3C-2C4D-323E-54F7-05007BCEDE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4079023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67" r:id="rId5"/>
    <p:sldLayoutId id="2147483662" r:id="rId6"/>
    <p:sldLayoutId id="2147483668" r:id="rId7"/>
    <p:sldLayoutId id="2147483663" r:id="rId8"/>
    <p:sldLayoutId id="2147483664"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61" r:id="rId19"/>
  </p:sldLayoutIdLst>
  <p:txStyles>
    <p:titleStyle>
      <a:lvl1pPr algn="l" defTabSz="914400" rtl="0" eaLnBrk="1" latinLnBrk="0" hangingPunct="1">
        <a:lnSpc>
          <a:spcPct val="90000"/>
        </a:lnSpc>
        <a:spcBef>
          <a:spcPct val="0"/>
        </a:spcBef>
        <a:buNone/>
        <a:defRPr sz="4400"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A9C0C3-015A-6B9D-7BEB-A2CA3041BB47}"/>
              </a:ext>
            </a:extLst>
          </p:cNvPr>
          <p:cNvSpPr/>
          <p:nvPr/>
        </p:nvSpPr>
        <p:spPr>
          <a:xfrm>
            <a:off x="8595360" y="0"/>
            <a:ext cx="3596640" cy="6858000"/>
          </a:xfrm>
          <a:prstGeom prst="rect">
            <a:avLst/>
          </a:prstGeom>
          <a:solidFill>
            <a:srgbClr val="6EA494">
              <a:alpha val="80000"/>
            </a:srgbClr>
          </a:solidFill>
          <a:ln>
            <a:solidFill>
              <a:srgbClr val="6EA494">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DCA4AB14-FA94-DB86-FE87-0C0E429EACFD}"/>
              </a:ext>
            </a:extLst>
          </p:cNvPr>
          <p:cNvPicPr>
            <a:picLocks noChangeAspect="1"/>
          </p:cNvPicPr>
          <p:nvPr/>
        </p:nvPicPr>
        <p:blipFill>
          <a:blip r:embed="rId2"/>
          <a:stretch>
            <a:fillRect/>
          </a:stretch>
        </p:blipFill>
        <p:spPr>
          <a:xfrm>
            <a:off x="5345026" y="0"/>
            <a:ext cx="6846974" cy="6858000"/>
          </a:xfrm>
          <a:prstGeom prst="ellipse">
            <a:avLst/>
          </a:prstGeom>
        </p:spPr>
      </p:pic>
      <p:sp>
        <p:nvSpPr>
          <p:cNvPr id="6" name="Rectangle 5">
            <a:extLst>
              <a:ext uri="{FF2B5EF4-FFF2-40B4-BE49-F238E27FC236}">
                <a16:creationId xmlns:a16="http://schemas.microsoft.com/office/drawing/2014/main" id="{F802C996-CF88-72DD-504A-886A304DBCD8}"/>
              </a:ext>
            </a:extLst>
          </p:cNvPr>
          <p:cNvSpPr/>
          <p:nvPr/>
        </p:nvSpPr>
        <p:spPr>
          <a:xfrm>
            <a:off x="0" y="0"/>
            <a:ext cx="8595360" cy="6858000"/>
          </a:xfrm>
          <a:prstGeom prst="rect">
            <a:avLst/>
          </a:prstGeom>
          <a:solidFill>
            <a:srgbClr val="6EA494">
              <a:alpha val="80000"/>
            </a:srgbClr>
          </a:solidFill>
          <a:ln>
            <a:solidFill>
              <a:srgbClr val="6EA494">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18D4E4-3672-44AD-F258-FFBB015C4543}"/>
              </a:ext>
            </a:extLst>
          </p:cNvPr>
          <p:cNvSpPr>
            <a:spLocks noGrp="1"/>
          </p:cNvSpPr>
          <p:nvPr>
            <p:ph type="ctrTitle"/>
          </p:nvPr>
        </p:nvSpPr>
        <p:spPr>
          <a:xfrm>
            <a:off x="126275" y="878482"/>
            <a:ext cx="5686696" cy="2387600"/>
          </a:xfrm>
        </p:spPr>
        <p:txBody>
          <a:bodyPr>
            <a:noAutofit/>
          </a:bodyPr>
          <a:lstStyle/>
          <a:p>
            <a:pPr algn="l">
              <a:lnSpc>
                <a:spcPct val="107000"/>
              </a:lnSpc>
              <a:spcAft>
                <a:spcPts val="800"/>
              </a:spcAft>
            </a:pPr>
            <a:r>
              <a:rPr lang="en-US" sz="4000" dirty="0">
                <a:effectLst/>
                <a:ea typeface="Malgun Gothic" panose="020B0503020000020004" pitchFamily="34" charset="-127"/>
              </a:rPr>
              <a:t>Integrating evidence into the conservation implementation pipeline</a:t>
            </a:r>
            <a:endParaRPr lang="en-CA" sz="4000" dirty="0">
              <a:effectLst/>
              <a:ea typeface="Malgun Gothic" panose="020B0503020000020004" pitchFamily="34" charset="-127"/>
            </a:endParaRPr>
          </a:p>
        </p:txBody>
      </p:sp>
      <p:sp>
        <p:nvSpPr>
          <p:cNvPr id="3" name="Subtitle 2">
            <a:extLst>
              <a:ext uri="{FF2B5EF4-FFF2-40B4-BE49-F238E27FC236}">
                <a16:creationId xmlns:a16="http://schemas.microsoft.com/office/drawing/2014/main" id="{39689FDD-FE64-6CB7-D853-2F20604A7D67}"/>
              </a:ext>
            </a:extLst>
          </p:cNvPr>
          <p:cNvSpPr>
            <a:spLocks noGrp="1"/>
          </p:cNvSpPr>
          <p:nvPr>
            <p:ph type="subTitle" idx="1"/>
          </p:nvPr>
        </p:nvSpPr>
        <p:spPr>
          <a:xfrm>
            <a:off x="126275" y="3912961"/>
            <a:ext cx="5218750" cy="1655762"/>
          </a:xfrm>
        </p:spPr>
        <p:txBody>
          <a:bodyPr/>
          <a:lstStyle/>
          <a:p>
            <a:pPr algn="l"/>
            <a:r>
              <a:rPr lang="en-US" dirty="0"/>
              <a:t>Marc W Cadotte, Bill </a:t>
            </a:r>
            <a:r>
              <a:rPr lang="en-US" dirty="0" err="1"/>
              <a:t>Surtherland</a:t>
            </a:r>
            <a:r>
              <a:rPr lang="en-US" dirty="0"/>
              <a:t>, </a:t>
            </a:r>
            <a:r>
              <a:rPr lang="en-US" dirty="0" err="1"/>
              <a:t>Iroro</a:t>
            </a:r>
            <a:r>
              <a:rPr lang="en-US" dirty="0"/>
              <a:t> </a:t>
            </a:r>
            <a:r>
              <a:rPr lang="en-US" dirty="0" err="1"/>
              <a:t>Tanshi</a:t>
            </a:r>
            <a:r>
              <a:rPr lang="en-US" dirty="0"/>
              <a:t> and </a:t>
            </a:r>
            <a:r>
              <a:rPr lang="en-US" dirty="0" err="1"/>
              <a:t>Tsungai</a:t>
            </a:r>
            <a:r>
              <a:rPr lang="en-US" dirty="0"/>
              <a:t> </a:t>
            </a:r>
            <a:r>
              <a:rPr lang="en-US" dirty="0" err="1"/>
              <a:t>Zengeya</a:t>
            </a:r>
            <a:endParaRPr lang="en-US" dirty="0"/>
          </a:p>
        </p:txBody>
      </p:sp>
      <p:sp>
        <p:nvSpPr>
          <p:cNvPr id="8" name="Oval 7">
            <a:extLst>
              <a:ext uri="{FF2B5EF4-FFF2-40B4-BE49-F238E27FC236}">
                <a16:creationId xmlns:a16="http://schemas.microsoft.com/office/drawing/2014/main" id="{E778C9A2-A150-549F-2BAE-BC7D6D91E311}"/>
              </a:ext>
            </a:extLst>
          </p:cNvPr>
          <p:cNvSpPr>
            <a:spLocks noChangeAspect="1"/>
          </p:cNvSpPr>
          <p:nvPr/>
        </p:nvSpPr>
        <p:spPr>
          <a:xfrm>
            <a:off x="5345026" y="11027"/>
            <a:ext cx="6846973" cy="6846973"/>
          </a:xfrm>
          <a:prstGeom prst="ellipse">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52736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3C7D-91DB-1444-885E-9D8A956DCD49}"/>
              </a:ext>
            </a:extLst>
          </p:cNvPr>
          <p:cNvSpPr>
            <a:spLocks noGrp="1"/>
          </p:cNvSpPr>
          <p:nvPr>
            <p:ph type="title"/>
          </p:nvPr>
        </p:nvSpPr>
        <p:spPr/>
        <p:txBody>
          <a:bodyPr vert="horz" lIns="91440" tIns="45720" rIns="91440" bIns="45720" rtlCol="0" anchor="ctr">
            <a:normAutofit/>
          </a:bodyPr>
          <a:lstStyle/>
          <a:p>
            <a:pPr algn="ctr"/>
            <a:r>
              <a:rPr lang="en-US" sz="3100" dirty="0"/>
              <a:t>Introductions</a:t>
            </a:r>
          </a:p>
        </p:txBody>
      </p:sp>
      <p:pic>
        <p:nvPicPr>
          <p:cNvPr id="5" name="Content Placeholder 4" descr="A group of people sitting around a table with laptops&#10;&#10;Description automatically generated">
            <a:extLst>
              <a:ext uri="{FF2B5EF4-FFF2-40B4-BE49-F238E27FC236}">
                <a16:creationId xmlns:a16="http://schemas.microsoft.com/office/drawing/2014/main" id="{BC388995-CC5D-EB28-48AB-40B2A1C5EF57}"/>
              </a:ext>
            </a:extLst>
          </p:cNvPr>
          <p:cNvPicPr>
            <a:picLocks noGrp="1" noChangeAspect="1"/>
          </p:cNvPicPr>
          <p:nvPr>
            <p:ph idx="1"/>
          </p:nvPr>
        </p:nvPicPr>
        <p:blipFill>
          <a:blip r:embed="rId2" cstate="hqprint">
            <a:extLst>
              <a:ext uri="{28A0092B-C50C-407E-A947-70E740481C1C}">
                <a14:useLocalDpi xmlns:a14="http://schemas.microsoft.com/office/drawing/2010/main"/>
              </a:ext>
            </a:extLst>
          </a:blip>
          <a:stretch>
            <a:fillRect/>
          </a:stretch>
        </p:blipFill>
        <p:spPr>
          <a:xfrm>
            <a:off x="6338548" y="3132051"/>
            <a:ext cx="4727575" cy="3545681"/>
          </a:xfrm>
          <a:ln w="28575">
            <a:solidFill>
              <a:srgbClr val="445F51"/>
            </a:solidFill>
          </a:ln>
        </p:spPr>
      </p:pic>
      <p:pic>
        <p:nvPicPr>
          <p:cNvPr id="7" name="Picture 6">
            <a:extLst>
              <a:ext uri="{FF2B5EF4-FFF2-40B4-BE49-F238E27FC236}">
                <a16:creationId xmlns:a16="http://schemas.microsoft.com/office/drawing/2014/main" id="{16D9649F-D625-BED9-3536-1FAE996AEAE5}"/>
              </a:ext>
            </a:extLst>
          </p:cNvPr>
          <p:cNvPicPr>
            <a:picLocks noChangeAspect="1"/>
          </p:cNvPicPr>
          <p:nvPr/>
        </p:nvPicPr>
        <p:blipFill>
          <a:blip r:embed="rId3"/>
          <a:stretch>
            <a:fillRect/>
          </a:stretch>
        </p:blipFill>
        <p:spPr>
          <a:xfrm>
            <a:off x="6626225" y="428625"/>
            <a:ext cx="3810000" cy="1041400"/>
          </a:xfrm>
          <a:prstGeom prst="rect">
            <a:avLst/>
          </a:prstGeom>
        </p:spPr>
      </p:pic>
      <p:sp>
        <p:nvSpPr>
          <p:cNvPr id="9" name="TextBox 8">
            <a:extLst>
              <a:ext uri="{FF2B5EF4-FFF2-40B4-BE49-F238E27FC236}">
                <a16:creationId xmlns:a16="http://schemas.microsoft.com/office/drawing/2014/main" id="{E6705CED-653C-A97F-0F4C-DF142CE6254C}"/>
              </a:ext>
            </a:extLst>
          </p:cNvPr>
          <p:cNvSpPr txBox="1"/>
          <p:nvPr/>
        </p:nvSpPr>
        <p:spPr>
          <a:xfrm>
            <a:off x="6338548" y="1654706"/>
            <a:ext cx="5530672" cy="1200329"/>
          </a:xfrm>
          <a:prstGeom prst="rect">
            <a:avLst/>
          </a:prstGeom>
          <a:noFill/>
        </p:spPr>
        <p:txBody>
          <a:bodyPr wrap="square">
            <a:spAutoFit/>
          </a:bodyPr>
          <a:lstStyle/>
          <a:p>
            <a:pPr marL="285750" indent="-285750" algn="l">
              <a:buFont typeface="Arial" panose="020B0604020202020204" pitchFamily="34" charset="0"/>
              <a:buChar char="•"/>
            </a:pPr>
            <a:r>
              <a:rPr lang="en-US" dirty="0">
                <a:solidFill>
                  <a:srgbClr val="445F51"/>
                </a:solidFill>
                <a:latin typeface="Poppins" pitchFamily="2" charset="77"/>
                <a:cs typeface="Poppins" pitchFamily="2" charset="77"/>
              </a:rPr>
              <a:t>Marc W Cadotte </a:t>
            </a:r>
          </a:p>
          <a:p>
            <a:pPr marL="285750" indent="-285750" algn="l">
              <a:buFont typeface="Arial" panose="020B0604020202020204" pitchFamily="34" charset="0"/>
              <a:buChar char="•"/>
            </a:pPr>
            <a:r>
              <a:rPr lang="en-US" dirty="0">
                <a:solidFill>
                  <a:srgbClr val="445F51"/>
                </a:solidFill>
                <a:latin typeface="Poppins" pitchFamily="2" charset="77"/>
                <a:cs typeface="Poppins" pitchFamily="2" charset="77"/>
              </a:rPr>
              <a:t>Bill </a:t>
            </a:r>
            <a:r>
              <a:rPr lang="en-US" dirty="0" err="1">
                <a:solidFill>
                  <a:srgbClr val="445F51"/>
                </a:solidFill>
                <a:latin typeface="Poppins" pitchFamily="2" charset="77"/>
                <a:cs typeface="Poppins" pitchFamily="2" charset="77"/>
              </a:rPr>
              <a:t>Surtherland</a:t>
            </a:r>
            <a:r>
              <a:rPr lang="en-US" dirty="0">
                <a:solidFill>
                  <a:srgbClr val="445F51"/>
                </a:solidFill>
                <a:latin typeface="Poppins" pitchFamily="2" charset="77"/>
                <a:cs typeface="Poppins" pitchFamily="2" charset="77"/>
              </a:rPr>
              <a:t> </a:t>
            </a:r>
          </a:p>
          <a:p>
            <a:pPr marL="285750" indent="-285750" algn="l">
              <a:buFont typeface="Arial" panose="020B0604020202020204" pitchFamily="34" charset="0"/>
              <a:buChar char="•"/>
            </a:pPr>
            <a:r>
              <a:rPr lang="en-US" dirty="0" err="1">
                <a:solidFill>
                  <a:srgbClr val="445F51"/>
                </a:solidFill>
                <a:latin typeface="Poppins" pitchFamily="2" charset="77"/>
                <a:cs typeface="Poppins" pitchFamily="2" charset="77"/>
              </a:rPr>
              <a:t>Iroro</a:t>
            </a:r>
            <a:r>
              <a:rPr lang="en-US" dirty="0">
                <a:solidFill>
                  <a:srgbClr val="445F51"/>
                </a:solidFill>
                <a:latin typeface="Poppins" pitchFamily="2" charset="77"/>
                <a:cs typeface="Poppins" pitchFamily="2" charset="77"/>
              </a:rPr>
              <a:t> </a:t>
            </a:r>
            <a:r>
              <a:rPr lang="en-US" dirty="0" err="1">
                <a:solidFill>
                  <a:srgbClr val="445F51"/>
                </a:solidFill>
                <a:latin typeface="Poppins" pitchFamily="2" charset="77"/>
                <a:cs typeface="Poppins" pitchFamily="2" charset="77"/>
              </a:rPr>
              <a:t>Tanshi</a:t>
            </a:r>
            <a:endParaRPr lang="en-US" dirty="0">
              <a:solidFill>
                <a:srgbClr val="445F51"/>
              </a:solidFill>
              <a:latin typeface="Poppins" pitchFamily="2" charset="77"/>
              <a:cs typeface="Poppins" pitchFamily="2" charset="77"/>
            </a:endParaRPr>
          </a:p>
          <a:p>
            <a:pPr marL="285750" indent="-285750" algn="l">
              <a:buFont typeface="Arial" panose="020B0604020202020204" pitchFamily="34" charset="0"/>
              <a:buChar char="•"/>
            </a:pPr>
            <a:r>
              <a:rPr lang="en-US" dirty="0" err="1">
                <a:solidFill>
                  <a:srgbClr val="445F51"/>
                </a:solidFill>
                <a:latin typeface="Poppins" pitchFamily="2" charset="77"/>
                <a:cs typeface="Poppins" pitchFamily="2" charset="77"/>
              </a:rPr>
              <a:t>Tsungai</a:t>
            </a:r>
            <a:r>
              <a:rPr lang="en-US" dirty="0">
                <a:solidFill>
                  <a:srgbClr val="445F51"/>
                </a:solidFill>
                <a:latin typeface="Poppins" pitchFamily="2" charset="77"/>
                <a:cs typeface="Poppins" pitchFamily="2" charset="77"/>
              </a:rPr>
              <a:t> </a:t>
            </a:r>
            <a:r>
              <a:rPr lang="en-US" dirty="0" err="1">
                <a:solidFill>
                  <a:srgbClr val="445F51"/>
                </a:solidFill>
                <a:latin typeface="Poppins" pitchFamily="2" charset="77"/>
                <a:cs typeface="Poppins" pitchFamily="2" charset="77"/>
              </a:rPr>
              <a:t>Zengeya</a:t>
            </a:r>
            <a:endParaRPr lang="en-US" dirty="0">
              <a:solidFill>
                <a:srgbClr val="445F51"/>
              </a:solidFill>
              <a:latin typeface="Poppins" pitchFamily="2" charset="77"/>
              <a:cs typeface="Poppins" pitchFamily="2" charset="77"/>
            </a:endParaRPr>
          </a:p>
        </p:txBody>
      </p:sp>
    </p:spTree>
    <p:extLst>
      <p:ext uri="{BB962C8B-B14F-4D97-AF65-F5344CB8AC3E}">
        <p14:creationId xmlns:p14="http://schemas.microsoft.com/office/powerpoint/2010/main" val="1967518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4C8C758-D230-4AF3-9D03-6A640E65181F}"/>
              </a:ext>
            </a:extLst>
          </p:cNvPr>
          <p:cNvCxnSpPr>
            <a:cxnSpLocks/>
          </p:cNvCxnSpPr>
          <p:nvPr/>
        </p:nvCxnSpPr>
        <p:spPr>
          <a:xfrm>
            <a:off x="696000" y="491067"/>
            <a:ext cx="10800000" cy="0"/>
          </a:xfrm>
          <a:prstGeom prst="line">
            <a:avLst/>
          </a:prstGeom>
          <a:ln w="57150" cmpd="sng">
            <a:solidFill>
              <a:srgbClr val="6EA494"/>
            </a:solidFill>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0EC8125A-4B4E-4358-AD67-C2F62C80F144}"/>
              </a:ext>
            </a:extLst>
          </p:cNvPr>
          <p:cNvSpPr txBox="1"/>
          <p:nvPr/>
        </p:nvSpPr>
        <p:spPr>
          <a:xfrm>
            <a:off x="987867" y="1612390"/>
            <a:ext cx="4060557" cy="461665"/>
          </a:xfrm>
          <a:prstGeom prst="rect">
            <a:avLst/>
          </a:prstGeom>
          <a:noFill/>
        </p:spPr>
        <p:txBody>
          <a:bodyPr wrap="square" lIns="91440" tIns="45720" rIns="91440" bIns="45720" rtlCol="0" anchor="t">
            <a:spAutoFit/>
          </a:bodyPr>
          <a:lstStyle/>
          <a:p>
            <a:r>
              <a:rPr lang="en-GB" sz="2400" b="1" dirty="0">
                <a:solidFill>
                  <a:srgbClr val="00959C"/>
                </a:solidFill>
                <a:latin typeface="Glypha LT Pro"/>
              </a:rPr>
              <a:t>Ecology at your fingertips</a:t>
            </a:r>
            <a:endParaRPr lang="en-GB" sz="2400" b="1" dirty="0">
              <a:solidFill>
                <a:srgbClr val="00959C"/>
              </a:solidFill>
              <a:latin typeface="Glypha LT Pro" panose="02060503030505020204" pitchFamily="18" charset="0"/>
            </a:endParaRPr>
          </a:p>
        </p:txBody>
      </p:sp>
      <p:pic>
        <p:nvPicPr>
          <p:cNvPr id="24" name="Picture 23" descr="Map&#10;&#10;Description automatically generated">
            <a:extLst>
              <a:ext uri="{FF2B5EF4-FFF2-40B4-BE49-F238E27FC236}">
                <a16:creationId xmlns:a16="http://schemas.microsoft.com/office/drawing/2014/main" id="{62241C6D-4B30-4969-A3AF-B1F0FA8D16DF}"/>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143767" y="818038"/>
            <a:ext cx="3352233" cy="4756029"/>
          </a:xfrm>
          <a:prstGeom prst="rect">
            <a:avLst/>
          </a:prstGeom>
        </p:spPr>
      </p:pic>
      <p:sp>
        <p:nvSpPr>
          <p:cNvPr id="26" name="TextBox 3">
            <a:extLst>
              <a:ext uri="{FF2B5EF4-FFF2-40B4-BE49-F238E27FC236}">
                <a16:creationId xmlns:a16="http://schemas.microsoft.com/office/drawing/2014/main" id="{B30B30D7-D101-432B-9646-29019EDE7519}"/>
              </a:ext>
            </a:extLst>
          </p:cNvPr>
          <p:cNvSpPr txBox="1">
            <a:spLocks noChangeArrowheads="1"/>
          </p:cNvSpPr>
          <p:nvPr/>
        </p:nvSpPr>
        <p:spPr bwMode="auto">
          <a:xfrm>
            <a:off x="987867" y="6231461"/>
            <a:ext cx="39123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800" dirty="0">
                <a:solidFill>
                  <a:srgbClr val="00959B"/>
                </a:solidFill>
                <a:latin typeface="Glypha LT Pro" panose="02060503030505020204" pitchFamily="18" charset="0"/>
                <a:ea typeface="Malgun Gothic" panose="020B0503020000020004" pitchFamily="34" charset="-127"/>
                <a:cs typeface="Times New Roman" panose="02020603050405020304" pitchFamily="18" charset="0"/>
              </a:rPr>
              <a:t>www.appliedecologyresources.org</a:t>
            </a:r>
          </a:p>
        </p:txBody>
      </p:sp>
      <p:cxnSp>
        <p:nvCxnSpPr>
          <p:cNvPr id="28" name="Straight Connector 27">
            <a:extLst>
              <a:ext uri="{FF2B5EF4-FFF2-40B4-BE49-F238E27FC236}">
                <a16:creationId xmlns:a16="http://schemas.microsoft.com/office/drawing/2014/main" id="{5002A71D-F49E-4DB2-B7AD-B4CFF0C0F502}"/>
              </a:ext>
            </a:extLst>
          </p:cNvPr>
          <p:cNvCxnSpPr>
            <a:cxnSpLocks/>
          </p:cNvCxnSpPr>
          <p:nvPr/>
        </p:nvCxnSpPr>
        <p:spPr>
          <a:xfrm>
            <a:off x="721167" y="5924646"/>
            <a:ext cx="10800000" cy="0"/>
          </a:xfrm>
          <a:prstGeom prst="line">
            <a:avLst/>
          </a:prstGeom>
          <a:ln w="19050" cmpd="sng">
            <a:solidFill>
              <a:srgbClr val="6EA494"/>
            </a:solidFill>
          </a:ln>
        </p:spPr>
        <p:style>
          <a:lnRef idx="1">
            <a:schemeClr val="dk1"/>
          </a:lnRef>
          <a:fillRef idx="0">
            <a:schemeClr val="dk1"/>
          </a:fillRef>
          <a:effectRef idx="0">
            <a:schemeClr val="dk1"/>
          </a:effectRef>
          <a:fontRef idx="minor">
            <a:schemeClr val="tx1"/>
          </a:fontRef>
        </p:style>
      </p:cxnSp>
      <p:pic>
        <p:nvPicPr>
          <p:cNvPr id="29" name="Picture 28" descr="A picture containing application&#10;&#10;Description automatically generated">
            <a:extLst>
              <a:ext uri="{FF2B5EF4-FFF2-40B4-BE49-F238E27FC236}">
                <a16:creationId xmlns:a16="http://schemas.microsoft.com/office/drawing/2014/main" id="{B60EBC33-78F2-475A-A8F9-6A99C2C3A76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36539" y="631692"/>
            <a:ext cx="6447109" cy="1018643"/>
          </a:xfrm>
          <a:prstGeom prst="rect">
            <a:avLst/>
          </a:prstGeom>
        </p:spPr>
      </p:pic>
      <p:sp>
        <p:nvSpPr>
          <p:cNvPr id="9" name="TextBox 8">
            <a:extLst>
              <a:ext uri="{FF2B5EF4-FFF2-40B4-BE49-F238E27FC236}">
                <a16:creationId xmlns:a16="http://schemas.microsoft.com/office/drawing/2014/main" id="{5B0ABD9F-8C2D-8B5B-6D7E-8B34899EAD5C}"/>
              </a:ext>
            </a:extLst>
          </p:cNvPr>
          <p:cNvSpPr txBox="1"/>
          <p:nvPr/>
        </p:nvSpPr>
        <p:spPr>
          <a:xfrm>
            <a:off x="1136539" y="2147008"/>
            <a:ext cx="6765890" cy="3724096"/>
          </a:xfrm>
          <a:prstGeom prst="rect">
            <a:avLst/>
          </a:prstGeom>
          <a:noFill/>
        </p:spPr>
        <p:txBody>
          <a:bodyPr wrap="square" lIns="91440" tIns="45720" rIns="91440" bIns="45720" rtlCol="0" anchor="t">
            <a:spAutoFit/>
          </a:bodyPr>
          <a:lstStyle/>
          <a:p>
            <a:pPr marL="285750" indent="-285750">
              <a:spcAft>
                <a:spcPts val="1200"/>
              </a:spcAft>
              <a:buClr>
                <a:srgbClr val="00959C"/>
              </a:buClr>
              <a:buFont typeface="Arial" panose="020B0604020202020204" pitchFamily="34" charset="0"/>
              <a:buChar char="•"/>
            </a:pPr>
            <a:r>
              <a:rPr lang="en-GB" sz="2400" dirty="0">
                <a:solidFill>
                  <a:srgbClr val="445F51"/>
                </a:solidFill>
                <a:latin typeface="Glypha LT Pro" panose="02060503030505020204" pitchFamily="18" charset="0"/>
              </a:rPr>
              <a:t>A globally accessible open resource for the management of biodiversity and the environment. </a:t>
            </a:r>
          </a:p>
          <a:p>
            <a:pPr marL="285750" indent="-285750">
              <a:spcAft>
                <a:spcPts val="1200"/>
              </a:spcAft>
              <a:buClr>
                <a:srgbClr val="00959C"/>
              </a:buClr>
              <a:buFont typeface="Arial" panose="020B0604020202020204" pitchFamily="34" charset="0"/>
              <a:buChar char="•"/>
            </a:pPr>
            <a:r>
              <a:rPr lang="en-GB" sz="2400" dirty="0">
                <a:solidFill>
                  <a:srgbClr val="445F51"/>
                </a:solidFill>
                <a:latin typeface="Glypha LT Pro" panose="02060503030505020204" pitchFamily="18" charset="0"/>
              </a:rPr>
              <a:t>Share work with a global community of ecologists and environmental consultants in academia and on-the-ground practice. </a:t>
            </a:r>
          </a:p>
          <a:p>
            <a:pPr marL="285750" indent="-285750">
              <a:spcAft>
                <a:spcPts val="1200"/>
              </a:spcAft>
              <a:buClr>
                <a:srgbClr val="00959C"/>
              </a:buClr>
              <a:buFont typeface="Arial" panose="020B0604020202020204" pitchFamily="34" charset="0"/>
              <a:buChar char="•"/>
            </a:pPr>
            <a:r>
              <a:rPr lang="en-GB" sz="2400" dirty="0">
                <a:solidFill>
                  <a:srgbClr val="445F51"/>
                </a:solidFill>
                <a:latin typeface="Glypha LT Pro"/>
              </a:rPr>
              <a:t>Discover the most up-to-date applied ecology research and summaries from leading organisations including the Woodland Trust and Defra (UK government).</a:t>
            </a:r>
          </a:p>
        </p:txBody>
      </p:sp>
      <p:sp>
        <p:nvSpPr>
          <p:cNvPr id="10" name="TextBox 3">
            <a:extLst>
              <a:ext uri="{FF2B5EF4-FFF2-40B4-BE49-F238E27FC236}">
                <a16:creationId xmlns:a16="http://schemas.microsoft.com/office/drawing/2014/main" id="{8C4B0D23-F68C-5A4F-490C-0BDB43CD93B2}"/>
              </a:ext>
            </a:extLst>
          </p:cNvPr>
          <p:cNvSpPr txBox="1">
            <a:spLocks noChangeArrowheads="1"/>
          </p:cNvSpPr>
          <p:nvPr/>
        </p:nvSpPr>
        <p:spPr bwMode="auto">
          <a:xfrm>
            <a:off x="7291782" y="6231461"/>
            <a:ext cx="39375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buFontTx/>
              <a:buNone/>
            </a:pPr>
            <a:r>
              <a:rPr lang="en-US" sz="1800" dirty="0">
                <a:solidFill>
                  <a:srgbClr val="00959B"/>
                </a:solidFill>
                <a:latin typeface="Glypha LT Pro" panose="02060503030505020204" pitchFamily="18" charset="0"/>
              </a:rPr>
              <a:t>hello@appliedecologyresources.org</a:t>
            </a:r>
            <a:endParaRPr lang="en-US" altLang="en-US" sz="1800" dirty="0">
              <a:solidFill>
                <a:srgbClr val="00959B"/>
              </a:solidFill>
              <a:latin typeface="Glypha LT Pro" panose="02060503030505020204" pitchFamily="18" charset="0"/>
              <a:ea typeface="Malgun Gothic" panose="020B0503020000020004" pitchFamily="34" charset="-127"/>
              <a:cs typeface="Times New Roman" panose="02020603050405020304" pitchFamily="18" charset="0"/>
            </a:endParaRPr>
          </a:p>
        </p:txBody>
      </p:sp>
    </p:spTree>
    <p:extLst>
      <p:ext uri="{BB962C8B-B14F-4D97-AF65-F5344CB8AC3E}">
        <p14:creationId xmlns:p14="http://schemas.microsoft.com/office/powerpoint/2010/main" val="2749151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4C8C758-D230-4AF3-9D03-6A640E65181F}"/>
              </a:ext>
            </a:extLst>
          </p:cNvPr>
          <p:cNvCxnSpPr>
            <a:cxnSpLocks/>
          </p:cNvCxnSpPr>
          <p:nvPr/>
        </p:nvCxnSpPr>
        <p:spPr>
          <a:xfrm>
            <a:off x="696000" y="491067"/>
            <a:ext cx="10800000" cy="0"/>
          </a:xfrm>
          <a:prstGeom prst="line">
            <a:avLst/>
          </a:prstGeom>
          <a:ln w="57150" cmpd="sng">
            <a:solidFill>
              <a:srgbClr val="6EA494"/>
            </a:solidFill>
          </a:ln>
        </p:spPr>
        <p:style>
          <a:lnRef idx="1">
            <a:schemeClr val="dk1"/>
          </a:lnRef>
          <a:fillRef idx="0">
            <a:schemeClr val="dk1"/>
          </a:fillRef>
          <a:effectRef idx="0">
            <a:schemeClr val="dk1"/>
          </a:effectRef>
          <a:fontRef idx="minor">
            <a:schemeClr val="tx1"/>
          </a:fontRef>
        </p:style>
      </p:cxnSp>
      <p:pic>
        <p:nvPicPr>
          <p:cNvPr id="24" name="Picture 23">
            <a:extLst>
              <a:ext uri="{FF2B5EF4-FFF2-40B4-BE49-F238E27FC236}">
                <a16:creationId xmlns:a16="http://schemas.microsoft.com/office/drawing/2014/main" id="{62241C6D-4B30-4969-A3AF-B1F0FA8D16DF}"/>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692736" y="831857"/>
            <a:ext cx="3611519" cy="4752000"/>
          </a:xfrm>
          <a:prstGeom prst="rect">
            <a:avLst/>
          </a:prstGeom>
        </p:spPr>
      </p:pic>
      <p:sp>
        <p:nvSpPr>
          <p:cNvPr id="26" name="TextBox 3">
            <a:extLst>
              <a:ext uri="{FF2B5EF4-FFF2-40B4-BE49-F238E27FC236}">
                <a16:creationId xmlns:a16="http://schemas.microsoft.com/office/drawing/2014/main" id="{B30B30D7-D101-432B-9646-29019EDE7519}"/>
              </a:ext>
            </a:extLst>
          </p:cNvPr>
          <p:cNvSpPr txBox="1">
            <a:spLocks noChangeArrowheads="1"/>
          </p:cNvSpPr>
          <p:nvPr/>
        </p:nvSpPr>
        <p:spPr bwMode="auto">
          <a:xfrm>
            <a:off x="887745" y="6243065"/>
            <a:ext cx="47864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800" dirty="0">
                <a:solidFill>
                  <a:srgbClr val="00959B"/>
                </a:solidFill>
                <a:latin typeface="Glypha LT Pro" panose="02060503030505020204" pitchFamily="18" charset="0"/>
                <a:ea typeface="Malgun Gothic" panose="020B0503020000020004" pitchFamily="34" charset="-127"/>
                <a:cs typeface="Times New Roman" panose="02020603050405020304" pitchFamily="18" charset="0"/>
              </a:rPr>
              <a:t>www.EcologicalSolutionsandEvidence.org</a:t>
            </a:r>
          </a:p>
        </p:txBody>
      </p:sp>
      <p:cxnSp>
        <p:nvCxnSpPr>
          <p:cNvPr id="28" name="Straight Connector 27">
            <a:extLst>
              <a:ext uri="{FF2B5EF4-FFF2-40B4-BE49-F238E27FC236}">
                <a16:creationId xmlns:a16="http://schemas.microsoft.com/office/drawing/2014/main" id="{5002A71D-F49E-4DB2-B7AD-B4CFF0C0F502}"/>
              </a:ext>
            </a:extLst>
          </p:cNvPr>
          <p:cNvCxnSpPr>
            <a:cxnSpLocks/>
          </p:cNvCxnSpPr>
          <p:nvPr/>
        </p:nvCxnSpPr>
        <p:spPr>
          <a:xfrm>
            <a:off x="721167" y="5924646"/>
            <a:ext cx="10800000" cy="0"/>
          </a:xfrm>
          <a:prstGeom prst="line">
            <a:avLst/>
          </a:prstGeom>
          <a:ln w="19050" cmpd="sng">
            <a:solidFill>
              <a:srgbClr val="6EA494"/>
            </a:solidFill>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5B0ABD9F-8C2D-8B5B-6D7E-8B34899EAD5C}"/>
              </a:ext>
            </a:extLst>
          </p:cNvPr>
          <p:cNvSpPr txBox="1"/>
          <p:nvPr/>
        </p:nvSpPr>
        <p:spPr>
          <a:xfrm>
            <a:off x="907906" y="2055124"/>
            <a:ext cx="6784830" cy="3512949"/>
          </a:xfrm>
          <a:prstGeom prst="rect">
            <a:avLst/>
          </a:prstGeom>
          <a:noFill/>
        </p:spPr>
        <p:txBody>
          <a:bodyPr wrap="square" lIns="91440" tIns="45720" rIns="91440" bIns="45720" rtlCol="0" anchor="t">
            <a:spAutoFit/>
          </a:bodyPr>
          <a:lstStyle/>
          <a:p>
            <a:pPr marL="285750" indent="-285750">
              <a:lnSpc>
                <a:spcPct val="150000"/>
              </a:lnSpc>
              <a:spcAft>
                <a:spcPts val="1200"/>
              </a:spcAft>
              <a:buClr>
                <a:srgbClr val="00959C"/>
              </a:buClr>
              <a:buFont typeface="Arial" panose="020B0604020202020204" pitchFamily="34" charset="0"/>
              <a:buChar char="•"/>
            </a:pPr>
            <a:r>
              <a:rPr lang="en-GB" sz="2400" dirty="0">
                <a:solidFill>
                  <a:srgbClr val="445F51"/>
                </a:solidFill>
                <a:latin typeface="Glypha LT Pro"/>
              </a:rPr>
              <a:t>An open access journal from the British Ecological Society publishing articles with direct relevance for the management of biological resources and ecological systems.</a:t>
            </a:r>
          </a:p>
          <a:p>
            <a:pPr marL="285750" indent="-285750">
              <a:lnSpc>
                <a:spcPct val="150000"/>
              </a:lnSpc>
              <a:spcAft>
                <a:spcPts val="1200"/>
              </a:spcAft>
              <a:buClr>
                <a:srgbClr val="00959C"/>
              </a:buClr>
              <a:buFont typeface="Arial" panose="020B0604020202020204" pitchFamily="34" charset="0"/>
              <a:buChar char="•"/>
            </a:pPr>
            <a:r>
              <a:rPr lang="en-GB" sz="2400" dirty="0">
                <a:solidFill>
                  <a:srgbClr val="445F51"/>
                </a:solidFill>
                <a:latin typeface="Glypha LT Pro"/>
              </a:rPr>
              <a:t>Facilitates conversations between practitioners, researchers, and community.</a:t>
            </a:r>
          </a:p>
        </p:txBody>
      </p:sp>
      <p:sp>
        <p:nvSpPr>
          <p:cNvPr id="10" name="TextBox 3">
            <a:extLst>
              <a:ext uri="{FF2B5EF4-FFF2-40B4-BE49-F238E27FC236}">
                <a16:creationId xmlns:a16="http://schemas.microsoft.com/office/drawing/2014/main" id="{8C4B0D23-F68C-5A4F-490C-0BDB43CD93B2}"/>
              </a:ext>
            </a:extLst>
          </p:cNvPr>
          <p:cNvSpPr txBox="1">
            <a:spLocks noChangeArrowheads="1"/>
          </p:cNvSpPr>
          <p:nvPr/>
        </p:nvSpPr>
        <p:spPr bwMode="auto">
          <a:xfrm>
            <a:off x="6300846" y="6228433"/>
            <a:ext cx="50034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buFontTx/>
              <a:buNone/>
            </a:pPr>
            <a:r>
              <a:rPr lang="en-US" sz="1800" dirty="0">
                <a:solidFill>
                  <a:srgbClr val="00959B"/>
                </a:solidFill>
                <a:latin typeface="Glypha LT Pro" panose="02060503030505020204" pitchFamily="18" charset="0"/>
              </a:rPr>
              <a:t>editorial@ecologicalsolutionsandevidence.org</a:t>
            </a:r>
            <a:endParaRPr lang="en-US" altLang="en-US" sz="1800" dirty="0">
              <a:solidFill>
                <a:srgbClr val="00959B"/>
              </a:solidFill>
              <a:latin typeface="Glypha LT Pro" panose="02060503030505020204" pitchFamily="18" charset="0"/>
              <a:ea typeface="Malgun Gothic" panose="020B0503020000020004" pitchFamily="34" charset="-127"/>
              <a:cs typeface="Times New Roman" panose="02020603050405020304" pitchFamily="18" charset="0"/>
            </a:endParaRPr>
          </a:p>
        </p:txBody>
      </p:sp>
      <p:pic>
        <p:nvPicPr>
          <p:cNvPr id="2" name="Picture 1">
            <a:extLst>
              <a:ext uri="{FF2B5EF4-FFF2-40B4-BE49-F238E27FC236}">
                <a16:creationId xmlns:a16="http://schemas.microsoft.com/office/drawing/2014/main" id="{B9B9D971-484A-F763-45A8-5F09DD23749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1627" t="6614" r="1474" b="7296"/>
          <a:stretch/>
        </p:blipFill>
        <p:spPr>
          <a:xfrm>
            <a:off x="1330767" y="666313"/>
            <a:ext cx="5408428" cy="1085025"/>
          </a:xfrm>
          <a:prstGeom prst="rect">
            <a:avLst/>
          </a:prstGeom>
        </p:spPr>
      </p:pic>
    </p:spTree>
    <p:extLst>
      <p:ext uri="{BB962C8B-B14F-4D97-AF65-F5344CB8AC3E}">
        <p14:creationId xmlns:p14="http://schemas.microsoft.com/office/powerpoint/2010/main" val="806149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3">
            <a:extLst>
              <a:ext uri="{FF2B5EF4-FFF2-40B4-BE49-F238E27FC236}">
                <a16:creationId xmlns:a16="http://schemas.microsoft.com/office/drawing/2014/main" id="{B30B30D7-D101-432B-9646-29019EDE7519}"/>
              </a:ext>
            </a:extLst>
          </p:cNvPr>
          <p:cNvSpPr txBox="1">
            <a:spLocks noChangeArrowheads="1"/>
          </p:cNvSpPr>
          <p:nvPr/>
        </p:nvSpPr>
        <p:spPr bwMode="auto">
          <a:xfrm>
            <a:off x="1064067" y="6228431"/>
            <a:ext cx="47864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800" dirty="0">
                <a:solidFill>
                  <a:srgbClr val="00959B"/>
                </a:solidFill>
                <a:latin typeface="Glypha LT Pro" panose="02060503030505020204" pitchFamily="18" charset="0"/>
                <a:ea typeface="Malgun Gothic" panose="020B0503020000020004" pitchFamily="34" charset="-127"/>
                <a:cs typeface="Times New Roman" panose="02020603050405020304" pitchFamily="18" charset="0"/>
              </a:rPr>
              <a:t>www.EcologicalSolutionsandEvidence.org</a:t>
            </a:r>
          </a:p>
        </p:txBody>
      </p:sp>
      <p:cxnSp>
        <p:nvCxnSpPr>
          <p:cNvPr id="28" name="Straight Connector 27">
            <a:extLst>
              <a:ext uri="{FF2B5EF4-FFF2-40B4-BE49-F238E27FC236}">
                <a16:creationId xmlns:a16="http://schemas.microsoft.com/office/drawing/2014/main" id="{5002A71D-F49E-4DB2-B7AD-B4CFF0C0F502}"/>
              </a:ext>
            </a:extLst>
          </p:cNvPr>
          <p:cNvCxnSpPr>
            <a:cxnSpLocks/>
          </p:cNvCxnSpPr>
          <p:nvPr/>
        </p:nvCxnSpPr>
        <p:spPr>
          <a:xfrm>
            <a:off x="721167" y="5924646"/>
            <a:ext cx="10800000" cy="0"/>
          </a:xfrm>
          <a:prstGeom prst="line">
            <a:avLst/>
          </a:prstGeom>
          <a:ln w="19050" cmpd="sng">
            <a:solidFill>
              <a:srgbClr val="00959C"/>
            </a:solidFill>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5B0ABD9F-8C2D-8B5B-6D7E-8B34899EAD5C}"/>
              </a:ext>
            </a:extLst>
          </p:cNvPr>
          <p:cNvSpPr txBox="1"/>
          <p:nvPr/>
        </p:nvSpPr>
        <p:spPr>
          <a:xfrm>
            <a:off x="1257299" y="1744175"/>
            <a:ext cx="7896029" cy="4247317"/>
          </a:xfrm>
          <a:prstGeom prst="rect">
            <a:avLst/>
          </a:prstGeom>
          <a:noFill/>
        </p:spPr>
        <p:txBody>
          <a:bodyPr wrap="square" lIns="91440" tIns="45720" rIns="91440" bIns="45720" rtlCol="0" anchor="t">
            <a:spAutoFit/>
          </a:bodyPr>
          <a:lstStyle/>
          <a:p>
            <a:pPr>
              <a:buClr>
                <a:srgbClr val="00959C"/>
              </a:buClr>
            </a:pPr>
            <a:r>
              <a:rPr lang="en-GB" sz="1600" b="1" dirty="0">
                <a:latin typeface="Glypha LT Pro"/>
              </a:rPr>
              <a:t>Read free conservation content:</a:t>
            </a:r>
          </a:p>
          <a:p>
            <a:pPr>
              <a:buClr>
                <a:srgbClr val="00959C"/>
              </a:buClr>
            </a:pPr>
            <a:endParaRPr lang="en-GB" sz="1500" dirty="0">
              <a:latin typeface="Glypha LT Pro"/>
            </a:endParaRPr>
          </a:p>
          <a:p>
            <a:pPr>
              <a:buClr>
                <a:srgbClr val="00959C"/>
              </a:buClr>
            </a:pPr>
            <a:r>
              <a:rPr lang="en-GB" sz="1500" dirty="0" err="1">
                <a:latin typeface="Glypha LT Pro"/>
              </a:rPr>
              <a:t>FAR-sighted</a:t>
            </a:r>
            <a:r>
              <a:rPr lang="en-GB" sz="1500" dirty="0">
                <a:latin typeface="Glypha LT Pro"/>
              </a:rPr>
              <a:t> conservation</a:t>
            </a:r>
          </a:p>
          <a:p>
            <a:pPr>
              <a:buClr>
                <a:srgbClr val="00959C"/>
              </a:buClr>
            </a:pPr>
            <a:r>
              <a:rPr lang="en-GB" sz="1500" dirty="0">
                <a:latin typeface="Glypha LT Pro"/>
              </a:rPr>
              <a:t>Thomas, C. D., Hill, J. K., Ward, C., &amp; Hatfield, J. H. (2022)</a:t>
            </a:r>
          </a:p>
          <a:p>
            <a:pPr>
              <a:buClr>
                <a:srgbClr val="00959C"/>
              </a:buClr>
            </a:pPr>
            <a:endParaRPr lang="en-GB" sz="1400" dirty="0">
              <a:latin typeface="Glypha LT Pro"/>
            </a:endParaRPr>
          </a:p>
          <a:p>
            <a:pPr>
              <a:buClr>
                <a:srgbClr val="00959C"/>
              </a:buClr>
            </a:pPr>
            <a:r>
              <a:rPr lang="en-GB" sz="1500" dirty="0">
                <a:latin typeface="Glypha LT Pro"/>
              </a:rPr>
              <a:t>Wildlife health outcomes and opportunities in conservation translocations</a:t>
            </a:r>
          </a:p>
          <a:p>
            <a:pPr>
              <a:buClr>
                <a:srgbClr val="00959C"/>
              </a:buClr>
            </a:pPr>
            <a:r>
              <a:rPr lang="en-GB" sz="1500" dirty="0">
                <a:latin typeface="Glypha LT Pro"/>
              </a:rPr>
              <a:t>Beckmann, K. M., </a:t>
            </a:r>
            <a:r>
              <a:rPr lang="en-GB" sz="1500" i="1" dirty="0">
                <a:latin typeface="Glypha LT Pro"/>
              </a:rPr>
              <a:t>et al. </a:t>
            </a:r>
            <a:r>
              <a:rPr lang="en-GB" sz="1500" dirty="0">
                <a:latin typeface="Glypha LT Pro"/>
              </a:rPr>
              <a:t>(2022)</a:t>
            </a:r>
          </a:p>
          <a:p>
            <a:pPr>
              <a:buClr>
                <a:srgbClr val="00959C"/>
              </a:buClr>
            </a:pPr>
            <a:endParaRPr lang="en-GB" sz="1400" dirty="0">
              <a:latin typeface="Glypha LT Pro"/>
            </a:endParaRPr>
          </a:p>
          <a:p>
            <a:pPr>
              <a:buClr>
                <a:srgbClr val="00959C"/>
              </a:buClr>
            </a:pPr>
            <a:r>
              <a:rPr lang="en-GB" sz="1500" dirty="0">
                <a:latin typeface="Glypha LT Pro"/>
              </a:rPr>
              <a:t>The impacts of management interventions on the sociality of African lions (</a:t>
            </a:r>
            <a:r>
              <a:rPr lang="en-GB" sz="1500" i="1" dirty="0">
                <a:latin typeface="Glypha LT Pro"/>
              </a:rPr>
              <a:t>Panthera </a:t>
            </a:r>
            <a:r>
              <a:rPr lang="en-GB" sz="1500" i="1" dirty="0" err="1">
                <a:latin typeface="Glypha LT Pro"/>
              </a:rPr>
              <a:t>leo</a:t>
            </a:r>
            <a:r>
              <a:rPr lang="en-GB" sz="1500" dirty="0">
                <a:latin typeface="Glypha LT Pro"/>
              </a:rPr>
              <a:t>): Implications for lion conservation</a:t>
            </a:r>
          </a:p>
          <a:p>
            <a:pPr>
              <a:buClr>
                <a:srgbClr val="00959C"/>
              </a:buClr>
            </a:pPr>
            <a:r>
              <a:rPr lang="pt-BR" sz="1500" dirty="0">
                <a:latin typeface="Glypha LT Pro"/>
              </a:rPr>
              <a:t>McEvoy, O. K., Ferreira, S. M., &amp; Parker, D. M. (2022)</a:t>
            </a:r>
          </a:p>
          <a:p>
            <a:pPr>
              <a:buClr>
                <a:srgbClr val="00959C"/>
              </a:buClr>
            </a:pPr>
            <a:endParaRPr lang="en-GB" sz="1400" dirty="0">
              <a:latin typeface="Glypha LT Pro"/>
            </a:endParaRPr>
          </a:p>
          <a:p>
            <a:pPr>
              <a:buClr>
                <a:srgbClr val="00959C"/>
              </a:buClr>
            </a:pPr>
            <a:r>
              <a:rPr lang="en-GB" sz="1500" dirty="0">
                <a:latin typeface="Glypha LT Pro"/>
              </a:rPr>
              <a:t>An introduction to evidence-based conservation (content tailored for research scientists)</a:t>
            </a:r>
          </a:p>
          <a:p>
            <a:pPr>
              <a:buClr>
                <a:srgbClr val="00959C"/>
              </a:buClr>
            </a:pPr>
            <a:r>
              <a:rPr lang="pl-PL" sz="1500" dirty="0">
                <a:latin typeface="Glypha LT Pro"/>
              </a:rPr>
              <a:t>Downey, H. &amp; Amano, T. &amp; Walsh, J.</a:t>
            </a:r>
            <a:r>
              <a:rPr lang="en-GB" sz="1500" dirty="0">
                <a:latin typeface="Glypha LT Pro"/>
              </a:rPr>
              <a:t> (2020)</a:t>
            </a:r>
          </a:p>
          <a:p>
            <a:pPr>
              <a:buClr>
                <a:srgbClr val="00959C"/>
              </a:buClr>
            </a:pPr>
            <a:endParaRPr lang="en-GB" sz="1400" dirty="0">
              <a:latin typeface="Glypha LT Pro"/>
            </a:endParaRPr>
          </a:p>
          <a:p>
            <a:pPr>
              <a:buClr>
                <a:srgbClr val="00959C"/>
              </a:buClr>
            </a:pPr>
            <a:r>
              <a:rPr lang="en-GB" sz="1500" dirty="0">
                <a:latin typeface="Glypha LT Pro"/>
              </a:rPr>
              <a:t>Savanna woody plants responses to mammalian herbivory and implications for management of livestock–wildlife landscape</a:t>
            </a:r>
          </a:p>
          <a:p>
            <a:pPr>
              <a:buClr>
                <a:srgbClr val="00959C"/>
              </a:buClr>
            </a:pPr>
            <a:r>
              <a:rPr lang="en-GB" sz="1500" dirty="0" err="1">
                <a:latin typeface="Glypha LT Pro"/>
              </a:rPr>
              <a:t>Kibet</a:t>
            </a:r>
            <a:r>
              <a:rPr lang="en-GB" sz="1500" dirty="0">
                <a:latin typeface="Glypha LT Pro"/>
              </a:rPr>
              <a:t>, S., </a:t>
            </a:r>
            <a:r>
              <a:rPr lang="en-GB" sz="1500" dirty="0" err="1">
                <a:latin typeface="Glypha LT Pro"/>
              </a:rPr>
              <a:t>Nyangito</a:t>
            </a:r>
            <a:r>
              <a:rPr lang="en-GB" sz="1500" dirty="0">
                <a:latin typeface="Glypha LT Pro"/>
              </a:rPr>
              <a:t>, M., </a:t>
            </a:r>
            <a:r>
              <a:rPr lang="en-GB" sz="1500" dirty="0" err="1">
                <a:latin typeface="Glypha LT Pro"/>
              </a:rPr>
              <a:t>MacOpiyo</a:t>
            </a:r>
            <a:r>
              <a:rPr lang="en-GB" sz="1500" dirty="0">
                <a:latin typeface="Glypha LT Pro"/>
              </a:rPr>
              <a:t>, L., &amp; </a:t>
            </a:r>
            <a:r>
              <a:rPr lang="en-GB" sz="1500" dirty="0" err="1">
                <a:latin typeface="Glypha LT Pro"/>
              </a:rPr>
              <a:t>Kenfack</a:t>
            </a:r>
            <a:r>
              <a:rPr lang="en-GB" sz="1500" dirty="0">
                <a:latin typeface="Glypha LT Pro"/>
              </a:rPr>
              <a:t>, D. (2021)</a:t>
            </a:r>
          </a:p>
        </p:txBody>
      </p:sp>
      <p:pic>
        <p:nvPicPr>
          <p:cNvPr id="3" name="Picture 2">
            <a:extLst>
              <a:ext uri="{FF2B5EF4-FFF2-40B4-BE49-F238E27FC236}">
                <a16:creationId xmlns:a16="http://schemas.microsoft.com/office/drawing/2014/main" id="{6EE2940D-55B7-37D4-6723-EC4B2F054835}"/>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t="6603" b="1584"/>
          <a:stretch/>
        </p:blipFill>
        <p:spPr>
          <a:xfrm>
            <a:off x="838201" y="580067"/>
            <a:ext cx="10553700" cy="1097264"/>
          </a:xfrm>
          <a:prstGeom prst="rect">
            <a:avLst/>
          </a:prstGeom>
          <a:ln w="28575">
            <a:solidFill>
              <a:srgbClr val="6EA494"/>
            </a:solidFill>
          </a:ln>
        </p:spPr>
      </p:pic>
      <p:pic>
        <p:nvPicPr>
          <p:cNvPr id="6" name="Picture 5" descr="A qr code with black squares&#10;&#10;Description automatically generated">
            <a:extLst>
              <a:ext uri="{FF2B5EF4-FFF2-40B4-BE49-F238E27FC236}">
                <a16:creationId xmlns:a16="http://schemas.microsoft.com/office/drawing/2014/main" id="{FAEC6EE7-55C4-512D-85BB-6B869469BE8B}"/>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2558" t="2909" r="3154" b="2124"/>
          <a:stretch/>
        </p:blipFill>
        <p:spPr>
          <a:xfrm>
            <a:off x="8845870" y="1914270"/>
            <a:ext cx="2332397" cy="2349238"/>
          </a:xfrm>
          <a:prstGeom prst="rect">
            <a:avLst/>
          </a:prstGeom>
        </p:spPr>
      </p:pic>
      <p:sp>
        <p:nvSpPr>
          <p:cNvPr id="7" name="TextBox 3">
            <a:extLst>
              <a:ext uri="{FF2B5EF4-FFF2-40B4-BE49-F238E27FC236}">
                <a16:creationId xmlns:a16="http://schemas.microsoft.com/office/drawing/2014/main" id="{18076F64-B083-E187-26D0-8C401AB4B1C4}"/>
              </a:ext>
            </a:extLst>
          </p:cNvPr>
          <p:cNvSpPr txBox="1">
            <a:spLocks noChangeArrowheads="1"/>
          </p:cNvSpPr>
          <p:nvPr/>
        </p:nvSpPr>
        <p:spPr bwMode="auto">
          <a:xfrm>
            <a:off x="7608814" y="6228431"/>
            <a:ext cx="39123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800" dirty="0">
                <a:solidFill>
                  <a:srgbClr val="00959B"/>
                </a:solidFill>
                <a:latin typeface="Glypha LT Pro" panose="02060503030505020204" pitchFamily="18" charset="0"/>
                <a:ea typeface="Malgun Gothic" panose="020B0503020000020004" pitchFamily="34" charset="-127"/>
                <a:cs typeface="Times New Roman" panose="02020603050405020304" pitchFamily="18" charset="0"/>
              </a:rPr>
              <a:t>www.appliedecologyresources.org</a:t>
            </a:r>
          </a:p>
        </p:txBody>
      </p:sp>
    </p:spTree>
    <p:extLst>
      <p:ext uri="{BB962C8B-B14F-4D97-AF65-F5344CB8AC3E}">
        <p14:creationId xmlns:p14="http://schemas.microsoft.com/office/powerpoint/2010/main" val="527519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B9F696-A567-540E-6113-8F225D1EFA47}"/>
              </a:ext>
            </a:extLst>
          </p:cNvPr>
          <p:cNvSpPr>
            <a:spLocks noGrp="1"/>
          </p:cNvSpPr>
          <p:nvPr>
            <p:ph idx="1"/>
          </p:nvPr>
        </p:nvSpPr>
        <p:spPr>
          <a:xfrm>
            <a:off x="4767942" y="167144"/>
            <a:ext cx="7424057" cy="6558116"/>
          </a:xfrm>
        </p:spPr>
        <p:txBody>
          <a:bodyPr>
            <a:noAutofit/>
          </a:bodyPr>
          <a:lstStyle/>
          <a:p>
            <a:pPr>
              <a:spcAft>
                <a:spcPts val="500"/>
              </a:spcAft>
            </a:pPr>
            <a:r>
              <a:rPr lang="en-CA" sz="1900" b="1" dirty="0"/>
              <a:t>1. Introduction: The Evidence Crisis and the Evidence Revolution</a:t>
            </a:r>
          </a:p>
          <a:p>
            <a:pPr>
              <a:spcAft>
                <a:spcPts val="500"/>
              </a:spcAft>
            </a:pPr>
            <a:r>
              <a:rPr lang="en-CA" sz="1900" b="1" dirty="0"/>
              <a:t>2. Gathering and Assessing Pieces of Evidence</a:t>
            </a:r>
          </a:p>
          <a:p>
            <a:pPr>
              <a:spcAft>
                <a:spcPts val="500"/>
              </a:spcAft>
            </a:pPr>
            <a:r>
              <a:rPr lang="en-CA" sz="1900" b="1" dirty="0"/>
              <a:t>3. Assessing Collated and Synthesised Evidence</a:t>
            </a:r>
          </a:p>
          <a:p>
            <a:pPr>
              <a:spcAft>
                <a:spcPts val="500"/>
              </a:spcAft>
            </a:pPr>
            <a:r>
              <a:rPr lang="en-CA" sz="1900" b="1" dirty="0"/>
              <a:t>4. Presenting Conclusions from Assessed Evidence</a:t>
            </a:r>
          </a:p>
          <a:p>
            <a:pPr>
              <a:spcAft>
                <a:spcPts val="500"/>
              </a:spcAft>
            </a:pPr>
            <a:r>
              <a:rPr lang="en-CA" sz="1900" b="1" dirty="0"/>
              <a:t>5. Improving the Reliability of Judgements</a:t>
            </a:r>
          </a:p>
          <a:p>
            <a:pPr>
              <a:spcAft>
                <a:spcPts val="500"/>
              </a:spcAft>
            </a:pPr>
            <a:r>
              <a:rPr lang="en-CA" sz="1900" b="1" dirty="0"/>
              <a:t>6. Identifying Stakeholders and Collaborating with Communities</a:t>
            </a:r>
          </a:p>
          <a:p>
            <a:pPr>
              <a:spcAft>
                <a:spcPts val="500"/>
              </a:spcAft>
            </a:pPr>
            <a:r>
              <a:rPr lang="en-CA" sz="1900" b="1" dirty="0"/>
              <a:t>7. Framing the Problem and Identifying Potential Solutions</a:t>
            </a:r>
          </a:p>
          <a:p>
            <a:pPr>
              <a:spcAft>
                <a:spcPts val="500"/>
              </a:spcAft>
            </a:pPr>
            <a:r>
              <a:rPr lang="en-CA" sz="1900" b="1" dirty="0"/>
              <a:t>8 Making Decisions for Policy and Practice</a:t>
            </a:r>
          </a:p>
          <a:p>
            <a:pPr>
              <a:spcAft>
                <a:spcPts val="500"/>
              </a:spcAft>
            </a:pPr>
            <a:r>
              <a:rPr lang="en-CA" sz="1900" b="1" dirty="0"/>
              <a:t>9. Creating Evidence-Based Policy and Practice</a:t>
            </a:r>
          </a:p>
          <a:p>
            <a:pPr>
              <a:spcAft>
                <a:spcPts val="500"/>
              </a:spcAft>
            </a:pPr>
            <a:r>
              <a:rPr lang="en-CA" sz="1900" b="1" dirty="0"/>
              <a:t>10. How Conservation Practice Can Generate Evidence</a:t>
            </a:r>
          </a:p>
          <a:p>
            <a:pPr>
              <a:spcAft>
                <a:spcPts val="500"/>
              </a:spcAft>
            </a:pPr>
            <a:r>
              <a:rPr lang="en-CA" sz="1900" b="1" dirty="0"/>
              <a:t>11. Creating a Culture of Evidence Use</a:t>
            </a:r>
          </a:p>
          <a:p>
            <a:pPr>
              <a:spcAft>
                <a:spcPts val="500"/>
              </a:spcAft>
            </a:pPr>
            <a:r>
              <a:rPr lang="en-CA" sz="1900" b="1" dirty="0"/>
              <a:t>12. Transforming Practice: Checklists for Delivering Change</a:t>
            </a:r>
          </a:p>
        </p:txBody>
      </p:sp>
      <p:pic>
        <p:nvPicPr>
          <p:cNvPr id="4" name="Picture 3">
            <a:extLst>
              <a:ext uri="{FF2B5EF4-FFF2-40B4-BE49-F238E27FC236}">
                <a16:creationId xmlns:a16="http://schemas.microsoft.com/office/drawing/2014/main" id="{3B2990D8-1242-A942-AD70-B95FFE115BD6}"/>
              </a:ext>
            </a:extLst>
          </p:cNvPr>
          <p:cNvPicPr>
            <a:picLocks noChangeAspect="1"/>
          </p:cNvPicPr>
          <p:nvPr/>
        </p:nvPicPr>
        <p:blipFill>
          <a:blip r:embed="rId2"/>
          <a:stretch>
            <a:fillRect/>
          </a:stretch>
        </p:blipFill>
        <p:spPr>
          <a:xfrm>
            <a:off x="0" y="0"/>
            <a:ext cx="4767943" cy="6858000"/>
          </a:xfrm>
          <a:prstGeom prst="rect">
            <a:avLst/>
          </a:prstGeom>
        </p:spPr>
      </p:pic>
    </p:spTree>
    <p:extLst>
      <p:ext uri="{BB962C8B-B14F-4D97-AF65-F5344CB8AC3E}">
        <p14:creationId xmlns:p14="http://schemas.microsoft.com/office/powerpoint/2010/main" val="1044628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AF722-88A0-7F19-DAF7-A6B78B717C00}"/>
              </a:ext>
            </a:extLst>
          </p:cNvPr>
          <p:cNvSpPr>
            <a:spLocks noGrp="1"/>
          </p:cNvSpPr>
          <p:nvPr>
            <p:ph type="title"/>
          </p:nvPr>
        </p:nvSpPr>
        <p:spPr/>
        <p:txBody>
          <a:bodyPr/>
          <a:lstStyle/>
          <a:p>
            <a:r>
              <a:rPr lang="en-US" dirty="0"/>
              <a:t>Ensuring best practice</a:t>
            </a:r>
          </a:p>
        </p:txBody>
      </p:sp>
      <p:sp>
        <p:nvSpPr>
          <p:cNvPr id="3" name="Content Placeholder 2">
            <a:extLst>
              <a:ext uri="{FF2B5EF4-FFF2-40B4-BE49-F238E27FC236}">
                <a16:creationId xmlns:a16="http://schemas.microsoft.com/office/drawing/2014/main" id="{CF8D413B-68A3-0792-9A5F-159E04CDA023}"/>
              </a:ext>
            </a:extLst>
          </p:cNvPr>
          <p:cNvSpPr>
            <a:spLocks noGrp="1"/>
          </p:cNvSpPr>
          <p:nvPr>
            <p:ph idx="1"/>
          </p:nvPr>
        </p:nvSpPr>
        <p:spPr/>
        <p:txBody>
          <a:bodyPr>
            <a:noAutofit/>
          </a:bodyPr>
          <a:lstStyle/>
          <a:p>
            <a:r>
              <a:rPr lang="en-CA" sz="3200" dirty="0">
                <a:effectLst/>
                <a:latin typeface="Calibri" panose="020F0502020204030204" pitchFamily="34" charset="0"/>
                <a:ea typeface="Malgun Gothic" panose="020B0503020000020004" pitchFamily="34" charset="-127"/>
                <a:cs typeface="Calibri" panose="020F0502020204030204" pitchFamily="34" charset="0"/>
              </a:rPr>
              <a:t>Applied practice is best served by combining empirical knowledge with on-the-ground realities. </a:t>
            </a:r>
          </a:p>
          <a:p>
            <a:r>
              <a:rPr lang="en-CA" sz="3200" dirty="0">
                <a:effectLst/>
                <a:latin typeface="Calibri" panose="020F0502020204030204" pitchFamily="34" charset="0"/>
                <a:ea typeface="Malgun Gothic" panose="020B0503020000020004" pitchFamily="34" charset="-127"/>
                <a:cs typeface="Calibri" panose="020F0502020204030204" pitchFamily="34" charset="0"/>
              </a:rPr>
              <a:t>Yet, it is recognized that empirical evidence has had limited deployment in applied decision-making, </a:t>
            </a:r>
            <a:r>
              <a:rPr lang="en-US" sz="3200" dirty="0">
                <a:effectLst/>
                <a:latin typeface="Calibri" panose="020F0502020204030204" pitchFamily="34" charset="0"/>
                <a:ea typeface="Malgun Gothic" panose="020B0503020000020004" pitchFamily="34" charset="-127"/>
                <a:cs typeface="Calibri" panose="020F0502020204030204" pitchFamily="34" charset="0"/>
              </a:rPr>
              <a:t>and interventions and other applied projects are seldomly the sources of evidence that inform conservation projects and policies elsewhere. </a:t>
            </a:r>
          </a:p>
          <a:p>
            <a:r>
              <a:rPr lang="en-US" sz="3200" dirty="0">
                <a:effectLst/>
                <a:latin typeface="Calibri" panose="020F0502020204030204" pitchFamily="34" charset="0"/>
                <a:ea typeface="Malgun Gothic" panose="020B0503020000020004" pitchFamily="34" charset="-127"/>
                <a:cs typeface="Calibri" panose="020F0502020204030204" pitchFamily="34" charset="0"/>
              </a:rPr>
              <a:t>Moreover, there is not a universally accepted/employed set of standards to evaluate the evidence that can improve applied conservation.</a:t>
            </a:r>
            <a:endParaRPr lang="en-CA" sz="3200" dirty="0">
              <a:effectLst/>
              <a:latin typeface="Calibri" panose="020F0502020204030204" pitchFamily="34" charset="0"/>
              <a:ea typeface="Malgun Gothic" panose="020B0503020000020004" pitchFamily="34" charset="-127"/>
              <a:cs typeface="Times New Roman" panose="02020603050405020304" pitchFamily="18" charset="0"/>
            </a:endParaRPr>
          </a:p>
          <a:p>
            <a:endParaRPr lang="en-US" sz="3200" dirty="0"/>
          </a:p>
        </p:txBody>
      </p:sp>
    </p:spTree>
    <p:extLst>
      <p:ext uri="{BB962C8B-B14F-4D97-AF65-F5344CB8AC3E}">
        <p14:creationId xmlns:p14="http://schemas.microsoft.com/office/powerpoint/2010/main" val="316061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828EAB-21E9-DB39-9D3D-12FC81AA23F3}"/>
              </a:ext>
            </a:extLst>
          </p:cNvPr>
          <p:cNvSpPr>
            <a:spLocks noGrp="1"/>
          </p:cNvSpPr>
          <p:nvPr>
            <p:ph type="title"/>
          </p:nvPr>
        </p:nvSpPr>
        <p:spPr/>
        <p:txBody>
          <a:bodyPr/>
          <a:lstStyle/>
          <a:p>
            <a:r>
              <a:rPr lang="en-US" dirty="0"/>
              <a:t>Accepted standards needed</a:t>
            </a:r>
          </a:p>
        </p:txBody>
      </p:sp>
      <p:sp>
        <p:nvSpPr>
          <p:cNvPr id="5" name="Content Placeholder 4">
            <a:extLst>
              <a:ext uri="{FF2B5EF4-FFF2-40B4-BE49-F238E27FC236}">
                <a16:creationId xmlns:a16="http://schemas.microsoft.com/office/drawing/2014/main" id="{10DE7459-8D98-07A6-D3D4-01B4E4356F76}"/>
              </a:ext>
            </a:extLst>
          </p:cNvPr>
          <p:cNvSpPr>
            <a:spLocks noGrp="1"/>
          </p:cNvSpPr>
          <p:nvPr>
            <p:ph idx="1"/>
          </p:nvPr>
        </p:nvSpPr>
        <p:spPr/>
        <p:txBody>
          <a:bodyPr/>
          <a:lstStyle/>
          <a:p>
            <a:r>
              <a:rPr lang="en-US" dirty="0"/>
              <a:t>There are several steps in conservation implementation  where information is needed, and decisions required. These steps should be guided by best practice.</a:t>
            </a:r>
          </a:p>
          <a:p>
            <a:pPr lvl="1"/>
            <a:r>
              <a:rPr lang="en-US" dirty="0"/>
              <a:t>Funding decisions</a:t>
            </a:r>
          </a:p>
          <a:p>
            <a:pPr lvl="1"/>
            <a:r>
              <a:rPr lang="en-US" dirty="0"/>
              <a:t>Background information assessment</a:t>
            </a:r>
          </a:p>
          <a:p>
            <a:pPr lvl="1"/>
            <a:r>
              <a:rPr lang="en-US" dirty="0"/>
              <a:t>Project planning</a:t>
            </a:r>
          </a:p>
          <a:p>
            <a:pPr lvl="1"/>
            <a:r>
              <a:rPr lang="en-US" dirty="0"/>
              <a:t>Project assessment</a:t>
            </a:r>
          </a:p>
          <a:p>
            <a:pPr lvl="1"/>
            <a:r>
              <a:rPr lang="en-US" dirty="0"/>
              <a:t>Analysis and conclusions</a:t>
            </a:r>
          </a:p>
          <a:p>
            <a:pPr lvl="1"/>
            <a:r>
              <a:rPr lang="en-US" dirty="0"/>
              <a:t>Evidence integration and communication</a:t>
            </a:r>
          </a:p>
          <a:p>
            <a:pPr lvl="1"/>
            <a:endParaRPr lang="en-US" dirty="0"/>
          </a:p>
        </p:txBody>
      </p:sp>
    </p:spTree>
    <p:extLst>
      <p:ext uri="{BB962C8B-B14F-4D97-AF65-F5344CB8AC3E}">
        <p14:creationId xmlns:p14="http://schemas.microsoft.com/office/powerpoint/2010/main" val="3668652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74318B-2D15-2D4E-FEA5-C3AAC357009A}"/>
              </a:ext>
            </a:extLst>
          </p:cNvPr>
          <p:cNvSpPr>
            <a:spLocks noGrp="1"/>
          </p:cNvSpPr>
          <p:nvPr>
            <p:ph idx="1"/>
          </p:nvPr>
        </p:nvSpPr>
        <p:spPr>
          <a:xfrm>
            <a:off x="5404208" y="667820"/>
            <a:ext cx="6223106" cy="5712431"/>
          </a:xfrm>
        </p:spPr>
        <p:txBody>
          <a:bodyPr/>
          <a:lstStyle/>
          <a:p>
            <a:r>
              <a:rPr lang="en-US" dirty="0"/>
              <a:t>As an example, meta-analyses and systematic reviews are the standard to assess conservation evidence (e.g., efficacy of a particular intervention). These come from the medical sciences where unbiased assessment is seen as necessary.</a:t>
            </a:r>
          </a:p>
          <a:p>
            <a:r>
              <a:rPr lang="en-US" dirty="0"/>
              <a:t>Other disciplines use checklists to ensure best practice is followed every time an action is performed. </a:t>
            </a:r>
          </a:p>
        </p:txBody>
      </p:sp>
      <p:sp>
        <p:nvSpPr>
          <p:cNvPr id="2" name="Title 1">
            <a:extLst>
              <a:ext uri="{FF2B5EF4-FFF2-40B4-BE49-F238E27FC236}">
                <a16:creationId xmlns:a16="http://schemas.microsoft.com/office/drawing/2014/main" id="{278DDE48-2999-9AE6-5C13-7E539ABBACBA}"/>
              </a:ext>
            </a:extLst>
          </p:cNvPr>
          <p:cNvSpPr>
            <a:spLocks noGrp="1"/>
          </p:cNvSpPr>
          <p:nvPr>
            <p:ph type="title"/>
          </p:nvPr>
        </p:nvSpPr>
        <p:spPr/>
        <p:txBody>
          <a:bodyPr/>
          <a:lstStyle/>
          <a:p>
            <a:r>
              <a:rPr lang="en-US" dirty="0"/>
              <a:t>Tried and true methods from other disciplines</a:t>
            </a:r>
          </a:p>
        </p:txBody>
      </p:sp>
    </p:spTree>
    <p:extLst>
      <p:ext uri="{BB962C8B-B14F-4D97-AF65-F5344CB8AC3E}">
        <p14:creationId xmlns:p14="http://schemas.microsoft.com/office/powerpoint/2010/main" val="392939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35361-89CE-20D8-7C52-C15A901711F8}"/>
              </a:ext>
            </a:extLst>
          </p:cNvPr>
          <p:cNvSpPr>
            <a:spLocks noGrp="1"/>
          </p:cNvSpPr>
          <p:nvPr>
            <p:ph type="title"/>
          </p:nvPr>
        </p:nvSpPr>
        <p:spPr>
          <a:xfrm>
            <a:off x="763711" y="0"/>
            <a:ext cx="10664576" cy="1325563"/>
          </a:xfrm>
        </p:spPr>
        <p:txBody>
          <a:bodyPr>
            <a:normAutofit/>
          </a:bodyPr>
          <a:lstStyle/>
          <a:p>
            <a:r>
              <a:rPr lang="en-US" sz="3200" dirty="0"/>
              <a:t>World Health Organization surgical safety checklist</a:t>
            </a:r>
          </a:p>
        </p:txBody>
      </p:sp>
      <p:pic>
        <p:nvPicPr>
          <p:cNvPr id="5" name="Content Placeholder 4" descr="A close-up of a surgical safety checklist&#10;&#10;Description automatically generated">
            <a:extLst>
              <a:ext uri="{FF2B5EF4-FFF2-40B4-BE49-F238E27FC236}">
                <a16:creationId xmlns:a16="http://schemas.microsoft.com/office/drawing/2014/main" id="{57F5B747-988B-6518-9151-890BCDDC6113}"/>
              </a:ext>
            </a:extLst>
          </p:cNvPr>
          <p:cNvPicPr>
            <a:picLocks noGrp="1" noChangeAspect="1"/>
          </p:cNvPicPr>
          <p:nvPr>
            <p:ph idx="1"/>
          </p:nvPr>
        </p:nvPicPr>
        <p:blipFill>
          <a:blip r:embed="rId2"/>
          <a:stretch>
            <a:fillRect/>
          </a:stretch>
        </p:blipFill>
        <p:spPr>
          <a:xfrm>
            <a:off x="1900716" y="948243"/>
            <a:ext cx="8399516" cy="5909757"/>
          </a:xfrm>
        </p:spPr>
      </p:pic>
    </p:spTree>
    <p:extLst>
      <p:ext uri="{BB962C8B-B14F-4D97-AF65-F5344CB8AC3E}">
        <p14:creationId xmlns:p14="http://schemas.microsoft.com/office/powerpoint/2010/main" val="2310629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1C086A-EB0D-0243-5EEE-06851BBD75E3}"/>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A2E8C8CE-CA42-ACF0-44DB-33DE208A6275}"/>
              </a:ext>
            </a:extLst>
          </p:cNvPr>
          <p:cNvSpPr>
            <a:spLocks noGrp="1"/>
          </p:cNvSpPr>
          <p:nvPr>
            <p:ph type="title"/>
          </p:nvPr>
        </p:nvSpPr>
        <p:spPr/>
        <p:txBody>
          <a:bodyPr/>
          <a:lstStyle/>
          <a:p>
            <a:r>
              <a:rPr lang="en-US" dirty="0"/>
              <a:t>Flight checklist</a:t>
            </a:r>
          </a:p>
        </p:txBody>
      </p:sp>
      <p:pic>
        <p:nvPicPr>
          <p:cNvPr id="1026" name="Picture 2">
            <a:extLst>
              <a:ext uri="{FF2B5EF4-FFF2-40B4-BE49-F238E27FC236}">
                <a16:creationId xmlns:a16="http://schemas.microsoft.com/office/drawing/2014/main" id="{3C686883-98CB-0B71-902C-F21A1B77464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18914" y="26581"/>
            <a:ext cx="50244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1912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38335-31C0-15E1-AAE7-1F05A2A9AAD2}"/>
              </a:ext>
            </a:extLst>
          </p:cNvPr>
          <p:cNvSpPr>
            <a:spLocks noGrp="1"/>
          </p:cNvSpPr>
          <p:nvPr>
            <p:ph type="title"/>
          </p:nvPr>
        </p:nvSpPr>
        <p:spPr/>
        <p:txBody>
          <a:bodyPr/>
          <a:lstStyle/>
          <a:p>
            <a:r>
              <a:rPr lang="en-US" dirty="0"/>
              <a:t>What’s needed for an effective conservation intervention.</a:t>
            </a:r>
          </a:p>
        </p:txBody>
      </p:sp>
      <p:sp>
        <p:nvSpPr>
          <p:cNvPr id="3" name="Content Placeholder 2">
            <a:extLst>
              <a:ext uri="{FF2B5EF4-FFF2-40B4-BE49-F238E27FC236}">
                <a16:creationId xmlns:a16="http://schemas.microsoft.com/office/drawing/2014/main" id="{EFA151B0-5517-9AA7-0533-FF4C0450F161}"/>
              </a:ext>
            </a:extLst>
          </p:cNvPr>
          <p:cNvSpPr>
            <a:spLocks noGrp="1"/>
          </p:cNvSpPr>
          <p:nvPr>
            <p:ph idx="1"/>
          </p:nvPr>
        </p:nvSpPr>
        <p:spPr>
          <a:xfrm>
            <a:off x="336755" y="1825625"/>
            <a:ext cx="6123039" cy="4351338"/>
          </a:xfrm>
        </p:spPr>
        <p:txBody>
          <a:bodyPr/>
          <a:lstStyle/>
          <a:p>
            <a:pPr marL="514350" indent="-514350">
              <a:buFont typeface="+mj-lt"/>
              <a:buAutoNum type="arabicPeriod"/>
            </a:pPr>
            <a:r>
              <a:rPr lang="en-US" dirty="0"/>
              <a:t>Identifying problem/desired outcomes</a:t>
            </a:r>
          </a:p>
        </p:txBody>
      </p:sp>
      <p:pic>
        <p:nvPicPr>
          <p:cNvPr id="2050" name="Picture 2">
            <a:extLst>
              <a:ext uri="{FF2B5EF4-FFF2-40B4-BE49-F238E27FC236}">
                <a16:creationId xmlns:a16="http://schemas.microsoft.com/office/drawing/2014/main" id="{1F386F62-DD9B-E472-ADB3-F8A6040FA33D}"/>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491613" y="2956027"/>
            <a:ext cx="11208774" cy="2471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8040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38335-31C0-15E1-AAE7-1F05A2A9AAD2}"/>
              </a:ext>
            </a:extLst>
          </p:cNvPr>
          <p:cNvSpPr>
            <a:spLocks noGrp="1"/>
          </p:cNvSpPr>
          <p:nvPr>
            <p:ph type="title"/>
          </p:nvPr>
        </p:nvSpPr>
        <p:spPr/>
        <p:txBody>
          <a:bodyPr/>
          <a:lstStyle/>
          <a:p>
            <a:r>
              <a:rPr lang="en-US" dirty="0"/>
              <a:t>What’s needed for an effective conservation intervention.</a:t>
            </a:r>
          </a:p>
        </p:txBody>
      </p:sp>
      <p:sp>
        <p:nvSpPr>
          <p:cNvPr id="3" name="Content Placeholder 2">
            <a:extLst>
              <a:ext uri="{FF2B5EF4-FFF2-40B4-BE49-F238E27FC236}">
                <a16:creationId xmlns:a16="http://schemas.microsoft.com/office/drawing/2014/main" id="{EFA151B0-5517-9AA7-0533-FF4C0450F161}"/>
              </a:ext>
            </a:extLst>
          </p:cNvPr>
          <p:cNvSpPr>
            <a:spLocks noGrp="1"/>
          </p:cNvSpPr>
          <p:nvPr>
            <p:ph idx="1"/>
          </p:nvPr>
        </p:nvSpPr>
        <p:spPr>
          <a:xfrm>
            <a:off x="336755" y="1825625"/>
            <a:ext cx="7519219" cy="4351338"/>
          </a:xfrm>
        </p:spPr>
        <p:txBody>
          <a:bodyPr/>
          <a:lstStyle/>
          <a:p>
            <a:pPr marL="514350" indent="-514350">
              <a:buFont typeface="+mj-lt"/>
              <a:buAutoNum type="arabicPeriod"/>
            </a:pPr>
            <a:r>
              <a:rPr lang="en-US" dirty="0"/>
              <a:t>Identifying problem/desired outcomes</a:t>
            </a:r>
          </a:p>
          <a:p>
            <a:pPr marL="514350" indent="-514350">
              <a:buFont typeface="+mj-lt"/>
              <a:buAutoNum type="arabicPeriod"/>
            </a:pPr>
            <a:r>
              <a:rPr lang="en-US" dirty="0"/>
              <a:t>Identifying stakeholders/communities</a:t>
            </a:r>
          </a:p>
        </p:txBody>
      </p:sp>
    </p:spTree>
    <p:extLst>
      <p:ext uri="{BB962C8B-B14F-4D97-AF65-F5344CB8AC3E}">
        <p14:creationId xmlns:p14="http://schemas.microsoft.com/office/powerpoint/2010/main" val="48643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38335-31C0-15E1-AAE7-1F05A2A9AAD2}"/>
              </a:ext>
            </a:extLst>
          </p:cNvPr>
          <p:cNvSpPr>
            <a:spLocks noGrp="1"/>
          </p:cNvSpPr>
          <p:nvPr>
            <p:ph type="title"/>
          </p:nvPr>
        </p:nvSpPr>
        <p:spPr/>
        <p:txBody>
          <a:bodyPr/>
          <a:lstStyle/>
          <a:p>
            <a:r>
              <a:rPr lang="en-US" dirty="0"/>
              <a:t>What’s needed for an effective conservation intervention.</a:t>
            </a:r>
          </a:p>
        </p:txBody>
      </p:sp>
      <p:sp>
        <p:nvSpPr>
          <p:cNvPr id="3" name="Content Placeholder 2">
            <a:extLst>
              <a:ext uri="{FF2B5EF4-FFF2-40B4-BE49-F238E27FC236}">
                <a16:creationId xmlns:a16="http://schemas.microsoft.com/office/drawing/2014/main" id="{EFA151B0-5517-9AA7-0533-FF4C0450F161}"/>
              </a:ext>
            </a:extLst>
          </p:cNvPr>
          <p:cNvSpPr>
            <a:spLocks noGrp="1"/>
          </p:cNvSpPr>
          <p:nvPr>
            <p:ph idx="1"/>
          </p:nvPr>
        </p:nvSpPr>
        <p:spPr>
          <a:xfrm>
            <a:off x="336755" y="1825625"/>
            <a:ext cx="7519219" cy="4351338"/>
          </a:xfrm>
        </p:spPr>
        <p:txBody>
          <a:bodyPr/>
          <a:lstStyle/>
          <a:p>
            <a:pPr marL="514350" indent="-514350">
              <a:buFont typeface="+mj-lt"/>
              <a:buAutoNum type="arabicPeriod"/>
            </a:pPr>
            <a:r>
              <a:rPr lang="en-US" dirty="0"/>
              <a:t>Identifying problem/desired outcomes</a:t>
            </a:r>
          </a:p>
          <a:p>
            <a:pPr marL="514350" indent="-514350">
              <a:buFont typeface="+mj-lt"/>
              <a:buAutoNum type="arabicPeriod"/>
            </a:pPr>
            <a:r>
              <a:rPr lang="en-US" dirty="0"/>
              <a:t>Identifying stakeholders/communities</a:t>
            </a:r>
          </a:p>
          <a:p>
            <a:pPr marL="514350" indent="-514350">
              <a:buFont typeface="+mj-lt"/>
              <a:buAutoNum type="arabicPeriod"/>
            </a:pPr>
            <a:r>
              <a:rPr lang="en-US" dirty="0"/>
              <a:t>Assessing available evidence</a:t>
            </a:r>
          </a:p>
        </p:txBody>
      </p:sp>
      <p:pic>
        <p:nvPicPr>
          <p:cNvPr id="4" name="Picture 3">
            <a:extLst>
              <a:ext uri="{FF2B5EF4-FFF2-40B4-BE49-F238E27FC236}">
                <a16:creationId xmlns:a16="http://schemas.microsoft.com/office/drawing/2014/main" id="{F2A97C42-9F6B-3544-8CEC-26A835F7B4C1}"/>
              </a:ext>
            </a:extLst>
          </p:cNvPr>
          <p:cNvPicPr>
            <a:picLocks noChangeAspect="1"/>
          </p:cNvPicPr>
          <p:nvPr/>
        </p:nvPicPr>
        <p:blipFill>
          <a:blip r:embed="rId2"/>
          <a:stretch>
            <a:fillRect/>
          </a:stretch>
        </p:blipFill>
        <p:spPr>
          <a:xfrm>
            <a:off x="336755" y="3940278"/>
            <a:ext cx="7772400" cy="2367852"/>
          </a:xfrm>
          <a:prstGeom prst="rect">
            <a:avLst/>
          </a:prstGeom>
          <a:ln w="28575">
            <a:solidFill>
              <a:srgbClr val="445F51"/>
            </a:solidFill>
          </a:ln>
        </p:spPr>
      </p:pic>
      <p:pic>
        <p:nvPicPr>
          <p:cNvPr id="3074" name="Picture 2" descr="Research types: working papers, preprints, journal articles">
            <a:extLst>
              <a:ext uri="{FF2B5EF4-FFF2-40B4-BE49-F238E27FC236}">
                <a16:creationId xmlns:a16="http://schemas.microsoft.com/office/drawing/2014/main" id="{7425640B-596E-8064-D5D3-1DAF94E54E2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62744" y="2533548"/>
            <a:ext cx="3623785" cy="2411464"/>
          </a:xfrm>
          <a:prstGeom prst="rect">
            <a:avLst/>
          </a:prstGeom>
          <a:noFill/>
          <a:ln w="28575">
            <a:solidFill>
              <a:srgbClr val="445F51"/>
            </a:solid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342EC4F-8F29-7586-2DAE-3A613AC6F083}"/>
              </a:ext>
            </a:extLst>
          </p:cNvPr>
          <p:cNvPicPr>
            <a:picLocks noChangeAspect="1"/>
          </p:cNvPicPr>
          <p:nvPr/>
        </p:nvPicPr>
        <p:blipFill>
          <a:blip r:embed="rId4"/>
          <a:stretch>
            <a:fillRect/>
          </a:stretch>
        </p:blipFill>
        <p:spPr>
          <a:xfrm>
            <a:off x="8362745" y="5320849"/>
            <a:ext cx="3612945" cy="987538"/>
          </a:xfrm>
          <a:prstGeom prst="rect">
            <a:avLst/>
          </a:prstGeom>
          <a:ln w="28575">
            <a:solidFill>
              <a:srgbClr val="445F51"/>
            </a:solidFill>
          </a:ln>
        </p:spPr>
      </p:pic>
    </p:spTree>
    <p:extLst>
      <p:ext uri="{BB962C8B-B14F-4D97-AF65-F5344CB8AC3E}">
        <p14:creationId xmlns:p14="http://schemas.microsoft.com/office/powerpoint/2010/main" val="3968064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38335-31C0-15E1-AAE7-1F05A2A9AAD2}"/>
              </a:ext>
            </a:extLst>
          </p:cNvPr>
          <p:cNvSpPr>
            <a:spLocks noGrp="1"/>
          </p:cNvSpPr>
          <p:nvPr>
            <p:ph type="title"/>
          </p:nvPr>
        </p:nvSpPr>
        <p:spPr/>
        <p:txBody>
          <a:bodyPr/>
          <a:lstStyle/>
          <a:p>
            <a:r>
              <a:rPr lang="en-US" dirty="0"/>
              <a:t>What’s needed for an effective conservation intervention.</a:t>
            </a:r>
          </a:p>
        </p:txBody>
      </p:sp>
      <p:sp>
        <p:nvSpPr>
          <p:cNvPr id="3" name="Content Placeholder 2">
            <a:extLst>
              <a:ext uri="{FF2B5EF4-FFF2-40B4-BE49-F238E27FC236}">
                <a16:creationId xmlns:a16="http://schemas.microsoft.com/office/drawing/2014/main" id="{EFA151B0-5517-9AA7-0533-FF4C0450F161}"/>
              </a:ext>
            </a:extLst>
          </p:cNvPr>
          <p:cNvSpPr>
            <a:spLocks noGrp="1"/>
          </p:cNvSpPr>
          <p:nvPr>
            <p:ph idx="1"/>
          </p:nvPr>
        </p:nvSpPr>
        <p:spPr>
          <a:xfrm>
            <a:off x="336755" y="1825625"/>
            <a:ext cx="7519219" cy="4351338"/>
          </a:xfrm>
        </p:spPr>
        <p:txBody>
          <a:bodyPr/>
          <a:lstStyle/>
          <a:p>
            <a:pPr marL="514350" indent="-514350">
              <a:buFont typeface="+mj-lt"/>
              <a:buAutoNum type="arabicPeriod"/>
            </a:pPr>
            <a:r>
              <a:rPr lang="en-US" dirty="0"/>
              <a:t>Identifying problem/desired outcomes</a:t>
            </a:r>
          </a:p>
          <a:p>
            <a:pPr marL="514350" indent="-514350">
              <a:buFont typeface="+mj-lt"/>
              <a:buAutoNum type="arabicPeriod"/>
            </a:pPr>
            <a:r>
              <a:rPr lang="en-US" dirty="0"/>
              <a:t>Identifying stakeholders/communities</a:t>
            </a:r>
          </a:p>
          <a:p>
            <a:pPr marL="514350" indent="-514350">
              <a:buFont typeface="+mj-lt"/>
              <a:buAutoNum type="arabicPeriod"/>
            </a:pPr>
            <a:r>
              <a:rPr lang="en-US" dirty="0"/>
              <a:t>Assessing available evidence</a:t>
            </a:r>
          </a:p>
          <a:p>
            <a:pPr marL="514350" indent="-514350">
              <a:buFont typeface="+mj-lt"/>
              <a:buAutoNum type="arabicPeriod"/>
            </a:pPr>
            <a:r>
              <a:rPr lang="en-US" dirty="0"/>
              <a:t>Designing project</a:t>
            </a:r>
          </a:p>
        </p:txBody>
      </p:sp>
      <p:pic>
        <p:nvPicPr>
          <p:cNvPr id="6" name="Content Placeholder 4" descr="A group of people sitting around a table with laptops&#10;&#10;Description automatically generated">
            <a:extLst>
              <a:ext uri="{FF2B5EF4-FFF2-40B4-BE49-F238E27FC236}">
                <a16:creationId xmlns:a16="http://schemas.microsoft.com/office/drawing/2014/main" id="{0CD94790-457E-5995-55DA-F7BAFB13F05F}"/>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855974" y="3531737"/>
            <a:ext cx="3948184" cy="2961138"/>
          </a:xfrm>
          <a:prstGeom prst="rect">
            <a:avLst/>
          </a:prstGeom>
          <a:ln w="28575">
            <a:solidFill>
              <a:srgbClr val="445F51"/>
            </a:solidFill>
          </a:ln>
        </p:spPr>
      </p:pic>
    </p:spTree>
    <p:extLst>
      <p:ext uri="{BB962C8B-B14F-4D97-AF65-F5344CB8AC3E}">
        <p14:creationId xmlns:p14="http://schemas.microsoft.com/office/powerpoint/2010/main" val="3016456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38335-31C0-15E1-AAE7-1F05A2A9AAD2}"/>
              </a:ext>
            </a:extLst>
          </p:cNvPr>
          <p:cNvSpPr>
            <a:spLocks noGrp="1"/>
          </p:cNvSpPr>
          <p:nvPr>
            <p:ph type="title"/>
          </p:nvPr>
        </p:nvSpPr>
        <p:spPr/>
        <p:txBody>
          <a:bodyPr/>
          <a:lstStyle/>
          <a:p>
            <a:r>
              <a:rPr lang="en-US" dirty="0"/>
              <a:t>What’s needed for an effective conservation intervention.</a:t>
            </a:r>
          </a:p>
        </p:txBody>
      </p:sp>
      <p:sp>
        <p:nvSpPr>
          <p:cNvPr id="3" name="Content Placeholder 2">
            <a:extLst>
              <a:ext uri="{FF2B5EF4-FFF2-40B4-BE49-F238E27FC236}">
                <a16:creationId xmlns:a16="http://schemas.microsoft.com/office/drawing/2014/main" id="{EFA151B0-5517-9AA7-0533-FF4C0450F161}"/>
              </a:ext>
            </a:extLst>
          </p:cNvPr>
          <p:cNvSpPr>
            <a:spLocks noGrp="1"/>
          </p:cNvSpPr>
          <p:nvPr>
            <p:ph idx="1"/>
          </p:nvPr>
        </p:nvSpPr>
        <p:spPr>
          <a:xfrm>
            <a:off x="336755" y="1825625"/>
            <a:ext cx="7519219" cy="4840646"/>
          </a:xfrm>
        </p:spPr>
        <p:txBody>
          <a:bodyPr/>
          <a:lstStyle/>
          <a:p>
            <a:pPr marL="514350" indent="-514350">
              <a:buFont typeface="+mj-lt"/>
              <a:buAutoNum type="arabicPeriod"/>
            </a:pPr>
            <a:r>
              <a:rPr lang="en-US" dirty="0"/>
              <a:t>Identifying problem/desired outcomes</a:t>
            </a:r>
          </a:p>
          <a:p>
            <a:pPr marL="514350" indent="-514350">
              <a:buFont typeface="+mj-lt"/>
              <a:buAutoNum type="arabicPeriod"/>
            </a:pPr>
            <a:r>
              <a:rPr lang="en-US" dirty="0"/>
              <a:t>Identifying stakeholders/communities</a:t>
            </a:r>
          </a:p>
          <a:p>
            <a:pPr marL="514350" indent="-514350">
              <a:buFont typeface="+mj-lt"/>
              <a:buAutoNum type="arabicPeriod"/>
            </a:pPr>
            <a:r>
              <a:rPr lang="en-US" dirty="0"/>
              <a:t>Assessing available evidence</a:t>
            </a:r>
          </a:p>
          <a:p>
            <a:pPr marL="514350" indent="-514350">
              <a:buFont typeface="+mj-lt"/>
              <a:buAutoNum type="arabicPeriod"/>
            </a:pPr>
            <a:r>
              <a:rPr lang="en-US" dirty="0"/>
              <a:t>Designing project</a:t>
            </a:r>
          </a:p>
          <a:p>
            <a:pPr marL="514350" indent="-514350">
              <a:buFont typeface="+mj-lt"/>
              <a:buAutoNum type="arabicPeriod"/>
            </a:pPr>
            <a:r>
              <a:rPr lang="en-US" dirty="0"/>
              <a:t>Secure funding*</a:t>
            </a:r>
          </a:p>
        </p:txBody>
      </p:sp>
      <p:sp>
        <p:nvSpPr>
          <p:cNvPr id="4" name="TextBox 3">
            <a:extLst>
              <a:ext uri="{FF2B5EF4-FFF2-40B4-BE49-F238E27FC236}">
                <a16:creationId xmlns:a16="http://schemas.microsoft.com/office/drawing/2014/main" id="{CEE6BBCB-D0C1-0C5B-72BB-DB04648146BA}"/>
              </a:ext>
            </a:extLst>
          </p:cNvPr>
          <p:cNvSpPr txBox="1"/>
          <p:nvPr/>
        </p:nvSpPr>
        <p:spPr>
          <a:xfrm>
            <a:off x="471948" y="5663381"/>
            <a:ext cx="8514736" cy="369332"/>
          </a:xfrm>
          <a:prstGeom prst="rect">
            <a:avLst/>
          </a:prstGeom>
          <a:noFill/>
        </p:spPr>
        <p:txBody>
          <a:bodyPr wrap="square" rtlCol="0">
            <a:spAutoFit/>
          </a:bodyPr>
          <a:lstStyle/>
          <a:p>
            <a:r>
              <a:rPr lang="en-US" dirty="0">
                <a:solidFill>
                  <a:srgbClr val="445F51"/>
                </a:solidFill>
              </a:rPr>
              <a:t>* Perhaps a separate checklist needed for funders!</a:t>
            </a:r>
          </a:p>
        </p:txBody>
      </p:sp>
    </p:spTree>
    <p:extLst>
      <p:ext uri="{BB962C8B-B14F-4D97-AF65-F5344CB8AC3E}">
        <p14:creationId xmlns:p14="http://schemas.microsoft.com/office/powerpoint/2010/main" val="1513985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38335-31C0-15E1-AAE7-1F05A2A9AAD2}"/>
              </a:ext>
            </a:extLst>
          </p:cNvPr>
          <p:cNvSpPr>
            <a:spLocks noGrp="1"/>
          </p:cNvSpPr>
          <p:nvPr>
            <p:ph type="title"/>
          </p:nvPr>
        </p:nvSpPr>
        <p:spPr/>
        <p:txBody>
          <a:bodyPr/>
          <a:lstStyle/>
          <a:p>
            <a:r>
              <a:rPr lang="en-US" dirty="0"/>
              <a:t>What’s needed for an effective conservation intervention.</a:t>
            </a:r>
          </a:p>
        </p:txBody>
      </p:sp>
      <p:sp>
        <p:nvSpPr>
          <p:cNvPr id="3" name="Content Placeholder 2">
            <a:extLst>
              <a:ext uri="{FF2B5EF4-FFF2-40B4-BE49-F238E27FC236}">
                <a16:creationId xmlns:a16="http://schemas.microsoft.com/office/drawing/2014/main" id="{EFA151B0-5517-9AA7-0533-FF4C0450F161}"/>
              </a:ext>
            </a:extLst>
          </p:cNvPr>
          <p:cNvSpPr>
            <a:spLocks noGrp="1"/>
          </p:cNvSpPr>
          <p:nvPr>
            <p:ph idx="1"/>
          </p:nvPr>
        </p:nvSpPr>
        <p:spPr>
          <a:xfrm>
            <a:off x="336755" y="1825625"/>
            <a:ext cx="7519219" cy="4840646"/>
          </a:xfrm>
        </p:spPr>
        <p:txBody>
          <a:bodyPr/>
          <a:lstStyle/>
          <a:p>
            <a:pPr marL="514350" indent="-514350">
              <a:buFont typeface="+mj-lt"/>
              <a:buAutoNum type="arabicPeriod"/>
            </a:pPr>
            <a:r>
              <a:rPr lang="en-US" dirty="0"/>
              <a:t>Identifying problem/desired outcomes</a:t>
            </a:r>
          </a:p>
          <a:p>
            <a:pPr marL="514350" indent="-514350">
              <a:buFont typeface="+mj-lt"/>
              <a:buAutoNum type="arabicPeriod"/>
            </a:pPr>
            <a:r>
              <a:rPr lang="en-US" dirty="0"/>
              <a:t>Identifying stakeholders/communities</a:t>
            </a:r>
          </a:p>
          <a:p>
            <a:pPr marL="514350" indent="-514350">
              <a:buFont typeface="+mj-lt"/>
              <a:buAutoNum type="arabicPeriod"/>
            </a:pPr>
            <a:r>
              <a:rPr lang="en-US" dirty="0"/>
              <a:t>Assessing available evidence</a:t>
            </a:r>
          </a:p>
          <a:p>
            <a:pPr marL="514350" indent="-514350">
              <a:buFont typeface="+mj-lt"/>
              <a:buAutoNum type="arabicPeriod"/>
            </a:pPr>
            <a:r>
              <a:rPr lang="en-US" dirty="0"/>
              <a:t>Designing project</a:t>
            </a:r>
          </a:p>
          <a:p>
            <a:pPr marL="514350" indent="-514350">
              <a:buFont typeface="+mj-lt"/>
              <a:buAutoNum type="arabicPeriod"/>
            </a:pPr>
            <a:r>
              <a:rPr lang="en-US" dirty="0"/>
              <a:t>Secure funding*</a:t>
            </a:r>
          </a:p>
          <a:p>
            <a:pPr marL="514350" indent="-514350">
              <a:buFont typeface="+mj-lt"/>
              <a:buAutoNum type="arabicPeriod"/>
            </a:pPr>
            <a:r>
              <a:rPr lang="en-US" dirty="0"/>
              <a:t>Carrying out project*</a:t>
            </a:r>
          </a:p>
        </p:txBody>
      </p:sp>
      <p:sp>
        <p:nvSpPr>
          <p:cNvPr id="4" name="TextBox 3">
            <a:extLst>
              <a:ext uri="{FF2B5EF4-FFF2-40B4-BE49-F238E27FC236}">
                <a16:creationId xmlns:a16="http://schemas.microsoft.com/office/drawing/2014/main" id="{CEE6BBCB-D0C1-0C5B-72BB-DB04648146BA}"/>
              </a:ext>
            </a:extLst>
          </p:cNvPr>
          <p:cNvSpPr txBox="1"/>
          <p:nvPr/>
        </p:nvSpPr>
        <p:spPr>
          <a:xfrm>
            <a:off x="2654710" y="6123543"/>
            <a:ext cx="6096000" cy="369332"/>
          </a:xfrm>
          <a:prstGeom prst="rect">
            <a:avLst/>
          </a:prstGeom>
          <a:noFill/>
        </p:spPr>
        <p:txBody>
          <a:bodyPr wrap="square" rtlCol="0">
            <a:spAutoFit/>
          </a:bodyPr>
          <a:lstStyle/>
          <a:p>
            <a:r>
              <a:rPr lang="en-US" dirty="0">
                <a:solidFill>
                  <a:srgbClr val="445F51"/>
                </a:solidFill>
              </a:rPr>
              <a:t>* Yes, this covers a lot</a:t>
            </a:r>
          </a:p>
        </p:txBody>
      </p:sp>
    </p:spTree>
    <p:extLst>
      <p:ext uri="{BB962C8B-B14F-4D97-AF65-F5344CB8AC3E}">
        <p14:creationId xmlns:p14="http://schemas.microsoft.com/office/powerpoint/2010/main" val="2076149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38335-31C0-15E1-AAE7-1F05A2A9AAD2}"/>
              </a:ext>
            </a:extLst>
          </p:cNvPr>
          <p:cNvSpPr>
            <a:spLocks noGrp="1"/>
          </p:cNvSpPr>
          <p:nvPr>
            <p:ph type="title"/>
          </p:nvPr>
        </p:nvSpPr>
        <p:spPr/>
        <p:txBody>
          <a:bodyPr/>
          <a:lstStyle/>
          <a:p>
            <a:r>
              <a:rPr lang="en-US" dirty="0"/>
              <a:t>What’s needed for an effective conservation intervention.</a:t>
            </a:r>
          </a:p>
        </p:txBody>
      </p:sp>
      <p:sp>
        <p:nvSpPr>
          <p:cNvPr id="3" name="Content Placeholder 2">
            <a:extLst>
              <a:ext uri="{FF2B5EF4-FFF2-40B4-BE49-F238E27FC236}">
                <a16:creationId xmlns:a16="http://schemas.microsoft.com/office/drawing/2014/main" id="{EFA151B0-5517-9AA7-0533-FF4C0450F161}"/>
              </a:ext>
            </a:extLst>
          </p:cNvPr>
          <p:cNvSpPr>
            <a:spLocks noGrp="1"/>
          </p:cNvSpPr>
          <p:nvPr>
            <p:ph idx="1"/>
          </p:nvPr>
        </p:nvSpPr>
        <p:spPr>
          <a:xfrm>
            <a:off x="336755" y="1825625"/>
            <a:ext cx="7519219" cy="4840646"/>
          </a:xfrm>
        </p:spPr>
        <p:txBody>
          <a:bodyPr/>
          <a:lstStyle/>
          <a:p>
            <a:pPr marL="514350" indent="-514350">
              <a:buFont typeface="+mj-lt"/>
              <a:buAutoNum type="arabicPeriod"/>
            </a:pPr>
            <a:r>
              <a:rPr lang="en-US" dirty="0"/>
              <a:t>Identifying problem/desired outcomes</a:t>
            </a:r>
          </a:p>
          <a:p>
            <a:pPr marL="514350" indent="-514350">
              <a:buFont typeface="+mj-lt"/>
              <a:buAutoNum type="arabicPeriod"/>
            </a:pPr>
            <a:r>
              <a:rPr lang="en-US" dirty="0"/>
              <a:t>Identifying stakeholders/communities</a:t>
            </a:r>
          </a:p>
          <a:p>
            <a:pPr marL="514350" indent="-514350">
              <a:buFont typeface="+mj-lt"/>
              <a:buAutoNum type="arabicPeriod"/>
            </a:pPr>
            <a:r>
              <a:rPr lang="en-US" dirty="0"/>
              <a:t>Assessing available evidence</a:t>
            </a:r>
          </a:p>
          <a:p>
            <a:pPr marL="514350" indent="-514350">
              <a:buFont typeface="+mj-lt"/>
              <a:buAutoNum type="arabicPeriod"/>
            </a:pPr>
            <a:r>
              <a:rPr lang="en-US" dirty="0"/>
              <a:t>Designing project</a:t>
            </a:r>
          </a:p>
          <a:p>
            <a:pPr marL="514350" indent="-514350">
              <a:buFont typeface="+mj-lt"/>
              <a:buAutoNum type="arabicPeriod"/>
            </a:pPr>
            <a:r>
              <a:rPr lang="en-US" dirty="0"/>
              <a:t>Secure funding*</a:t>
            </a:r>
          </a:p>
          <a:p>
            <a:pPr marL="514350" indent="-514350">
              <a:buFont typeface="+mj-lt"/>
              <a:buAutoNum type="arabicPeriod"/>
            </a:pPr>
            <a:r>
              <a:rPr lang="en-US" dirty="0"/>
              <a:t>Carrying out project*</a:t>
            </a:r>
          </a:p>
          <a:p>
            <a:pPr marL="514350" indent="-514350">
              <a:buFont typeface="+mj-lt"/>
              <a:buAutoNum type="arabicPeriod"/>
            </a:pPr>
            <a:r>
              <a:rPr lang="en-US" dirty="0"/>
              <a:t>Assessing outcomes</a:t>
            </a:r>
          </a:p>
        </p:txBody>
      </p:sp>
      <p:sp>
        <p:nvSpPr>
          <p:cNvPr id="5" name="TextBox 4">
            <a:extLst>
              <a:ext uri="{FF2B5EF4-FFF2-40B4-BE49-F238E27FC236}">
                <a16:creationId xmlns:a16="http://schemas.microsoft.com/office/drawing/2014/main" id="{C9933CD7-F0AC-0A28-E2B5-2A45F312537A}"/>
              </a:ext>
            </a:extLst>
          </p:cNvPr>
          <p:cNvSpPr txBox="1"/>
          <p:nvPr/>
        </p:nvSpPr>
        <p:spPr>
          <a:xfrm>
            <a:off x="5417574" y="4061282"/>
            <a:ext cx="3716593" cy="1754326"/>
          </a:xfrm>
          <a:prstGeom prst="rect">
            <a:avLst/>
          </a:prstGeom>
          <a:noFill/>
          <a:ln w="28575">
            <a:solidFill>
              <a:srgbClr val="445F51"/>
            </a:solidFill>
          </a:ln>
        </p:spPr>
        <p:txBody>
          <a:bodyPr wrap="square" rtlCol="0">
            <a:spAutoFit/>
          </a:bodyPr>
          <a:lstStyle/>
          <a:p>
            <a:pPr marL="285750" indent="-285750">
              <a:buFont typeface="Arial" panose="020B0604020202020204" pitchFamily="34" charset="0"/>
              <a:buChar char="•"/>
            </a:pPr>
            <a:r>
              <a:rPr lang="en-US" dirty="0">
                <a:solidFill>
                  <a:srgbClr val="445F51"/>
                </a:solidFill>
              </a:rPr>
              <a:t>Replicated design</a:t>
            </a:r>
          </a:p>
          <a:p>
            <a:pPr marL="285750" indent="-285750">
              <a:buFont typeface="Arial" panose="020B0604020202020204" pitchFamily="34" charset="0"/>
              <a:buChar char="•"/>
            </a:pPr>
            <a:r>
              <a:rPr lang="en-US" dirty="0">
                <a:solidFill>
                  <a:srgbClr val="445F51"/>
                </a:solidFill>
              </a:rPr>
              <a:t>Statistics</a:t>
            </a:r>
          </a:p>
          <a:p>
            <a:pPr marL="285750" indent="-285750">
              <a:buFont typeface="Arial" panose="020B0604020202020204" pitchFamily="34" charset="0"/>
              <a:buChar char="•"/>
            </a:pPr>
            <a:r>
              <a:rPr lang="en-US" dirty="0">
                <a:solidFill>
                  <a:srgbClr val="445F51"/>
                </a:solidFill>
              </a:rPr>
              <a:t>Control/treatment</a:t>
            </a:r>
          </a:p>
          <a:p>
            <a:pPr marL="285750" indent="-285750">
              <a:buFont typeface="Arial" panose="020B0604020202020204" pitchFamily="34" charset="0"/>
              <a:buChar char="•"/>
            </a:pPr>
            <a:r>
              <a:rPr lang="en-US" dirty="0">
                <a:solidFill>
                  <a:srgbClr val="445F51"/>
                </a:solidFill>
              </a:rPr>
              <a:t>BACI (before-after control-impact)</a:t>
            </a:r>
          </a:p>
          <a:p>
            <a:pPr marL="285750" indent="-285750">
              <a:buFont typeface="Arial" panose="020B0604020202020204" pitchFamily="34" charset="0"/>
              <a:buChar char="•"/>
            </a:pPr>
            <a:r>
              <a:rPr lang="en-US" dirty="0">
                <a:solidFill>
                  <a:srgbClr val="445F51"/>
                </a:solidFill>
              </a:rPr>
              <a:t>Accounting for covariates</a:t>
            </a:r>
          </a:p>
          <a:p>
            <a:pPr marL="285750" indent="-285750">
              <a:buFont typeface="Arial" panose="020B0604020202020204" pitchFamily="34" charset="0"/>
              <a:buChar char="•"/>
            </a:pPr>
            <a:r>
              <a:rPr lang="en-US" dirty="0">
                <a:solidFill>
                  <a:srgbClr val="445F51"/>
                </a:solidFill>
              </a:rPr>
              <a:t>Using graphics to present findings</a:t>
            </a:r>
          </a:p>
        </p:txBody>
      </p:sp>
    </p:spTree>
    <p:extLst>
      <p:ext uri="{BB962C8B-B14F-4D97-AF65-F5344CB8AC3E}">
        <p14:creationId xmlns:p14="http://schemas.microsoft.com/office/powerpoint/2010/main" val="2214121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38335-31C0-15E1-AAE7-1F05A2A9AAD2}"/>
              </a:ext>
            </a:extLst>
          </p:cNvPr>
          <p:cNvSpPr>
            <a:spLocks noGrp="1"/>
          </p:cNvSpPr>
          <p:nvPr>
            <p:ph type="title"/>
          </p:nvPr>
        </p:nvSpPr>
        <p:spPr/>
        <p:txBody>
          <a:bodyPr/>
          <a:lstStyle/>
          <a:p>
            <a:r>
              <a:rPr lang="en-US" dirty="0"/>
              <a:t>What’s needed for an effective conservation intervention.</a:t>
            </a:r>
          </a:p>
        </p:txBody>
      </p:sp>
      <p:sp>
        <p:nvSpPr>
          <p:cNvPr id="3" name="Content Placeholder 2">
            <a:extLst>
              <a:ext uri="{FF2B5EF4-FFF2-40B4-BE49-F238E27FC236}">
                <a16:creationId xmlns:a16="http://schemas.microsoft.com/office/drawing/2014/main" id="{EFA151B0-5517-9AA7-0533-FF4C0450F161}"/>
              </a:ext>
            </a:extLst>
          </p:cNvPr>
          <p:cNvSpPr>
            <a:spLocks noGrp="1"/>
          </p:cNvSpPr>
          <p:nvPr>
            <p:ph idx="1"/>
          </p:nvPr>
        </p:nvSpPr>
        <p:spPr>
          <a:xfrm>
            <a:off x="336755" y="1825625"/>
            <a:ext cx="7519219" cy="4840646"/>
          </a:xfrm>
        </p:spPr>
        <p:txBody>
          <a:bodyPr/>
          <a:lstStyle/>
          <a:p>
            <a:pPr marL="514350" indent="-514350">
              <a:buFont typeface="+mj-lt"/>
              <a:buAutoNum type="arabicPeriod"/>
            </a:pPr>
            <a:r>
              <a:rPr lang="en-US" dirty="0"/>
              <a:t>Identifying problem/desired outcomes</a:t>
            </a:r>
          </a:p>
          <a:p>
            <a:pPr marL="514350" indent="-514350">
              <a:buFont typeface="+mj-lt"/>
              <a:buAutoNum type="arabicPeriod"/>
            </a:pPr>
            <a:r>
              <a:rPr lang="en-US" dirty="0"/>
              <a:t>Identifying stakeholders/communities</a:t>
            </a:r>
          </a:p>
          <a:p>
            <a:pPr marL="514350" indent="-514350">
              <a:buFont typeface="+mj-lt"/>
              <a:buAutoNum type="arabicPeriod"/>
            </a:pPr>
            <a:r>
              <a:rPr lang="en-US" dirty="0"/>
              <a:t>Assessing available evidence</a:t>
            </a:r>
          </a:p>
          <a:p>
            <a:pPr marL="514350" indent="-514350">
              <a:buFont typeface="+mj-lt"/>
              <a:buAutoNum type="arabicPeriod"/>
            </a:pPr>
            <a:r>
              <a:rPr lang="en-US" dirty="0"/>
              <a:t>Designing project</a:t>
            </a:r>
          </a:p>
          <a:p>
            <a:pPr marL="514350" indent="-514350">
              <a:buFont typeface="+mj-lt"/>
              <a:buAutoNum type="arabicPeriod"/>
            </a:pPr>
            <a:r>
              <a:rPr lang="en-US" dirty="0"/>
              <a:t>Secure funding*</a:t>
            </a:r>
          </a:p>
          <a:p>
            <a:pPr marL="514350" indent="-514350">
              <a:buFont typeface="+mj-lt"/>
              <a:buAutoNum type="arabicPeriod"/>
            </a:pPr>
            <a:r>
              <a:rPr lang="en-US" dirty="0"/>
              <a:t>Carrying out project*</a:t>
            </a:r>
          </a:p>
          <a:p>
            <a:pPr marL="514350" indent="-514350">
              <a:buFont typeface="+mj-lt"/>
              <a:buAutoNum type="arabicPeriod"/>
            </a:pPr>
            <a:r>
              <a:rPr lang="en-US" dirty="0"/>
              <a:t>Assessing outcomes</a:t>
            </a:r>
          </a:p>
          <a:p>
            <a:pPr marL="514350" indent="-514350">
              <a:buFont typeface="+mj-lt"/>
              <a:buAutoNum type="arabicPeriod"/>
            </a:pPr>
            <a:r>
              <a:rPr lang="en-US" dirty="0"/>
              <a:t>Communicating results</a:t>
            </a:r>
          </a:p>
        </p:txBody>
      </p:sp>
      <p:pic>
        <p:nvPicPr>
          <p:cNvPr id="4" name="Picture 2" descr="Research types: working papers, preprints, journal articles">
            <a:extLst>
              <a:ext uri="{FF2B5EF4-FFF2-40B4-BE49-F238E27FC236}">
                <a16:creationId xmlns:a16="http://schemas.microsoft.com/office/drawing/2014/main" id="{8FD14540-001B-9DBF-4341-6AFB9C28C6B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62744" y="2533548"/>
            <a:ext cx="3623785" cy="2411464"/>
          </a:xfrm>
          <a:prstGeom prst="rect">
            <a:avLst/>
          </a:prstGeom>
          <a:noFill/>
          <a:ln w="28575">
            <a:solidFill>
              <a:srgbClr val="445F51"/>
            </a:solid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51C49B0-59EA-95B1-363C-262E4A5E9043}"/>
              </a:ext>
            </a:extLst>
          </p:cNvPr>
          <p:cNvPicPr>
            <a:picLocks noChangeAspect="1"/>
          </p:cNvPicPr>
          <p:nvPr/>
        </p:nvPicPr>
        <p:blipFill>
          <a:blip r:embed="rId3"/>
          <a:stretch>
            <a:fillRect/>
          </a:stretch>
        </p:blipFill>
        <p:spPr>
          <a:xfrm>
            <a:off x="8362745" y="5320849"/>
            <a:ext cx="3612945" cy="987538"/>
          </a:xfrm>
          <a:prstGeom prst="rect">
            <a:avLst/>
          </a:prstGeom>
          <a:ln w="28575">
            <a:solidFill>
              <a:srgbClr val="445F51"/>
            </a:solidFill>
          </a:ln>
        </p:spPr>
      </p:pic>
    </p:spTree>
    <p:extLst>
      <p:ext uri="{BB962C8B-B14F-4D97-AF65-F5344CB8AC3E}">
        <p14:creationId xmlns:p14="http://schemas.microsoft.com/office/powerpoint/2010/main" val="957607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38335-31C0-15E1-AAE7-1F05A2A9AAD2}"/>
              </a:ext>
            </a:extLst>
          </p:cNvPr>
          <p:cNvSpPr>
            <a:spLocks noGrp="1"/>
          </p:cNvSpPr>
          <p:nvPr>
            <p:ph type="title"/>
          </p:nvPr>
        </p:nvSpPr>
        <p:spPr/>
        <p:txBody>
          <a:bodyPr/>
          <a:lstStyle/>
          <a:p>
            <a:r>
              <a:rPr lang="en-US" dirty="0"/>
              <a:t>What’s needed for an effective conservation intervention.</a:t>
            </a:r>
          </a:p>
        </p:txBody>
      </p:sp>
      <p:sp>
        <p:nvSpPr>
          <p:cNvPr id="3" name="Content Placeholder 2">
            <a:extLst>
              <a:ext uri="{FF2B5EF4-FFF2-40B4-BE49-F238E27FC236}">
                <a16:creationId xmlns:a16="http://schemas.microsoft.com/office/drawing/2014/main" id="{EFA151B0-5517-9AA7-0533-FF4C0450F161}"/>
              </a:ext>
            </a:extLst>
          </p:cNvPr>
          <p:cNvSpPr>
            <a:spLocks noGrp="1"/>
          </p:cNvSpPr>
          <p:nvPr>
            <p:ph idx="1"/>
          </p:nvPr>
        </p:nvSpPr>
        <p:spPr>
          <a:xfrm>
            <a:off x="336755" y="1825624"/>
            <a:ext cx="7519219" cy="5032375"/>
          </a:xfrm>
        </p:spPr>
        <p:txBody>
          <a:bodyPr>
            <a:normAutofit/>
          </a:bodyPr>
          <a:lstStyle/>
          <a:p>
            <a:pPr marL="514350" indent="-514350">
              <a:buFont typeface="+mj-lt"/>
              <a:buAutoNum type="arabicPeriod"/>
            </a:pPr>
            <a:r>
              <a:rPr lang="en-US" dirty="0"/>
              <a:t>Identifying problem/desired outcomes</a:t>
            </a:r>
          </a:p>
          <a:p>
            <a:pPr marL="514350" indent="-514350">
              <a:buFont typeface="+mj-lt"/>
              <a:buAutoNum type="arabicPeriod"/>
            </a:pPr>
            <a:r>
              <a:rPr lang="en-US" dirty="0"/>
              <a:t>Identifying stakeholders/communities</a:t>
            </a:r>
          </a:p>
          <a:p>
            <a:pPr marL="514350" indent="-514350">
              <a:buFont typeface="+mj-lt"/>
              <a:buAutoNum type="arabicPeriod"/>
            </a:pPr>
            <a:r>
              <a:rPr lang="en-US" dirty="0"/>
              <a:t>Assessing available evidence</a:t>
            </a:r>
          </a:p>
          <a:p>
            <a:pPr marL="514350" indent="-514350">
              <a:buFont typeface="+mj-lt"/>
              <a:buAutoNum type="arabicPeriod"/>
            </a:pPr>
            <a:r>
              <a:rPr lang="en-US" dirty="0"/>
              <a:t>Designing project</a:t>
            </a:r>
          </a:p>
          <a:p>
            <a:pPr marL="514350" indent="-514350">
              <a:buFont typeface="+mj-lt"/>
              <a:buAutoNum type="arabicPeriod"/>
            </a:pPr>
            <a:r>
              <a:rPr lang="en-US" dirty="0"/>
              <a:t>Secure funding*</a:t>
            </a:r>
          </a:p>
          <a:p>
            <a:pPr marL="514350" indent="-514350">
              <a:buFont typeface="+mj-lt"/>
              <a:buAutoNum type="arabicPeriod"/>
            </a:pPr>
            <a:r>
              <a:rPr lang="en-US" dirty="0"/>
              <a:t>Carrying out project*</a:t>
            </a:r>
          </a:p>
          <a:p>
            <a:pPr marL="514350" indent="-514350">
              <a:buFont typeface="+mj-lt"/>
              <a:buAutoNum type="arabicPeriod"/>
            </a:pPr>
            <a:r>
              <a:rPr lang="en-US" dirty="0"/>
              <a:t>Assessing outcomes</a:t>
            </a:r>
          </a:p>
          <a:p>
            <a:pPr marL="514350" indent="-514350">
              <a:buFont typeface="+mj-lt"/>
              <a:buAutoNum type="arabicPeriod"/>
            </a:pPr>
            <a:r>
              <a:rPr lang="en-US" dirty="0"/>
              <a:t>Communicating results</a:t>
            </a:r>
          </a:p>
          <a:p>
            <a:pPr marL="514350" indent="-514350">
              <a:buFont typeface="+mj-lt"/>
              <a:buAutoNum type="arabicPeriod"/>
            </a:pPr>
            <a:r>
              <a:rPr lang="en-US" dirty="0"/>
              <a:t>Connecting to management/policy</a:t>
            </a:r>
          </a:p>
        </p:txBody>
      </p:sp>
    </p:spTree>
    <p:extLst>
      <p:ext uri="{BB962C8B-B14F-4D97-AF65-F5344CB8AC3E}">
        <p14:creationId xmlns:p14="http://schemas.microsoft.com/office/powerpoint/2010/main" val="16514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1C086A-EB0D-0243-5EEE-06851BBD75E3}"/>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A2E8C8CE-CA42-ACF0-44DB-33DE208A6275}"/>
              </a:ext>
            </a:extLst>
          </p:cNvPr>
          <p:cNvSpPr>
            <a:spLocks noGrp="1"/>
          </p:cNvSpPr>
          <p:nvPr>
            <p:ph type="title"/>
          </p:nvPr>
        </p:nvSpPr>
        <p:spPr/>
        <p:txBody>
          <a:bodyPr/>
          <a:lstStyle/>
          <a:p>
            <a:r>
              <a:rPr lang="en-US" dirty="0"/>
              <a:t>Flight checklist</a:t>
            </a:r>
          </a:p>
        </p:txBody>
      </p:sp>
      <p:pic>
        <p:nvPicPr>
          <p:cNvPr id="1026" name="Picture 2">
            <a:extLst>
              <a:ext uri="{FF2B5EF4-FFF2-40B4-BE49-F238E27FC236}">
                <a16:creationId xmlns:a16="http://schemas.microsoft.com/office/drawing/2014/main" id="{3C686883-98CB-0B71-902C-F21A1B77464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18914" y="0"/>
            <a:ext cx="5024437"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8F4AC1F-A8DF-4867-3D05-4D7934AEB9AD}"/>
              </a:ext>
            </a:extLst>
          </p:cNvPr>
          <p:cNvSpPr/>
          <p:nvPr/>
        </p:nvSpPr>
        <p:spPr>
          <a:xfrm>
            <a:off x="6469626" y="589935"/>
            <a:ext cx="1966451" cy="1356852"/>
          </a:xfrm>
          <a:prstGeom prst="rect">
            <a:avLst/>
          </a:prstGeom>
          <a:noFill/>
          <a:ln w="38100">
            <a:solidFill>
              <a:srgbClr val="445F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92E21C9-1BB6-7F45-B075-5A169BEAE2FA}"/>
              </a:ext>
            </a:extLst>
          </p:cNvPr>
          <p:cNvSpPr/>
          <p:nvPr/>
        </p:nvSpPr>
        <p:spPr>
          <a:xfrm>
            <a:off x="6469625" y="2502310"/>
            <a:ext cx="1966451" cy="1460090"/>
          </a:xfrm>
          <a:prstGeom prst="rect">
            <a:avLst/>
          </a:prstGeom>
          <a:noFill/>
          <a:ln w="38100">
            <a:solidFill>
              <a:srgbClr val="445F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7C53845-346E-966F-E400-98A72B44BF63}"/>
              </a:ext>
            </a:extLst>
          </p:cNvPr>
          <p:cNvSpPr/>
          <p:nvPr/>
        </p:nvSpPr>
        <p:spPr>
          <a:xfrm>
            <a:off x="8654766" y="3779197"/>
            <a:ext cx="1885416" cy="881293"/>
          </a:xfrm>
          <a:prstGeom prst="rect">
            <a:avLst/>
          </a:prstGeom>
          <a:noFill/>
          <a:ln w="38100">
            <a:solidFill>
              <a:srgbClr val="445F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24C1091-BA5A-BCE3-2CD1-0E60DDB3421B}"/>
              </a:ext>
            </a:extLst>
          </p:cNvPr>
          <p:cNvSpPr/>
          <p:nvPr/>
        </p:nvSpPr>
        <p:spPr>
          <a:xfrm>
            <a:off x="6503228" y="4652963"/>
            <a:ext cx="4055807" cy="1524000"/>
          </a:xfrm>
          <a:prstGeom prst="rect">
            <a:avLst/>
          </a:prstGeom>
          <a:noFill/>
          <a:ln w="38100">
            <a:solidFill>
              <a:srgbClr val="445F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A87045C-A344-C9DD-BE33-AB7E8A7D09F6}"/>
              </a:ext>
            </a:extLst>
          </p:cNvPr>
          <p:cNvSpPr/>
          <p:nvPr/>
        </p:nvSpPr>
        <p:spPr>
          <a:xfrm>
            <a:off x="6503228" y="6210223"/>
            <a:ext cx="4055807" cy="614516"/>
          </a:xfrm>
          <a:prstGeom prst="rect">
            <a:avLst/>
          </a:prstGeom>
          <a:noFill/>
          <a:ln w="38100">
            <a:solidFill>
              <a:srgbClr val="445F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7147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C9168-0FE7-49B3-927E-895DA1B9DBD2}"/>
              </a:ext>
            </a:extLst>
          </p:cNvPr>
          <p:cNvSpPr>
            <a:spLocks noGrp="1"/>
          </p:cNvSpPr>
          <p:nvPr>
            <p:ph type="title"/>
          </p:nvPr>
        </p:nvSpPr>
        <p:spPr/>
        <p:txBody>
          <a:bodyPr/>
          <a:lstStyle/>
          <a:p>
            <a:r>
              <a:rPr lang="en-US" dirty="0"/>
              <a:t>Workshop goals</a:t>
            </a:r>
          </a:p>
        </p:txBody>
      </p:sp>
      <p:sp>
        <p:nvSpPr>
          <p:cNvPr id="3" name="Content Placeholder 2">
            <a:extLst>
              <a:ext uri="{FF2B5EF4-FFF2-40B4-BE49-F238E27FC236}">
                <a16:creationId xmlns:a16="http://schemas.microsoft.com/office/drawing/2014/main" id="{8C32F203-DDF7-A7AA-A27E-EE09AE86DBA2}"/>
              </a:ext>
            </a:extLst>
          </p:cNvPr>
          <p:cNvSpPr>
            <a:spLocks noGrp="1"/>
          </p:cNvSpPr>
          <p:nvPr>
            <p:ph idx="1"/>
          </p:nvPr>
        </p:nvSpPr>
        <p:spPr/>
        <p:txBody>
          <a:bodyPr>
            <a:normAutofit/>
          </a:bodyPr>
          <a:lstStyle/>
          <a:p>
            <a:r>
              <a:rPr lang="en-US" sz="2400" dirty="0">
                <a:effectLst/>
                <a:ea typeface="Malgun Gothic" panose="020B0503020000020004" pitchFamily="34" charset="-127"/>
              </a:rPr>
              <a:t>This workshop is part of a larger set of initiatives aimed at individual practitioners, conservation organizations, and funders to make applied practice more empirically robust, increase transparency, and promote adoption of best practice and repeatability. </a:t>
            </a:r>
          </a:p>
          <a:p>
            <a:r>
              <a:rPr lang="en-US" sz="2400" dirty="0">
                <a:effectLst/>
                <a:ea typeface="Malgun Gothic" panose="020B0503020000020004" pitchFamily="34" charset="-127"/>
              </a:rPr>
              <a:t>By designing a set of checklists, much like other professions use (e.g., medical, engineering, flight industries), these best practice priorities can be better ingrained into how we carry out, evaluate, and communicate conservation interventions.</a:t>
            </a:r>
            <a:r>
              <a:rPr lang="en-CA" sz="2400" dirty="0">
                <a:effectLst/>
              </a:rPr>
              <a:t> </a:t>
            </a:r>
            <a:endParaRPr lang="en-US" sz="2400" dirty="0"/>
          </a:p>
        </p:txBody>
      </p:sp>
    </p:spTree>
    <p:extLst>
      <p:ext uri="{BB962C8B-B14F-4D97-AF65-F5344CB8AC3E}">
        <p14:creationId xmlns:p14="http://schemas.microsoft.com/office/powerpoint/2010/main" val="3745876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C72D2-A331-522C-DCDE-6DE9B37FC725}"/>
              </a:ext>
            </a:extLst>
          </p:cNvPr>
          <p:cNvSpPr>
            <a:spLocks noGrp="1"/>
          </p:cNvSpPr>
          <p:nvPr>
            <p:ph type="title"/>
          </p:nvPr>
        </p:nvSpPr>
        <p:spPr/>
        <p:txBody>
          <a:bodyPr/>
          <a:lstStyle/>
          <a:p>
            <a:r>
              <a:rPr lang="en-US" dirty="0"/>
              <a:t>Workshop goals</a:t>
            </a:r>
          </a:p>
        </p:txBody>
      </p:sp>
      <p:sp>
        <p:nvSpPr>
          <p:cNvPr id="3" name="Content Placeholder 2">
            <a:extLst>
              <a:ext uri="{FF2B5EF4-FFF2-40B4-BE49-F238E27FC236}">
                <a16:creationId xmlns:a16="http://schemas.microsoft.com/office/drawing/2014/main" id="{95F8A7EC-E514-893E-6760-E95C4888D94F}"/>
              </a:ext>
            </a:extLst>
          </p:cNvPr>
          <p:cNvSpPr>
            <a:spLocks noGrp="1"/>
          </p:cNvSpPr>
          <p:nvPr>
            <p:ph idx="1"/>
          </p:nvPr>
        </p:nvSpPr>
        <p:spPr>
          <a:xfrm>
            <a:off x="838200" y="2296633"/>
            <a:ext cx="10515600" cy="3880330"/>
          </a:xfrm>
        </p:spPr>
        <p:txBody>
          <a:bodyPr>
            <a:normAutofit/>
          </a:bodyPr>
          <a:lstStyle/>
          <a:p>
            <a:r>
              <a:rPr lang="en-US" sz="2400" dirty="0">
                <a:effectLst/>
                <a:ea typeface="Malgun Gothic" panose="020B0503020000020004" pitchFamily="34" charset="-127"/>
              </a:rPr>
              <a:t>Participants will then take part in structured activities that will build components of the </a:t>
            </a:r>
            <a:r>
              <a:rPr lang="en-US" sz="2400" i="1" dirty="0">
                <a:effectLst/>
                <a:ea typeface="Malgun Gothic" panose="020B0503020000020004" pitchFamily="34" charset="-127"/>
              </a:rPr>
              <a:t>Integrating Evidence into Practice</a:t>
            </a:r>
            <a:r>
              <a:rPr lang="en-US" sz="2400" dirty="0">
                <a:effectLst/>
                <a:ea typeface="Malgun Gothic" panose="020B0503020000020004" pitchFamily="34" charset="-127"/>
              </a:rPr>
              <a:t> checklist. The checklist will be subdivided into major components of the applied conservation pipeline: from funding to community engagement, evaluating success and recommending policy change.</a:t>
            </a:r>
            <a:endParaRPr lang="en-CA" sz="2400" dirty="0">
              <a:effectLst/>
              <a:ea typeface="Malgun Gothic" panose="020B0503020000020004" pitchFamily="34" charset="-127"/>
            </a:endParaRPr>
          </a:p>
          <a:p>
            <a:r>
              <a:rPr lang="en-US" sz="2400" dirty="0"/>
              <a:t>Participants will be invited to continue participation in the design of the checklist. </a:t>
            </a:r>
          </a:p>
          <a:p>
            <a:r>
              <a:rPr lang="en-US" sz="2400" dirty="0"/>
              <a:t>The checklist will be the subject of an article, and it will be available in AER (in multiple languages).</a:t>
            </a:r>
          </a:p>
        </p:txBody>
      </p:sp>
    </p:spTree>
    <p:extLst>
      <p:ext uri="{BB962C8B-B14F-4D97-AF65-F5344CB8AC3E}">
        <p14:creationId xmlns:p14="http://schemas.microsoft.com/office/powerpoint/2010/main" val="1598981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ED2BEE-A9D9-741D-4AAC-DC06F9A345EE}"/>
              </a:ext>
            </a:extLst>
          </p:cNvPr>
          <p:cNvSpPr>
            <a:spLocks noGrp="1"/>
          </p:cNvSpPr>
          <p:nvPr>
            <p:ph idx="1"/>
          </p:nvPr>
        </p:nvSpPr>
        <p:spPr>
          <a:xfrm>
            <a:off x="5465136" y="1403497"/>
            <a:ext cx="5888664" cy="4773465"/>
          </a:xfrm>
        </p:spPr>
        <p:txBody>
          <a:bodyPr/>
          <a:lstStyle/>
          <a:p>
            <a:r>
              <a:rPr lang="en-US" dirty="0"/>
              <a:t>Groups will be formed to work on creating parts of the checklist</a:t>
            </a:r>
          </a:p>
          <a:p>
            <a:r>
              <a:rPr lang="en-US" dirty="0"/>
              <a:t>There will be four activities, each 15 minutes. </a:t>
            </a:r>
          </a:p>
          <a:p>
            <a:r>
              <a:rPr lang="en-US" dirty="0"/>
              <a:t>We will spend that last few minutes with general discussion and next steps.</a:t>
            </a:r>
          </a:p>
        </p:txBody>
      </p:sp>
      <p:sp>
        <p:nvSpPr>
          <p:cNvPr id="3" name="Title 2">
            <a:extLst>
              <a:ext uri="{FF2B5EF4-FFF2-40B4-BE49-F238E27FC236}">
                <a16:creationId xmlns:a16="http://schemas.microsoft.com/office/drawing/2014/main" id="{CF715959-7A44-2390-54CD-234FBA3FC81B}"/>
              </a:ext>
            </a:extLst>
          </p:cNvPr>
          <p:cNvSpPr>
            <a:spLocks noGrp="1"/>
          </p:cNvSpPr>
          <p:nvPr>
            <p:ph type="title"/>
          </p:nvPr>
        </p:nvSpPr>
        <p:spPr/>
        <p:txBody>
          <a:bodyPr/>
          <a:lstStyle/>
          <a:p>
            <a:r>
              <a:rPr lang="en-US" dirty="0"/>
              <a:t>Group activities</a:t>
            </a:r>
          </a:p>
        </p:txBody>
      </p:sp>
    </p:spTree>
    <p:extLst>
      <p:ext uri="{BB962C8B-B14F-4D97-AF65-F5344CB8AC3E}">
        <p14:creationId xmlns:p14="http://schemas.microsoft.com/office/powerpoint/2010/main" val="934166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66FADD-7FEC-0037-B504-09DDE95012D3}"/>
              </a:ext>
            </a:extLst>
          </p:cNvPr>
          <p:cNvSpPr>
            <a:spLocks noGrp="1"/>
          </p:cNvSpPr>
          <p:nvPr>
            <p:ph type="title"/>
          </p:nvPr>
        </p:nvSpPr>
        <p:spPr/>
        <p:txBody>
          <a:bodyPr/>
          <a:lstStyle/>
          <a:p>
            <a:r>
              <a:rPr lang="en-US" dirty="0"/>
              <a:t>Activities</a:t>
            </a:r>
          </a:p>
        </p:txBody>
      </p:sp>
      <p:sp>
        <p:nvSpPr>
          <p:cNvPr id="5" name="Content Placeholder 4">
            <a:extLst>
              <a:ext uri="{FF2B5EF4-FFF2-40B4-BE49-F238E27FC236}">
                <a16:creationId xmlns:a16="http://schemas.microsoft.com/office/drawing/2014/main" id="{3C032D02-0B8A-2138-BD6E-6E3749535C94}"/>
              </a:ext>
            </a:extLst>
          </p:cNvPr>
          <p:cNvSpPr>
            <a:spLocks noGrp="1"/>
          </p:cNvSpPr>
          <p:nvPr>
            <p:ph idx="1"/>
          </p:nvPr>
        </p:nvSpPr>
        <p:spPr>
          <a:xfrm>
            <a:off x="838200" y="1442853"/>
            <a:ext cx="9432851" cy="4351338"/>
          </a:xfrm>
        </p:spPr>
        <p:txBody>
          <a:bodyPr>
            <a:normAutofit/>
          </a:bodyPr>
          <a:lstStyle/>
          <a:p>
            <a:r>
              <a:rPr lang="en-US" sz="2600" dirty="0"/>
              <a:t>The groups will undertake four activities, each includes a subset of the conservation intervention steps, going from initial to final steps. </a:t>
            </a:r>
          </a:p>
          <a:p>
            <a:r>
              <a:rPr lang="en-US" sz="2600" dirty="0"/>
              <a:t>The groups will discuss and record what they think should be the items in a checklist for each step.</a:t>
            </a:r>
          </a:p>
          <a:p>
            <a:r>
              <a:rPr lang="en-US" sz="2600" dirty="0"/>
              <a:t>At any time, the group could decide to change or create a new step for the check list.</a:t>
            </a:r>
          </a:p>
        </p:txBody>
      </p:sp>
      <p:sp>
        <p:nvSpPr>
          <p:cNvPr id="7" name="TextBox 6">
            <a:extLst>
              <a:ext uri="{FF2B5EF4-FFF2-40B4-BE49-F238E27FC236}">
                <a16:creationId xmlns:a16="http://schemas.microsoft.com/office/drawing/2014/main" id="{0C330370-1556-F2BE-B11A-B8546096AEBA}"/>
              </a:ext>
            </a:extLst>
          </p:cNvPr>
          <p:cNvSpPr txBox="1"/>
          <p:nvPr/>
        </p:nvSpPr>
        <p:spPr>
          <a:xfrm>
            <a:off x="838200" y="4384386"/>
            <a:ext cx="6124352" cy="1569660"/>
          </a:xfrm>
          <a:prstGeom prst="rect">
            <a:avLst/>
          </a:prstGeom>
          <a:noFill/>
        </p:spPr>
        <p:txBody>
          <a:bodyPr wrap="square">
            <a:spAutoFit/>
          </a:bodyPr>
          <a:lstStyle/>
          <a:p>
            <a:pPr marL="342900" indent="-342900">
              <a:buFont typeface="Arial" panose="020B0604020202020204" pitchFamily="34" charset="0"/>
              <a:buChar char="•"/>
            </a:pPr>
            <a:r>
              <a:rPr lang="en-US" sz="2400" dirty="0">
                <a:solidFill>
                  <a:srgbClr val="445F51"/>
                </a:solidFill>
                <a:latin typeface="Poppins" pitchFamily="2" charset="77"/>
                <a:cs typeface="Poppins" pitchFamily="2" charset="77"/>
              </a:rPr>
              <a:t>Use the QR code to access additional materials and add your contact info to a spreadsheet for follow-up inclusion.</a:t>
            </a:r>
          </a:p>
        </p:txBody>
      </p:sp>
      <p:sp>
        <p:nvSpPr>
          <p:cNvPr id="8" name="TextBox 7">
            <a:extLst>
              <a:ext uri="{FF2B5EF4-FFF2-40B4-BE49-F238E27FC236}">
                <a16:creationId xmlns:a16="http://schemas.microsoft.com/office/drawing/2014/main" id="{532688BB-1503-1DEC-FC20-8AE7D87B026A}"/>
              </a:ext>
            </a:extLst>
          </p:cNvPr>
          <p:cNvSpPr txBox="1"/>
          <p:nvPr/>
        </p:nvSpPr>
        <p:spPr>
          <a:xfrm>
            <a:off x="7708604" y="4707551"/>
            <a:ext cx="1027845" cy="923330"/>
          </a:xfrm>
          <a:prstGeom prst="rect">
            <a:avLst/>
          </a:prstGeom>
          <a:noFill/>
        </p:spPr>
        <p:txBody>
          <a:bodyPr wrap="none" rtlCol="0">
            <a:spAutoFit/>
          </a:bodyPr>
          <a:lstStyle/>
          <a:p>
            <a:r>
              <a:rPr lang="en-US" sz="5400" dirty="0"/>
              <a:t>QR</a:t>
            </a:r>
          </a:p>
        </p:txBody>
      </p:sp>
    </p:spTree>
    <p:extLst>
      <p:ext uri="{BB962C8B-B14F-4D97-AF65-F5344CB8AC3E}">
        <p14:creationId xmlns:p14="http://schemas.microsoft.com/office/powerpoint/2010/main" val="17546600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0B5563E4-4E3B-F724-7FEA-E934F3A9102D}"/>
              </a:ext>
            </a:extLst>
          </p:cNvPr>
          <p:cNvSpPr/>
          <p:nvPr/>
        </p:nvSpPr>
        <p:spPr>
          <a:xfrm>
            <a:off x="306571" y="3482956"/>
            <a:ext cx="9688033" cy="876393"/>
          </a:xfrm>
          <a:prstGeom prst="roundRect">
            <a:avLst/>
          </a:prstGeom>
          <a:solidFill>
            <a:srgbClr val="6EA4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3C7A7C4D-A1B2-DBE7-A205-2727F817EC1F}"/>
              </a:ext>
            </a:extLst>
          </p:cNvPr>
          <p:cNvSpPr/>
          <p:nvPr/>
        </p:nvSpPr>
        <p:spPr>
          <a:xfrm>
            <a:off x="306572" y="1924493"/>
            <a:ext cx="9688033" cy="1504507"/>
          </a:xfrm>
          <a:prstGeom prst="roundRect">
            <a:avLst/>
          </a:prstGeom>
          <a:solidFill>
            <a:srgbClr val="82C7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0FC59D-9ABB-404D-E1FB-8E8824DEE519}"/>
              </a:ext>
            </a:extLst>
          </p:cNvPr>
          <p:cNvSpPr>
            <a:spLocks noGrp="1"/>
          </p:cNvSpPr>
          <p:nvPr>
            <p:ph type="title"/>
          </p:nvPr>
        </p:nvSpPr>
        <p:spPr/>
        <p:txBody>
          <a:bodyPr/>
          <a:lstStyle/>
          <a:p>
            <a:r>
              <a:rPr lang="en-US" dirty="0"/>
              <a:t>Group activities</a:t>
            </a:r>
          </a:p>
        </p:txBody>
      </p:sp>
      <p:sp>
        <p:nvSpPr>
          <p:cNvPr id="6" name="Rounded Rectangle 5">
            <a:extLst>
              <a:ext uri="{FF2B5EF4-FFF2-40B4-BE49-F238E27FC236}">
                <a16:creationId xmlns:a16="http://schemas.microsoft.com/office/drawing/2014/main" id="{30CE087F-AECE-F1D0-D0AF-D542FFE0B313}"/>
              </a:ext>
            </a:extLst>
          </p:cNvPr>
          <p:cNvSpPr/>
          <p:nvPr/>
        </p:nvSpPr>
        <p:spPr>
          <a:xfrm>
            <a:off x="306570" y="4421251"/>
            <a:ext cx="9688033" cy="876393"/>
          </a:xfrm>
          <a:prstGeom prst="roundRect">
            <a:avLst/>
          </a:prstGeom>
          <a:solidFill>
            <a:srgbClr val="5579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0935F46F-AFC7-4111-DE41-A4DFBE38F52D}"/>
              </a:ext>
            </a:extLst>
          </p:cNvPr>
          <p:cNvSpPr/>
          <p:nvPr/>
        </p:nvSpPr>
        <p:spPr>
          <a:xfrm>
            <a:off x="306570" y="5352513"/>
            <a:ext cx="9688033" cy="876393"/>
          </a:xfrm>
          <a:prstGeom prst="roundRect">
            <a:avLst/>
          </a:prstGeom>
          <a:solidFill>
            <a:srgbClr val="445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33DA9A2-8B5F-7440-1332-B58E58FB59EB}"/>
              </a:ext>
            </a:extLst>
          </p:cNvPr>
          <p:cNvSpPr>
            <a:spLocks noGrp="1"/>
          </p:cNvSpPr>
          <p:nvPr>
            <p:ph idx="1"/>
          </p:nvPr>
        </p:nvSpPr>
        <p:spPr>
          <a:xfrm>
            <a:off x="306572" y="2059541"/>
            <a:ext cx="8167577" cy="4351338"/>
          </a:xfrm>
        </p:spPr>
        <p:txBody>
          <a:bodyPr>
            <a:normAutofit lnSpcReduction="10000"/>
          </a:bodyPr>
          <a:lstStyle/>
          <a:p>
            <a:pPr marL="514350" indent="-514350">
              <a:buFont typeface="+mj-lt"/>
              <a:buAutoNum type="arabicPeriod"/>
            </a:pPr>
            <a:r>
              <a:rPr lang="en-US" dirty="0">
                <a:solidFill>
                  <a:schemeClr val="accent6">
                    <a:lumMod val="20000"/>
                    <a:lumOff val="80000"/>
                  </a:schemeClr>
                </a:solidFill>
              </a:rPr>
              <a:t>Identifying problem/desired outcomes</a:t>
            </a:r>
          </a:p>
          <a:p>
            <a:pPr marL="514350" indent="-514350">
              <a:buFont typeface="+mj-lt"/>
              <a:buAutoNum type="arabicPeriod"/>
            </a:pPr>
            <a:r>
              <a:rPr lang="en-US" dirty="0">
                <a:solidFill>
                  <a:schemeClr val="accent6">
                    <a:lumMod val="20000"/>
                    <a:lumOff val="80000"/>
                  </a:schemeClr>
                </a:solidFill>
              </a:rPr>
              <a:t>Identifying stakeholders/communities</a:t>
            </a:r>
          </a:p>
          <a:p>
            <a:pPr marL="514350" indent="-514350">
              <a:buFont typeface="+mj-lt"/>
              <a:buAutoNum type="arabicPeriod"/>
            </a:pPr>
            <a:r>
              <a:rPr lang="en-US" dirty="0">
                <a:solidFill>
                  <a:schemeClr val="accent6">
                    <a:lumMod val="20000"/>
                    <a:lumOff val="80000"/>
                  </a:schemeClr>
                </a:solidFill>
              </a:rPr>
              <a:t>Assessing available evidence</a:t>
            </a:r>
          </a:p>
          <a:p>
            <a:pPr marL="514350" indent="-514350">
              <a:buFont typeface="+mj-lt"/>
              <a:buAutoNum type="arabicPeriod"/>
            </a:pPr>
            <a:r>
              <a:rPr lang="en-US" dirty="0">
                <a:solidFill>
                  <a:schemeClr val="accent6">
                    <a:lumMod val="20000"/>
                    <a:lumOff val="80000"/>
                  </a:schemeClr>
                </a:solidFill>
              </a:rPr>
              <a:t>Designing project</a:t>
            </a:r>
          </a:p>
          <a:p>
            <a:pPr marL="514350" indent="-514350">
              <a:buFont typeface="+mj-lt"/>
              <a:buAutoNum type="arabicPeriod"/>
            </a:pPr>
            <a:r>
              <a:rPr lang="en-US" dirty="0">
                <a:solidFill>
                  <a:schemeClr val="accent6">
                    <a:lumMod val="20000"/>
                    <a:lumOff val="80000"/>
                  </a:schemeClr>
                </a:solidFill>
              </a:rPr>
              <a:t>Secure funding*</a:t>
            </a:r>
          </a:p>
          <a:p>
            <a:pPr marL="514350" indent="-514350">
              <a:buFont typeface="+mj-lt"/>
              <a:buAutoNum type="arabicPeriod"/>
            </a:pPr>
            <a:r>
              <a:rPr lang="en-US" dirty="0">
                <a:solidFill>
                  <a:schemeClr val="accent6">
                    <a:lumMod val="20000"/>
                    <a:lumOff val="80000"/>
                  </a:schemeClr>
                </a:solidFill>
              </a:rPr>
              <a:t>Carrying out project*</a:t>
            </a:r>
          </a:p>
          <a:p>
            <a:pPr marL="514350" indent="-514350">
              <a:buFont typeface="+mj-lt"/>
              <a:buAutoNum type="arabicPeriod"/>
            </a:pPr>
            <a:r>
              <a:rPr lang="en-US" dirty="0">
                <a:solidFill>
                  <a:schemeClr val="accent6">
                    <a:lumMod val="20000"/>
                    <a:lumOff val="80000"/>
                  </a:schemeClr>
                </a:solidFill>
              </a:rPr>
              <a:t>Assessing outcomes</a:t>
            </a:r>
          </a:p>
          <a:p>
            <a:pPr marL="514350" indent="-514350">
              <a:buFont typeface="+mj-lt"/>
              <a:buAutoNum type="arabicPeriod"/>
            </a:pPr>
            <a:r>
              <a:rPr lang="en-US" dirty="0">
                <a:solidFill>
                  <a:schemeClr val="accent6">
                    <a:lumMod val="20000"/>
                    <a:lumOff val="80000"/>
                  </a:schemeClr>
                </a:solidFill>
              </a:rPr>
              <a:t>Communicating results</a:t>
            </a:r>
          </a:p>
          <a:p>
            <a:pPr marL="514350" indent="-514350">
              <a:buFont typeface="+mj-lt"/>
              <a:buAutoNum type="arabicPeriod"/>
            </a:pPr>
            <a:r>
              <a:rPr lang="en-US" dirty="0">
                <a:solidFill>
                  <a:schemeClr val="accent6">
                    <a:lumMod val="20000"/>
                    <a:lumOff val="80000"/>
                  </a:schemeClr>
                </a:solidFill>
              </a:rPr>
              <a:t>Connecting to management/policy</a:t>
            </a:r>
          </a:p>
          <a:p>
            <a:endParaRPr lang="en-US" dirty="0">
              <a:solidFill>
                <a:schemeClr val="accent6">
                  <a:lumMod val="20000"/>
                  <a:lumOff val="80000"/>
                </a:schemeClr>
              </a:solidFill>
            </a:endParaRPr>
          </a:p>
        </p:txBody>
      </p:sp>
      <p:sp>
        <p:nvSpPr>
          <p:cNvPr id="8" name="TextBox 7">
            <a:extLst>
              <a:ext uri="{FF2B5EF4-FFF2-40B4-BE49-F238E27FC236}">
                <a16:creationId xmlns:a16="http://schemas.microsoft.com/office/drawing/2014/main" id="{705AB6B8-6145-FE4C-700F-BE229AC39D52}"/>
              </a:ext>
            </a:extLst>
          </p:cNvPr>
          <p:cNvSpPr txBox="1"/>
          <p:nvPr/>
        </p:nvSpPr>
        <p:spPr>
          <a:xfrm>
            <a:off x="8208335" y="2329224"/>
            <a:ext cx="1494320" cy="646331"/>
          </a:xfrm>
          <a:prstGeom prst="rect">
            <a:avLst/>
          </a:prstGeom>
          <a:noFill/>
        </p:spPr>
        <p:txBody>
          <a:bodyPr wrap="none" rtlCol="0">
            <a:spAutoFit/>
          </a:bodyPr>
          <a:lstStyle/>
          <a:p>
            <a:r>
              <a:rPr lang="en-US" sz="3600" dirty="0">
                <a:solidFill>
                  <a:schemeClr val="accent6">
                    <a:lumMod val="20000"/>
                    <a:lumOff val="80000"/>
                  </a:schemeClr>
                </a:solidFill>
                <a:latin typeface="Poppins" pitchFamily="2" charset="77"/>
                <a:cs typeface="Poppins" pitchFamily="2" charset="77"/>
              </a:rPr>
              <a:t>Step 1</a:t>
            </a:r>
          </a:p>
        </p:txBody>
      </p:sp>
      <p:sp>
        <p:nvSpPr>
          <p:cNvPr id="9" name="TextBox 8">
            <a:extLst>
              <a:ext uri="{FF2B5EF4-FFF2-40B4-BE49-F238E27FC236}">
                <a16:creationId xmlns:a16="http://schemas.microsoft.com/office/drawing/2014/main" id="{D515DB16-EABE-421D-0E87-6E9822DB013F}"/>
              </a:ext>
            </a:extLst>
          </p:cNvPr>
          <p:cNvSpPr txBox="1"/>
          <p:nvPr/>
        </p:nvSpPr>
        <p:spPr>
          <a:xfrm>
            <a:off x="8208335" y="3564048"/>
            <a:ext cx="1612942" cy="646331"/>
          </a:xfrm>
          <a:prstGeom prst="rect">
            <a:avLst/>
          </a:prstGeom>
          <a:noFill/>
        </p:spPr>
        <p:txBody>
          <a:bodyPr wrap="none" rtlCol="0">
            <a:spAutoFit/>
          </a:bodyPr>
          <a:lstStyle/>
          <a:p>
            <a:r>
              <a:rPr lang="en-US" sz="3600" dirty="0">
                <a:solidFill>
                  <a:schemeClr val="accent6">
                    <a:lumMod val="20000"/>
                    <a:lumOff val="80000"/>
                  </a:schemeClr>
                </a:solidFill>
                <a:latin typeface="Poppins" pitchFamily="2" charset="77"/>
                <a:cs typeface="Poppins" pitchFamily="2" charset="77"/>
              </a:rPr>
              <a:t>Step 2</a:t>
            </a:r>
          </a:p>
        </p:txBody>
      </p:sp>
      <p:sp>
        <p:nvSpPr>
          <p:cNvPr id="10" name="TextBox 9">
            <a:extLst>
              <a:ext uri="{FF2B5EF4-FFF2-40B4-BE49-F238E27FC236}">
                <a16:creationId xmlns:a16="http://schemas.microsoft.com/office/drawing/2014/main" id="{59B7DC79-6138-FE68-AC89-F978D2CA4864}"/>
              </a:ext>
            </a:extLst>
          </p:cNvPr>
          <p:cNvSpPr txBox="1"/>
          <p:nvPr/>
        </p:nvSpPr>
        <p:spPr>
          <a:xfrm>
            <a:off x="8208335" y="4536281"/>
            <a:ext cx="1612942" cy="646331"/>
          </a:xfrm>
          <a:prstGeom prst="rect">
            <a:avLst/>
          </a:prstGeom>
          <a:noFill/>
        </p:spPr>
        <p:txBody>
          <a:bodyPr wrap="none" rtlCol="0">
            <a:spAutoFit/>
          </a:bodyPr>
          <a:lstStyle/>
          <a:p>
            <a:r>
              <a:rPr lang="en-US" sz="3600" dirty="0">
                <a:solidFill>
                  <a:schemeClr val="accent6">
                    <a:lumMod val="20000"/>
                    <a:lumOff val="80000"/>
                  </a:schemeClr>
                </a:solidFill>
                <a:latin typeface="Poppins" pitchFamily="2" charset="77"/>
                <a:cs typeface="Poppins" pitchFamily="2" charset="77"/>
              </a:rPr>
              <a:t>Step 3</a:t>
            </a:r>
          </a:p>
        </p:txBody>
      </p:sp>
      <p:sp>
        <p:nvSpPr>
          <p:cNvPr id="11" name="TextBox 10">
            <a:extLst>
              <a:ext uri="{FF2B5EF4-FFF2-40B4-BE49-F238E27FC236}">
                <a16:creationId xmlns:a16="http://schemas.microsoft.com/office/drawing/2014/main" id="{49806DBD-E734-E78F-7BE2-A37B9717D019}"/>
              </a:ext>
            </a:extLst>
          </p:cNvPr>
          <p:cNvSpPr txBox="1"/>
          <p:nvPr/>
        </p:nvSpPr>
        <p:spPr>
          <a:xfrm>
            <a:off x="8189443" y="5468817"/>
            <a:ext cx="1636987" cy="646331"/>
          </a:xfrm>
          <a:prstGeom prst="rect">
            <a:avLst/>
          </a:prstGeom>
          <a:noFill/>
        </p:spPr>
        <p:txBody>
          <a:bodyPr wrap="none" rtlCol="0">
            <a:spAutoFit/>
          </a:bodyPr>
          <a:lstStyle/>
          <a:p>
            <a:r>
              <a:rPr lang="en-US" sz="3600" dirty="0">
                <a:solidFill>
                  <a:schemeClr val="accent6">
                    <a:lumMod val="20000"/>
                    <a:lumOff val="80000"/>
                  </a:schemeClr>
                </a:solidFill>
                <a:latin typeface="Poppins" pitchFamily="2" charset="77"/>
                <a:cs typeface="Poppins" pitchFamily="2" charset="77"/>
              </a:rPr>
              <a:t>Step 4</a:t>
            </a:r>
          </a:p>
        </p:txBody>
      </p:sp>
    </p:spTree>
    <p:extLst>
      <p:ext uri="{BB962C8B-B14F-4D97-AF65-F5344CB8AC3E}">
        <p14:creationId xmlns:p14="http://schemas.microsoft.com/office/powerpoint/2010/main" val="32209450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6CB6705-92BF-947F-086E-287BEE6B181A}"/>
              </a:ext>
            </a:extLst>
          </p:cNvPr>
          <p:cNvSpPr>
            <a:spLocks noGrp="1"/>
          </p:cNvSpPr>
          <p:nvPr>
            <p:ph idx="1"/>
          </p:nvPr>
        </p:nvSpPr>
        <p:spPr>
          <a:xfrm>
            <a:off x="5293798" y="418288"/>
            <a:ext cx="5645331" cy="5811838"/>
          </a:xfrm>
        </p:spPr>
        <p:txBody>
          <a:bodyPr>
            <a:normAutofit lnSpcReduction="10000"/>
          </a:bodyPr>
          <a:lstStyle/>
          <a:p>
            <a:r>
              <a:rPr lang="en-US" dirty="0"/>
              <a:t>Participants wishing to remain involved please add your contact information to the spreadsheet.</a:t>
            </a:r>
          </a:p>
          <a:p>
            <a:r>
              <a:rPr lang="en-US" dirty="0"/>
              <a:t>We will collate all of the suggestions.</a:t>
            </a:r>
          </a:p>
          <a:p>
            <a:r>
              <a:rPr lang="en-US" dirty="0"/>
              <a:t>We will poll contributing participants with collated options, perhaps hold follow-up virtual meeting.</a:t>
            </a:r>
          </a:p>
          <a:p>
            <a:r>
              <a:rPr lang="en-US" dirty="0"/>
              <a:t>We will create draft checklist for comment.</a:t>
            </a:r>
          </a:p>
          <a:p>
            <a:r>
              <a:rPr lang="en-US" dirty="0"/>
              <a:t>We will draft a manuscript for comment.</a:t>
            </a:r>
          </a:p>
          <a:p>
            <a:endParaRPr lang="en-US" dirty="0"/>
          </a:p>
        </p:txBody>
      </p:sp>
      <p:sp>
        <p:nvSpPr>
          <p:cNvPr id="3" name="Title 2">
            <a:extLst>
              <a:ext uri="{FF2B5EF4-FFF2-40B4-BE49-F238E27FC236}">
                <a16:creationId xmlns:a16="http://schemas.microsoft.com/office/drawing/2014/main" id="{2034AA7D-935E-743D-257B-50F991E41961}"/>
              </a:ext>
            </a:extLst>
          </p:cNvPr>
          <p:cNvSpPr>
            <a:spLocks noGrp="1"/>
          </p:cNvSpPr>
          <p:nvPr>
            <p:ph type="title"/>
          </p:nvPr>
        </p:nvSpPr>
        <p:spPr/>
        <p:txBody>
          <a:bodyPr/>
          <a:lstStyle/>
          <a:p>
            <a:r>
              <a:rPr lang="en-US" dirty="0"/>
              <a:t>Next steps</a:t>
            </a:r>
          </a:p>
        </p:txBody>
      </p:sp>
    </p:spTree>
    <p:extLst>
      <p:ext uri="{BB962C8B-B14F-4D97-AF65-F5344CB8AC3E}">
        <p14:creationId xmlns:p14="http://schemas.microsoft.com/office/powerpoint/2010/main" val="13875348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ES_green space equality" id="{4FC93AC9-FD58-E843-BE15-B9D7F7684D9A}" vid="{332FECA9-A67A-634D-9861-4368D82F9529}"/>
    </a:ext>
  </a:extLst>
</a:theme>
</file>

<file path=docProps/app.xml><?xml version="1.0" encoding="utf-8"?>
<Properties xmlns="http://schemas.openxmlformats.org/officeDocument/2006/extended-properties" xmlns:vt="http://schemas.openxmlformats.org/officeDocument/2006/docPropsVTypes">
  <Template>Office Theme</Template>
  <TotalTime>5272</TotalTime>
  <Words>1252</Words>
  <Application>Microsoft Macintosh PowerPoint</Application>
  <PresentationFormat>Widescreen</PresentationFormat>
  <Paragraphs>164</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Glypha LT Pro</vt:lpstr>
      <vt:lpstr>Poppins</vt:lpstr>
      <vt:lpstr>Office Theme</vt:lpstr>
      <vt:lpstr>Integrating evidence into the conservation implementation pipeline</vt:lpstr>
      <vt:lpstr>Introductions</vt:lpstr>
      <vt:lpstr>PowerPoint Presentation</vt:lpstr>
      <vt:lpstr>PowerPoint Presentation</vt:lpstr>
      <vt:lpstr>PowerPoint Presentation</vt:lpstr>
      <vt:lpstr>PowerPoint Presentation</vt:lpstr>
      <vt:lpstr>Ensuring best practice</vt:lpstr>
      <vt:lpstr>Accepted standards needed</vt:lpstr>
      <vt:lpstr>Tried and true methods from other disciplines</vt:lpstr>
      <vt:lpstr>World Health Organization surgical safety checklist</vt:lpstr>
      <vt:lpstr>Flight checklist</vt:lpstr>
      <vt:lpstr>What’s needed for an effective conservation intervention.</vt:lpstr>
      <vt:lpstr>What’s needed for an effective conservation intervention.</vt:lpstr>
      <vt:lpstr>What’s needed for an effective conservation intervention.</vt:lpstr>
      <vt:lpstr>What’s needed for an effective conservation intervention.</vt:lpstr>
      <vt:lpstr>What’s needed for an effective conservation intervention.</vt:lpstr>
      <vt:lpstr>What’s needed for an effective conservation intervention.</vt:lpstr>
      <vt:lpstr>What’s needed for an effective conservation intervention.</vt:lpstr>
      <vt:lpstr>What’s needed for an effective conservation intervention.</vt:lpstr>
      <vt:lpstr>What’s needed for an effective conservation intervention.</vt:lpstr>
      <vt:lpstr>Flight checklist</vt:lpstr>
      <vt:lpstr>Workshop goals</vt:lpstr>
      <vt:lpstr>Workshop goals</vt:lpstr>
      <vt:lpstr>Group activities</vt:lpstr>
      <vt:lpstr>Activities</vt:lpstr>
      <vt:lpstr>Group activities</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origins of green space, inequality, and restoration inertia</dc:title>
  <dc:creator>Marc Cadotte</dc:creator>
  <cp:lastModifiedBy>Marc Cadotte</cp:lastModifiedBy>
  <cp:revision>8</cp:revision>
  <dcterms:created xsi:type="dcterms:W3CDTF">2023-07-19T13:26:09Z</dcterms:created>
  <dcterms:modified xsi:type="dcterms:W3CDTF">2023-07-23T05:18:46Z</dcterms:modified>
</cp:coreProperties>
</file>